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7" r:id="rId5"/>
    <p:sldId id="262" r:id="rId6"/>
    <p:sldId id="259" r:id="rId7"/>
    <p:sldId id="261" r:id="rId8"/>
    <p:sldId id="270" r:id="rId9"/>
    <p:sldId id="260" r:id="rId10"/>
    <p:sldId id="272" r:id="rId11"/>
    <p:sldId id="26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3" r:id="rId22"/>
    <p:sldId id="285" r:id="rId23"/>
    <p:sldId id="274" r:id="rId24"/>
    <p:sldId id="264" r:id="rId25"/>
    <p:sldId id="284" r:id="rId26"/>
    <p:sldId id="266" r:id="rId27"/>
    <p:sldId id="265" r:id="rId28"/>
    <p:sldId id="267" r:id="rId29"/>
    <p:sldId id="268" r:id="rId30"/>
    <p:sldId id="26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6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8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69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4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42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0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8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5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8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0538-E8D2-4D7E-96BF-354781EAAAAF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A7E67D-D438-4FC5-ABA8-E2BAB0DB7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6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jtf.gov.it/programma/priorita/priorita-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ttuazioneprogramma@regione.puglia.it" TargetMode="External"/><Relationship Id="rId2" Type="http://schemas.openxmlformats.org/officeDocument/2006/relationships/hyperlink" Target="mailto:adg.pnjtf@agenziacoesione.gov.i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jtf.gov.it/calendario-degli-invit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idiaodipuglia.it/schede/riconversione_industriale_just_transition_fund_tutti_i_progetti_cosa_sappiamo-la_green_belt-3-7361769.html?refresh_ce" TargetMode="External"/><Relationship Id="rId2" Type="http://schemas.openxmlformats.org/officeDocument/2006/relationships/hyperlink" Target="https://www.quotidianodipuglia.it/schede/riconversione_industriale_just_transition_fund_tutti_i_progetti_cosa_sappiamo-la_green_belt-3-7361769.html?refresh_c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0.wp.com/epthinktank.eu/wp-content/uploads/2020/01/comp-6-just-transition-mechanism-2.gif?ssl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reenreport.it/wp-content/uploads/2021/05/Just-Transition-F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71" y="670561"/>
            <a:ext cx="9382913" cy="52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38" y="5365869"/>
            <a:ext cx="2638425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02" y="5365869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669" y="64295"/>
            <a:ext cx="605075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Le risorse destinate ai territori sono ripartite : </a:t>
            </a:r>
            <a:endParaRPr lang="it-IT" sz="3200" dirty="0" smtClean="0"/>
          </a:p>
          <a:p>
            <a:endParaRPr 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il </a:t>
            </a:r>
            <a:r>
              <a:rPr lang="it-IT" sz="3200" dirty="0"/>
              <a:t>30% riservato all’energia e all’ambiente, </a:t>
            </a:r>
            <a:endParaRPr lang="it-IT" sz="3200" dirty="0" smtClean="0"/>
          </a:p>
          <a:p>
            <a:endParaRPr 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il </a:t>
            </a:r>
            <a:r>
              <a:rPr lang="it-IT" sz="3200" dirty="0"/>
              <a:t>38% alla diversificazione </a:t>
            </a:r>
            <a:r>
              <a:rPr lang="it-IT" sz="3200" dirty="0" smtClean="0"/>
              <a:t>economica </a:t>
            </a:r>
            <a:r>
              <a:rPr lang="it-IT" sz="3200" dirty="0"/>
              <a:t>e </a:t>
            </a:r>
            <a:endParaRPr 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il </a:t>
            </a:r>
            <a:r>
              <a:rPr lang="it-IT" sz="3200" dirty="0"/>
              <a:t>32% per misure destinate a mitigare gli effetti economici e occupazionali causati dalla transizione.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8" y="6120575"/>
            <a:ext cx="2359689" cy="715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166" y="6113431"/>
            <a:ext cx="867002" cy="715573"/>
          </a:xfrm>
          <a:prstGeom prst="rect">
            <a:avLst/>
          </a:prstGeom>
        </p:spPr>
      </p:pic>
      <p:pic>
        <p:nvPicPr>
          <p:cNvPr id="1026" name="Picture 2" descr="Comunità energetiche condominio: come funzionano e vantagg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31" y="711704"/>
            <a:ext cx="3775548" cy="20608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bbi sul futuro? I 5 passi per cambiare vita e raggiungere i tuoi obiettiv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94" y="2578893"/>
            <a:ext cx="3021806" cy="18326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killing come leva per la ripresa: ecco come le competenze creano  occupazione - Agenda Digita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97" y="4461542"/>
            <a:ext cx="3329139" cy="16508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391" y="137193"/>
            <a:ext cx="594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https://www.jtf.gov.it/programma/priorita/priorita-2/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9" y="519904"/>
            <a:ext cx="7998332" cy="4220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459" y="4772536"/>
            <a:ext cx="5688622" cy="2085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827" y="6043613"/>
            <a:ext cx="2402856" cy="728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8410" y="6036469"/>
            <a:ext cx="882863" cy="7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623" y="241768"/>
            <a:ext cx="1104003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Azione</a:t>
            </a:r>
            <a:r>
              <a:rPr lang="en-GB" sz="2400" b="1" dirty="0" smtClean="0"/>
              <a:t> </a:t>
            </a:r>
            <a:r>
              <a:rPr lang="en-GB" sz="2400" b="1" dirty="0"/>
              <a:t>2.1 - </a:t>
            </a:r>
            <a:r>
              <a:rPr lang="en-GB" sz="2400" b="1" dirty="0" err="1"/>
              <a:t>Supporto</a:t>
            </a:r>
            <a:r>
              <a:rPr lang="en-GB" sz="2400" b="1" dirty="0"/>
              <a:t> </a:t>
            </a:r>
            <a:r>
              <a:rPr lang="en-GB" sz="2400" b="1" dirty="0" err="1"/>
              <a:t>alla</a:t>
            </a:r>
            <a:r>
              <a:rPr lang="en-GB" sz="2400" b="1" dirty="0"/>
              <a:t> </a:t>
            </a:r>
            <a:r>
              <a:rPr lang="en-GB" sz="2400" b="1" dirty="0" err="1"/>
              <a:t>produzione</a:t>
            </a:r>
            <a:r>
              <a:rPr lang="en-GB" sz="2400" b="1" dirty="0"/>
              <a:t> e </a:t>
            </a:r>
            <a:r>
              <a:rPr lang="en-GB" sz="2400" b="1" dirty="0" err="1"/>
              <a:t>allo</a:t>
            </a:r>
            <a:r>
              <a:rPr lang="en-GB" sz="2400" b="1" dirty="0"/>
              <a:t> </a:t>
            </a:r>
            <a:r>
              <a:rPr lang="en-GB" sz="2400" b="1" dirty="0" err="1"/>
              <a:t>stoccaggio</a:t>
            </a:r>
            <a:r>
              <a:rPr lang="en-GB" sz="2400" b="1" dirty="0"/>
              <a:t> di </a:t>
            </a:r>
            <a:r>
              <a:rPr lang="en-GB" sz="2400" b="1" dirty="0" err="1"/>
              <a:t>energia</a:t>
            </a:r>
            <a:endParaRPr lang="en-GB" sz="2400" b="1" dirty="0"/>
          </a:p>
          <a:p>
            <a:r>
              <a:rPr lang="en-GB" sz="2400" b="1" dirty="0" err="1"/>
              <a:t>prodotta</a:t>
            </a:r>
            <a:r>
              <a:rPr lang="en-GB" sz="2400" b="1" dirty="0"/>
              <a:t> da </a:t>
            </a:r>
            <a:r>
              <a:rPr lang="en-GB" sz="2400" b="1" dirty="0" err="1"/>
              <a:t>fonti</a:t>
            </a:r>
            <a:r>
              <a:rPr lang="en-GB" sz="2400" b="1" dirty="0"/>
              <a:t> </a:t>
            </a:r>
            <a:r>
              <a:rPr lang="en-GB" sz="2400" b="1" dirty="0" err="1"/>
              <a:t>rinnovabili</a:t>
            </a:r>
            <a:r>
              <a:rPr lang="en-GB" sz="2400" b="1" dirty="0"/>
              <a:t> e </a:t>
            </a:r>
            <a:r>
              <a:rPr lang="en-GB" sz="2400" b="1" dirty="0" err="1"/>
              <a:t>all’efficientamento</a:t>
            </a:r>
            <a:r>
              <a:rPr lang="en-GB" sz="2400" b="1" dirty="0"/>
              <a:t> </a:t>
            </a:r>
            <a:r>
              <a:rPr lang="en-GB" sz="2400" b="1" dirty="0" err="1"/>
              <a:t>energetico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endParaRPr lang="en-GB" sz="2400" b="1" dirty="0"/>
          </a:p>
          <a:p>
            <a:r>
              <a:rPr lang="en-GB" sz="2400" b="1" dirty="0" err="1"/>
              <a:t>processi</a:t>
            </a:r>
            <a:r>
              <a:rPr lang="en-GB" sz="2400" b="1" dirty="0"/>
              <a:t> </a:t>
            </a:r>
            <a:r>
              <a:rPr lang="en-GB" sz="2400" b="1" dirty="0" err="1"/>
              <a:t>produttivi</a:t>
            </a:r>
            <a:endParaRPr lang="en-GB" sz="2400" b="1" dirty="0"/>
          </a:p>
          <a:p>
            <a:endParaRPr lang="en-GB" dirty="0"/>
          </a:p>
          <a:p>
            <a:r>
              <a:rPr lang="en-GB" dirty="0"/>
              <a:t>• </a:t>
            </a:r>
            <a:r>
              <a:rPr lang="en-GB" sz="2000" dirty="0" err="1"/>
              <a:t>Realizzazione</a:t>
            </a:r>
            <a:r>
              <a:rPr lang="en-GB" sz="2000" dirty="0"/>
              <a:t> di </a:t>
            </a:r>
            <a:r>
              <a:rPr lang="en-GB" sz="2000" dirty="0" err="1"/>
              <a:t>impianti</a:t>
            </a:r>
            <a:r>
              <a:rPr lang="en-GB" sz="2000" dirty="0"/>
              <a:t> </a:t>
            </a:r>
            <a:r>
              <a:rPr lang="en-GB" sz="2000" dirty="0" err="1"/>
              <a:t>fotovoltaici</a:t>
            </a:r>
            <a:r>
              <a:rPr lang="en-GB" sz="2000" dirty="0"/>
              <a:t>, </a:t>
            </a:r>
            <a:r>
              <a:rPr lang="en-GB" sz="2000" dirty="0" err="1"/>
              <a:t>eolici</a:t>
            </a:r>
            <a:r>
              <a:rPr lang="en-GB" sz="2000" dirty="0"/>
              <a:t> di </a:t>
            </a:r>
            <a:r>
              <a:rPr lang="en-GB" sz="2000" dirty="0" err="1"/>
              <a:t>scala</a:t>
            </a:r>
            <a:r>
              <a:rPr lang="en-GB" sz="2000" dirty="0"/>
              <a:t> locale e di </a:t>
            </a:r>
            <a:r>
              <a:rPr lang="en-GB" sz="2000" dirty="0" err="1"/>
              <a:t>tipo</a:t>
            </a:r>
            <a:r>
              <a:rPr lang="en-GB" sz="2000" dirty="0"/>
              <a:t> </a:t>
            </a:r>
            <a:r>
              <a:rPr lang="en-GB" sz="2000" dirty="0" smtClean="0"/>
              <a:t>grid-connected </a:t>
            </a:r>
            <a:r>
              <a:rPr lang="en-GB" sz="2000" dirty="0"/>
              <a:t>e stand-alone, </a:t>
            </a:r>
            <a:r>
              <a:rPr lang="en-GB" sz="2000" dirty="0" err="1"/>
              <a:t>geotermici</a:t>
            </a:r>
            <a:r>
              <a:rPr lang="en-GB" sz="2000" dirty="0"/>
              <a:t> a </a:t>
            </a:r>
            <a:r>
              <a:rPr lang="en-GB" sz="2000" dirty="0" err="1"/>
              <a:t>bassa</a:t>
            </a:r>
            <a:r>
              <a:rPr lang="en-GB" sz="2000" dirty="0"/>
              <a:t> </a:t>
            </a:r>
            <a:r>
              <a:rPr lang="en-GB" sz="2000" dirty="0" err="1"/>
              <a:t>entalpia</a:t>
            </a:r>
            <a:r>
              <a:rPr lang="en-GB" sz="2000" dirty="0"/>
              <a:t> per </a:t>
            </a:r>
            <a:r>
              <a:rPr lang="en-GB" sz="2000" dirty="0" err="1"/>
              <a:t>edifici</a:t>
            </a:r>
            <a:r>
              <a:rPr lang="en-GB" sz="2000" dirty="0"/>
              <a:t> di </a:t>
            </a:r>
            <a:r>
              <a:rPr lang="en-GB" sz="2000" dirty="0" err="1"/>
              <a:t>proprietà</a:t>
            </a:r>
            <a:r>
              <a:rPr lang="en-GB" sz="2000" dirty="0"/>
              <a:t> o di</a:t>
            </a:r>
          </a:p>
          <a:p>
            <a:endParaRPr lang="en-GB" sz="2000" dirty="0"/>
          </a:p>
          <a:p>
            <a:r>
              <a:rPr lang="en-GB" sz="2000" dirty="0" err="1"/>
              <a:t>interesse</a:t>
            </a:r>
            <a:r>
              <a:rPr lang="en-GB" sz="2000" dirty="0"/>
              <a:t> </a:t>
            </a:r>
            <a:r>
              <a:rPr lang="en-GB" sz="2000" dirty="0" err="1"/>
              <a:t>pubblico</a:t>
            </a:r>
            <a:r>
              <a:rPr lang="en-GB" sz="2000" dirty="0"/>
              <a:t>, da biogas (</a:t>
            </a:r>
            <a:r>
              <a:rPr lang="en-GB" sz="2000" dirty="0" err="1"/>
              <a:t>principalmente</a:t>
            </a:r>
            <a:r>
              <a:rPr lang="en-GB" sz="2000" dirty="0"/>
              <a:t> </a:t>
            </a:r>
            <a:r>
              <a:rPr lang="en-GB" sz="2000" dirty="0" err="1"/>
              <a:t>alimentato</a:t>
            </a:r>
            <a:r>
              <a:rPr lang="en-GB" sz="2000" dirty="0"/>
              <a:t> da FORSU). Le </a:t>
            </a:r>
            <a:r>
              <a:rPr lang="en-GB" sz="2000" dirty="0" err="1" smtClean="0"/>
              <a:t>risorse</a:t>
            </a:r>
            <a:r>
              <a:rPr lang="en-GB" sz="2000" dirty="0" smtClean="0"/>
              <a:t> </a:t>
            </a:r>
            <a:r>
              <a:rPr lang="en-GB" sz="2000" dirty="0" err="1" smtClean="0"/>
              <a:t>saranno</a:t>
            </a:r>
            <a:r>
              <a:rPr lang="en-GB" sz="2000" dirty="0" smtClean="0"/>
              <a:t> </a:t>
            </a:r>
            <a:r>
              <a:rPr lang="en-GB" sz="2000" dirty="0" err="1"/>
              <a:t>però</a:t>
            </a:r>
            <a:r>
              <a:rPr lang="en-GB" sz="2000" dirty="0"/>
              <a:t> </a:t>
            </a:r>
            <a:r>
              <a:rPr lang="en-GB" sz="2000" dirty="0" err="1"/>
              <a:t>destinate</a:t>
            </a:r>
            <a:r>
              <a:rPr lang="en-GB" sz="2000" dirty="0"/>
              <a:t> in via </a:t>
            </a:r>
            <a:r>
              <a:rPr lang="en-GB" sz="2000" dirty="0" err="1"/>
              <a:t>prioritaria</a:t>
            </a:r>
            <a:r>
              <a:rPr lang="en-GB" sz="2000" dirty="0"/>
              <a:t> </a:t>
            </a:r>
            <a:r>
              <a:rPr lang="en-GB" sz="2000" dirty="0" err="1"/>
              <a:t>alle</a:t>
            </a:r>
            <a:r>
              <a:rPr lang="en-GB" sz="2000" dirty="0"/>
              <a:t> MPMI, </a:t>
            </a:r>
            <a:r>
              <a:rPr lang="en-GB" sz="2000" dirty="0" err="1"/>
              <a:t>attraverso</a:t>
            </a:r>
            <a:r>
              <a:rPr lang="en-GB" sz="2000" dirty="0"/>
              <a:t> </a:t>
            </a:r>
            <a:r>
              <a:rPr lang="en-GB" sz="2000" dirty="0" err="1"/>
              <a:t>incentivi</a:t>
            </a:r>
            <a:r>
              <a:rPr lang="en-GB" sz="2000" dirty="0"/>
              <a:t> per</a:t>
            </a:r>
          </a:p>
          <a:p>
            <a:r>
              <a:rPr lang="en-GB" sz="2000" dirty="0"/>
              <a:t>1) </a:t>
            </a:r>
            <a:r>
              <a:rPr lang="en-GB" sz="2000" dirty="0" err="1"/>
              <a:t>efficientamento</a:t>
            </a:r>
            <a:r>
              <a:rPr lang="en-GB" sz="2000" dirty="0"/>
              <a:t> e </a:t>
            </a:r>
            <a:r>
              <a:rPr lang="en-GB" sz="2000" dirty="0" err="1"/>
              <a:t>produzione</a:t>
            </a:r>
            <a:r>
              <a:rPr lang="en-GB" sz="2000" dirty="0"/>
              <a:t> </a:t>
            </a:r>
            <a:r>
              <a:rPr lang="en-GB" sz="2000" dirty="0" err="1"/>
              <a:t>energetica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installazione</a:t>
            </a:r>
            <a:r>
              <a:rPr lang="en-GB" sz="2000" dirty="0"/>
              <a:t>, </a:t>
            </a:r>
            <a:r>
              <a:rPr lang="en-GB" sz="2000" dirty="0" err="1"/>
              <a:t>modernizzazione</a:t>
            </a:r>
            <a:r>
              <a:rPr lang="en-GB" sz="2000" dirty="0"/>
              <a:t> e </a:t>
            </a:r>
            <a:r>
              <a:rPr lang="en-GB" sz="2000" dirty="0" err="1"/>
              <a:t>potenziamento</a:t>
            </a:r>
            <a:r>
              <a:rPr lang="en-GB" sz="2000" dirty="0"/>
              <a:t> di </a:t>
            </a:r>
            <a:r>
              <a:rPr lang="en-GB" sz="2000" dirty="0" err="1"/>
              <a:t>impianti</a:t>
            </a:r>
            <a:r>
              <a:rPr lang="en-GB" sz="2000" dirty="0"/>
              <a:t> di </a:t>
            </a:r>
            <a:r>
              <a:rPr lang="en-GB" sz="2000" dirty="0" err="1"/>
              <a:t>cogenerazione</a:t>
            </a:r>
            <a:r>
              <a:rPr lang="en-GB" sz="2000" dirty="0"/>
              <a:t> </a:t>
            </a:r>
            <a:r>
              <a:rPr lang="en-GB" sz="2000" dirty="0" smtClean="0"/>
              <a:t>e/o </a:t>
            </a:r>
            <a:r>
              <a:rPr lang="en-GB" sz="2000" dirty="0" err="1" smtClean="0"/>
              <a:t>generazione</a:t>
            </a:r>
            <a:r>
              <a:rPr lang="en-GB" sz="2000" dirty="0" smtClean="0"/>
              <a:t> </a:t>
            </a:r>
            <a:r>
              <a:rPr lang="en-GB" sz="2000" dirty="0"/>
              <a:t>da </a:t>
            </a:r>
            <a:r>
              <a:rPr lang="en-GB" sz="2000" dirty="0" err="1"/>
              <a:t>energie</a:t>
            </a:r>
            <a:r>
              <a:rPr lang="en-GB" sz="2000" dirty="0"/>
              <a:t> </a:t>
            </a:r>
            <a:r>
              <a:rPr lang="en-GB" sz="2000" dirty="0" err="1"/>
              <a:t>rinnovabili</a:t>
            </a:r>
            <a:r>
              <a:rPr lang="en-GB" sz="2000" dirty="0"/>
              <a:t> come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fotovoltaico</a:t>
            </a:r>
            <a:r>
              <a:rPr lang="en-GB" sz="2000" dirty="0"/>
              <a:t>, </a:t>
            </a:r>
            <a:r>
              <a:rPr lang="en-GB" sz="2000" dirty="0" err="1"/>
              <a:t>microeolico</a:t>
            </a:r>
            <a:r>
              <a:rPr lang="en-GB" sz="2000" dirty="0"/>
              <a:t>; </a:t>
            </a:r>
            <a:r>
              <a:rPr lang="en-GB" sz="2000" dirty="0" err="1" smtClean="0"/>
              <a:t>trigenerazione</a:t>
            </a:r>
            <a:r>
              <a:rPr lang="en-GB" sz="2000" dirty="0" smtClean="0"/>
              <a:t>; </a:t>
            </a:r>
            <a:r>
              <a:rPr lang="en-GB" sz="2000" dirty="0" err="1" smtClean="0"/>
              <a:t>cogenerazione</a:t>
            </a:r>
            <a:r>
              <a:rPr lang="en-GB" sz="2000" dirty="0" smtClean="0"/>
              <a:t> </a:t>
            </a:r>
            <a:r>
              <a:rPr lang="en-GB" sz="2000" dirty="0"/>
              <a:t>da </a:t>
            </a:r>
            <a:r>
              <a:rPr lang="en-GB" sz="2000" dirty="0" err="1"/>
              <a:t>biomassa</a:t>
            </a:r>
            <a:r>
              <a:rPr lang="en-GB" sz="2000" dirty="0"/>
              <a:t> (</a:t>
            </a:r>
            <a:r>
              <a:rPr lang="en-GB" sz="2000" dirty="0" err="1"/>
              <a:t>conforme</a:t>
            </a:r>
            <a:r>
              <a:rPr lang="en-GB" sz="2000" dirty="0"/>
              <a:t> </a:t>
            </a:r>
            <a:r>
              <a:rPr lang="en-GB" sz="2000" dirty="0" err="1"/>
              <a:t>alla</a:t>
            </a:r>
            <a:r>
              <a:rPr lang="en-GB" sz="2000" dirty="0"/>
              <a:t> Dir. UE 2018/2001);</a:t>
            </a:r>
          </a:p>
          <a:p>
            <a:r>
              <a:rPr lang="en-GB" sz="2000" dirty="0"/>
              <a:t>2) </a:t>
            </a:r>
            <a:r>
              <a:rPr lang="en-GB" sz="2000" dirty="0" err="1"/>
              <a:t>efficientamento</a:t>
            </a:r>
            <a:r>
              <a:rPr lang="en-GB" sz="2000" dirty="0"/>
              <a:t> del </a:t>
            </a:r>
            <a:r>
              <a:rPr lang="en-GB" sz="2000" dirty="0" err="1"/>
              <a:t>processo</a:t>
            </a:r>
            <a:r>
              <a:rPr lang="en-GB" sz="2000" dirty="0"/>
              <a:t> </a:t>
            </a:r>
            <a:r>
              <a:rPr lang="en-GB" sz="2000" dirty="0" err="1"/>
              <a:t>produttivo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• </a:t>
            </a:r>
            <a:r>
              <a:rPr lang="en-GB" sz="2000" b="1" dirty="0" err="1"/>
              <a:t>Sostegno</a:t>
            </a:r>
            <a:r>
              <a:rPr lang="en-GB" sz="2000" b="1" dirty="0"/>
              <a:t> </a:t>
            </a:r>
            <a:r>
              <a:rPr lang="en-GB" sz="2000" b="1" dirty="0" err="1"/>
              <a:t>alla</a:t>
            </a:r>
            <a:r>
              <a:rPr lang="en-GB" sz="2000" b="1" dirty="0"/>
              <a:t> </a:t>
            </a:r>
            <a:r>
              <a:rPr lang="en-GB" sz="2000" b="1" dirty="0" err="1"/>
              <a:t>realizzazione</a:t>
            </a:r>
            <a:r>
              <a:rPr lang="en-GB" sz="2000" b="1" dirty="0"/>
              <a:t> di CER (</a:t>
            </a:r>
            <a:r>
              <a:rPr lang="en-GB" sz="2000" b="1" dirty="0" err="1"/>
              <a:t>Comunità</a:t>
            </a:r>
            <a:r>
              <a:rPr lang="en-GB" sz="2000" b="1" dirty="0"/>
              <a:t> </a:t>
            </a:r>
            <a:r>
              <a:rPr lang="en-GB" sz="2000" b="1" dirty="0" err="1"/>
              <a:t>Energetiche</a:t>
            </a:r>
            <a:r>
              <a:rPr lang="en-GB" sz="2000" b="1" dirty="0"/>
              <a:t> da </a:t>
            </a:r>
            <a:r>
              <a:rPr lang="en-GB" sz="2000" b="1" dirty="0" err="1"/>
              <a:t>energia</a:t>
            </a:r>
            <a:r>
              <a:rPr lang="en-GB" sz="2000" b="1" dirty="0"/>
              <a:t> </a:t>
            </a:r>
            <a:r>
              <a:rPr lang="en-GB" sz="2000" b="1" dirty="0" err="1"/>
              <a:t>Rinnovabile</a:t>
            </a:r>
            <a:r>
              <a:rPr lang="en-GB" sz="2000" b="1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• </a:t>
            </a:r>
            <a:r>
              <a:rPr lang="en-GB" sz="2000" dirty="0" err="1"/>
              <a:t>Adeguamento</a:t>
            </a:r>
            <a:r>
              <a:rPr lang="en-GB" sz="2000" dirty="0"/>
              <a:t>/</a:t>
            </a:r>
            <a:r>
              <a:rPr lang="en-GB" sz="2000" dirty="0" err="1"/>
              <a:t>modernizzazione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reti</a:t>
            </a:r>
            <a:r>
              <a:rPr lang="en-GB" sz="2000" dirty="0"/>
              <a:t> </a:t>
            </a:r>
            <a:r>
              <a:rPr lang="en-GB" sz="2000" dirty="0" err="1"/>
              <a:t>energetiche</a:t>
            </a:r>
            <a:r>
              <a:rPr lang="en-GB" sz="2000" dirty="0"/>
              <a:t>, con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finanziamento</a:t>
            </a:r>
            <a:r>
              <a:rPr lang="en-GB" sz="2000" dirty="0"/>
              <a:t> di</a:t>
            </a:r>
          </a:p>
          <a:p>
            <a:r>
              <a:rPr lang="en-GB" sz="2000" dirty="0" err="1"/>
              <a:t>sistemi</a:t>
            </a:r>
            <a:r>
              <a:rPr lang="en-GB" sz="2000" dirty="0"/>
              <a:t> di </a:t>
            </a:r>
            <a:r>
              <a:rPr lang="en-GB" sz="2000" dirty="0" err="1"/>
              <a:t>accumulo</a:t>
            </a:r>
            <a:r>
              <a:rPr lang="en-GB" sz="2000" dirty="0"/>
              <a:t> e </a:t>
            </a:r>
            <a:r>
              <a:rPr lang="en-GB" sz="2000" dirty="0" err="1"/>
              <a:t>stoccaggio</a:t>
            </a:r>
            <a:r>
              <a:rPr lang="en-GB" sz="2000" dirty="0"/>
              <a:t> </a:t>
            </a:r>
            <a:r>
              <a:rPr lang="en-GB" sz="2000" dirty="0" err="1"/>
              <a:t>tecnologicamente</a:t>
            </a:r>
            <a:r>
              <a:rPr lang="en-GB" sz="2000" dirty="0"/>
              <a:t> </a:t>
            </a:r>
            <a:r>
              <a:rPr lang="en-GB" sz="2000" dirty="0" err="1"/>
              <a:t>avanzati</a:t>
            </a:r>
            <a:r>
              <a:rPr lang="en-GB" sz="2000" dirty="0"/>
              <a:t>, </a:t>
            </a:r>
            <a:r>
              <a:rPr lang="en-GB" sz="2000" dirty="0" err="1"/>
              <a:t>comprese</a:t>
            </a:r>
            <a:r>
              <a:rPr lang="en-GB" sz="2000" dirty="0"/>
              <a:t> le </a:t>
            </a:r>
            <a:r>
              <a:rPr lang="en-GB" sz="2000" dirty="0" err="1"/>
              <a:t>reti</a:t>
            </a:r>
            <a:endParaRPr lang="en-GB" sz="2000" dirty="0"/>
          </a:p>
          <a:p>
            <a:r>
              <a:rPr lang="en-GB" sz="2000" dirty="0" err="1"/>
              <a:t>intelligenti</a:t>
            </a:r>
            <a:r>
              <a:rPr lang="en-GB" sz="2000" dirty="0"/>
              <a:t> 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sistemi</a:t>
            </a:r>
            <a:r>
              <a:rPr lang="en-GB" sz="2000" dirty="0"/>
              <a:t> TIC (smart grid, </a:t>
            </a:r>
            <a:r>
              <a:rPr lang="en-GB" sz="2000" dirty="0" err="1"/>
              <a:t>ecc</a:t>
            </a:r>
            <a:r>
              <a:rPr lang="en-GB" sz="2000" dirty="0"/>
              <a:t>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94" y="311939"/>
            <a:ext cx="116854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2.2 - </a:t>
            </a:r>
            <a:r>
              <a:rPr lang="en-GB" sz="2400" b="1" dirty="0" err="1"/>
              <a:t>Sostegno</a:t>
            </a:r>
            <a:r>
              <a:rPr lang="en-GB" sz="2400" b="1" dirty="0"/>
              <a:t> a </a:t>
            </a:r>
            <a:r>
              <a:rPr lang="en-GB" sz="2400" b="1" dirty="0" err="1"/>
              <a:t>progetti</a:t>
            </a:r>
            <a:r>
              <a:rPr lang="en-GB" sz="2400" b="1" dirty="0"/>
              <a:t> di </a:t>
            </a:r>
            <a:r>
              <a:rPr lang="en-GB" sz="2400" b="1" dirty="0" err="1"/>
              <a:t>ricerca</a:t>
            </a:r>
            <a:r>
              <a:rPr lang="en-GB" sz="2400" b="1" dirty="0"/>
              <a:t> e </a:t>
            </a:r>
            <a:r>
              <a:rPr lang="en-GB" sz="2400" b="1" dirty="0" err="1"/>
              <a:t>allo</a:t>
            </a:r>
            <a:r>
              <a:rPr lang="en-GB" sz="2400" b="1" dirty="0"/>
              <a:t> </a:t>
            </a:r>
            <a:r>
              <a:rPr lang="en-GB" sz="2400" b="1" dirty="0" err="1"/>
              <a:t>sviluppo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filiera</a:t>
            </a:r>
            <a:endParaRPr lang="en-GB" sz="2400" b="1" dirty="0"/>
          </a:p>
          <a:p>
            <a:r>
              <a:rPr lang="en-GB" sz="2400" b="1" dirty="0" err="1"/>
              <a:t>dell’idrogeno</a:t>
            </a:r>
            <a:r>
              <a:rPr lang="en-GB" sz="2400" b="1" dirty="0"/>
              <a:t> </a:t>
            </a:r>
            <a:r>
              <a:rPr lang="en-GB" sz="2400" b="1" dirty="0" err="1"/>
              <a:t>verde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Progetti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</a:t>
            </a:r>
            <a:r>
              <a:rPr lang="en-GB" sz="2400" dirty="0" err="1"/>
              <a:t>applicata</a:t>
            </a:r>
            <a:r>
              <a:rPr lang="en-GB" sz="2400" dirty="0"/>
              <a:t> a forte </a:t>
            </a:r>
            <a:r>
              <a:rPr lang="en-GB" sz="2400" dirty="0" err="1"/>
              <a:t>scalabilità</a:t>
            </a:r>
            <a:r>
              <a:rPr lang="en-GB" sz="2400" dirty="0"/>
              <a:t> RTL in partnership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centri</a:t>
            </a:r>
            <a:r>
              <a:rPr lang="en-GB" sz="2400" dirty="0"/>
              <a:t> </a:t>
            </a:r>
            <a:r>
              <a:rPr lang="en-GB" sz="2400" dirty="0" smtClean="0"/>
              <a:t>di </a:t>
            </a:r>
            <a:r>
              <a:rPr lang="en-GB" sz="2400" dirty="0" err="1" smtClean="0"/>
              <a:t>ricerca</a:t>
            </a:r>
            <a:r>
              <a:rPr lang="en-GB" sz="2400" dirty="0" smtClean="0"/>
              <a:t> </a:t>
            </a:r>
            <a:r>
              <a:rPr lang="en-GB" sz="2400" dirty="0" err="1"/>
              <a:t>pubblici</a:t>
            </a:r>
            <a:r>
              <a:rPr lang="en-GB" sz="2400" dirty="0"/>
              <a:t> e </a:t>
            </a:r>
            <a:r>
              <a:rPr lang="en-GB" sz="2400" dirty="0" err="1"/>
              <a:t>privati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</a:t>
            </a:r>
            <a:r>
              <a:rPr lang="en-GB" sz="2400" dirty="0" err="1"/>
              <a:t>imprese</a:t>
            </a:r>
            <a:r>
              <a:rPr lang="en-GB" sz="2400" dirty="0"/>
              <a:t> </a:t>
            </a:r>
            <a:r>
              <a:rPr lang="en-GB" sz="2400" dirty="0" err="1"/>
              <a:t>incentrati</a:t>
            </a:r>
            <a:r>
              <a:rPr lang="en-GB" sz="2400" dirty="0"/>
              <a:t> </a:t>
            </a:r>
            <a:r>
              <a:rPr lang="en-GB" sz="2400" dirty="0" err="1"/>
              <a:t>sull’economia</a:t>
            </a:r>
            <a:r>
              <a:rPr lang="en-GB" sz="2400" dirty="0"/>
              <a:t> a </a:t>
            </a:r>
            <a:r>
              <a:rPr lang="en-GB" sz="2400" dirty="0" err="1"/>
              <a:t>basse</a:t>
            </a:r>
            <a:r>
              <a:rPr lang="en-GB" sz="2400" dirty="0"/>
              <a:t> </a:t>
            </a:r>
            <a:r>
              <a:rPr lang="en-GB" sz="2400" dirty="0" err="1"/>
              <a:t>emissioni</a:t>
            </a:r>
            <a:r>
              <a:rPr lang="en-GB" sz="2400" dirty="0"/>
              <a:t> </a:t>
            </a:r>
            <a:r>
              <a:rPr lang="en-GB" sz="2400" dirty="0" smtClean="0"/>
              <a:t>di </a:t>
            </a:r>
            <a:r>
              <a:rPr lang="en-GB" sz="2400" dirty="0" err="1" smtClean="0"/>
              <a:t>carbonio</a:t>
            </a:r>
            <a:r>
              <a:rPr lang="en-GB" sz="2400" dirty="0"/>
              <a:t>, </a:t>
            </a:r>
            <a:r>
              <a:rPr lang="en-GB" sz="2400" dirty="0" err="1"/>
              <a:t>sulla</a:t>
            </a:r>
            <a:r>
              <a:rPr lang="en-GB" sz="2400" dirty="0"/>
              <a:t> </a:t>
            </a:r>
            <a:r>
              <a:rPr lang="en-GB" sz="2400" dirty="0" err="1"/>
              <a:t>resilienza</a:t>
            </a:r>
            <a:r>
              <a:rPr lang="en-GB" sz="2400" dirty="0"/>
              <a:t> e </a:t>
            </a:r>
            <a:r>
              <a:rPr lang="en-GB" sz="2400" dirty="0" err="1"/>
              <a:t>sull’adattamento</a:t>
            </a:r>
            <a:r>
              <a:rPr lang="en-GB" sz="2400" dirty="0"/>
              <a:t> </a:t>
            </a:r>
            <a:r>
              <a:rPr lang="en-GB" sz="2400" dirty="0" err="1"/>
              <a:t>ai</a:t>
            </a:r>
            <a:r>
              <a:rPr lang="en-GB" sz="2400" dirty="0"/>
              <a:t> </a:t>
            </a:r>
            <a:r>
              <a:rPr lang="en-GB" sz="2400" dirty="0" err="1"/>
              <a:t>cambiamenti</a:t>
            </a:r>
            <a:r>
              <a:rPr lang="en-GB" sz="2400" dirty="0"/>
              <a:t> </a:t>
            </a:r>
            <a:r>
              <a:rPr lang="en-GB" sz="2400" dirty="0" err="1"/>
              <a:t>climatici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Progetti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</a:t>
            </a:r>
            <a:r>
              <a:rPr lang="en-GB" sz="2400" dirty="0" err="1"/>
              <a:t>collaborativi</a:t>
            </a:r>
            <a:r>
              <a:rPr lang="en-GB" sz="2400" dirty="0"/>
              <a:t> in </a:t>
            </a:r>
            <a:r>
              <a:rPr lang="en-GB" sz="2400" dirty="0" err="1"/>
              <a:t>grado</a:t>
            </a:r>
            <a:r>
              <a:rPr lang="en-GB" sz="2400" dirty="0"/>
              <a:t> di </a:t>
            </a:r>
            <a:r>
              <a:rPr lang="en-GB" sz="2400" dirty="0" err="1"/>
              <a:t>promuovere</a:t>
            </a:r>
            <a:r>
              <a:rPr lang="en-GB" sz="2400" dirty="0"/>
              <a:t> </a:t>
            </a:r>
            <a:r>
              <a:rPr lang="en-GB" sz="2400" dirty="0" err="1"/>
              <a:t>nuove</a:t>
            </a:r>
            <a:r>
              <a:rPr lang="en-GB" sz="2400" dirty="0"/>
              <a:t> </a:t>
            </a:r>
            <a:r>
              <a:rPr lang="en-GB" sz="2400" dirty="0" err="1" smtClean="0"/>
              <a:t>soluzioni</a:t>
            </a:r>
            <a:r>
              <a:rPr lang="en-GB" sz="2400" dirty="0" smtClean="0"/>
              <a:t> </a:t>
            </a:r>
            <a:r>
              <a:rPr lang="en-GB" sz="2400" dirty="0" err="1" smtClean="0"/>
              <a:t>tecnologiche</a:t>
            </a:r>
            <a:r>
              <a:rPr lang="en-GB" sz="2400" dirty="0" smtClean="0"/>
              <a:t> </a:t>
            </a:r>
            <a:r>
              <a:rPr lang="en-GB" sz="2400" dirty="0"/>
              <a:t>legate </a:t>
            </a:r>
            <a:r>
              <a:rPr lang="en-GB" sz="2400" dirty="0" err="1"/>
              <a:t>all’utilizzo</a:t>
            </a:r>
            <a:r>
              <a:rPr lang="en-GB" sz="2400" dirty="0"/>
              <a:t> </a:t>
            </a:r>
            <a:r>
              <a:rPr lang="en-GB" sz="2400" dirty="0" err="1"/>
              <a:t>dell’idrogeno</a:t>
            </a:r>
            <a:r>
              <a:rPr lang="en-GB" sz="2400" dirty="0"/>
              <a:t> </a:t>
            </a:r>
            <a:r>
              <a:rPr lang="en-GB" sz="2400" dirty="0" err="1"/>
              <a:t>verde</a:t>
            </a:r>
            <a:r>
              <a:rPr lang="en-GB" sz="2400" dirty="0"/>
              <a:t> come </a:t>
            </a:r>
            <a:r>
              <a:rPr lang="en-GB" sz="2400" dirty="0" err="1"/>
              <a:t>vettore</a:t>
            </a:r>
            <a:r>
              <a:rPr lang="en-GB" sz="2400" dirty="0"/>
              <a:t> </a:t>
            </a:r>
            <a:r>
              <a:rPr lang="en-GB" sz="2400" dirty="0" err="1"/>
              <a:t>energetico</a:t>
            </a:r>
            <a:r>
              <a:rPr lang="en-GB" sz="2400" dirty="0"/>
              <a:t> con </a:t>
            </a:r>
            <a:r>
              <a:rPr lang="en-GB" sz="2400" dirty="0" smtClean="0"/>
              <a:t>la </a:t>
            </a:r>
            <a:r>
              <a:rPr lang="en-GB" sz="2400" dirty="0" err="1" smtClean="0"/>
              <a:t>conseguente</a:t>
            </a:r>
            <a:r>
              <a:rPr lang="en-GB" sz="2400" dirty="0" smtClean="0"/>
              <a:t> </a:t>
            </a:r>
            <a:r>
              <a:rPr lang="en-GB" sz="2400" dirty="0" err="1"/>
              <a:t>introduzione</a:t>
            </a:r>
            <a:r>
              <a:rPr lang="en-GB" sz="2400" dirty="0"/>
              <a:t> </a:t>
            </a:r>
            <a:r>
              <a:rPr lang="en-GB" sz="2400" dirty="0" err="1"/>
              <a:t>sul</a:t>
            </a:r>
            <a:r>
              <a:rPr lang="en-GB" sz="2400" dirty="0"/>
              <a:t> </a:t>
            </a:r>
            <a:r>
              <a:rPr lang="en-GB" sz="2400" dirty="0" err="1"/>
              <a:t>mercato</a:t>
            </a:r>
            <a:r>
              <a:rPr lang="en-GB" sz="2400" dirty="0"/>
              <a:t> </a:t>
            </a:r>
            <a:r>
              <a:rPr lang="en-GB" sz="2400" dirty="0" err="1"/>
              <a:t>oltre</a:t>
            </a:r>
            <a:r>
              <a:rPr lang="en-GB" sz="2400" dirty="0"/>
              <a:t> ad </a:t>
            </a:r>
            <a:r>
              <a:rPr lang="en-GB" sz="2400" dirty="0" err="1"/>
              <a:t>azioni</a:t>
            </a:r>
            <a:r>
              <a:rPr lang="en-GB" sz="2400" dirty="0"/>
              <a:t> </a:t>
            </a:r>
            <a:r>
              <a:rPr lang="en-GB" sz="2400" dirty="0" err="1"/>
              <a:t>pilota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 smtClean="0"/>
              <a:t>anche</a:t>
            </a:r>
            <a:r>
              <a:rPr lang="en-GB" sz="2400" dirty="0" smtClean="0"/>
              <a:t> </a:t>
            </a:r>
            <a:r>
              <a:rPr lang="en-GB" sz="2400" dirty="0" err="1" smtClean="0"/>
              <a:t>prevedere</a:t>
            </a:r>
            <a:r>
              <a:rPr lang="en-GB" sz="2400" dirty="0" smtClean="0"/>
              <a:t> </a:t>
            </a:r>
            <a:r>
              <a:rPr lang="en-GB" sz="2400" dirty="0"/>
              <a:t>la </a:t>
            </a:r>
            <a:r>
              <a:rPr lang="en-GB" sz="2400" dirty="0" err="1"/>
              <a:t>diffusione</a:t>
            </a:r>
            <a:r>
              <a:rPr lang="en-GB" sz="2400" dirty="0"/>
              <a:t>/</a:t>
            </a:r>
            <a:r>
              <a:rPr lang="en-GB" sz="2400" dirty="0" err="1"/>
              <a:t>l’uso</a:t>
            </a:r>
            <a:r>
              <a:rPr lang="en-GB" sz="2400" dirty="0"/>
              <a:t> </a:t>
            </a:r>
            <a:r>
              <a:rPr lang="en-GB" sz="2400" dirty="0" err="1"/>
              <a:t>innovativo</a:t>
            </a:r>
            <a:r>
              <a:rPr lang="en-GB" sz="2400" dirty="0"/>
              <a:t> </a:t>
            </a:r>
            <a:r>
              <a:rPr lang="en-GB" sz="2400" dirty="0" err="1"/>
              <a:t>dell’idrogeno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Si </a:t>
            </a:r>
            <a:r>
              <a:rPr lang="en-GB" sz="2400" dirty="0" err="1"/>
              <a:t>terrà</a:t>
            </a:r>
            <a:r>
              <a:rPr lang="en-GB" sz="2400" dirty="0"/>
              <a:t> </a:t>
            </a:r>
            <a:r>
              <a:rPr lang="en-GB" sz="2400" dirty="0" err="1"/>
              <a:t>conto</a:t>
            </a:r>
            <a:r>
              <a:rPr lang="en-GB" sz="2400" dirty="0"/>
              <a:t>, in </a:t>
            </a:r>
            <a:r>
              <a:rPr lang="en-GB" sz="2400" dirty="0" err="1"/>
              <a:t>entrambi</a:t>
            </a:r>
            <a:r>
              <a:rPr lang="en-GB" sz="2400" dirty="0"/>
              <a:t>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ambiti</a:t>
            </a:r>
            <a:r>
              <a:rPr lang="en-GB" sz="2400" dirty="0"/>
              <a:t>, di </a:t>
            </a:r>
            <a:r>
              <a:rPr lang="en-GB" sz="2400" dirty="0" err="1"/>
              <a:t>eventuali</a:t>
            </a:r>
            <a:r>
              <a:rPr lang="en-GB" sz="2400" dirty="0"/>
              <a:t> </a:t>
            </a:r>
            <a:r>
              <a:rPr lang="en-GB" sz="2400" dirty="0" err="1"/>
              <a:t>sinergie</a:t>
            </a:r>
            <a:r>
              <a:rPr lang="en-GB" sz="2400" dirty="0"/>
              <a:t> con </a:t>
            </a:r>
            <a:r>
              <a:rPr lang="en-GB" sz="2400" dirty="0" err="1"/>
              <a:t>l’iniziativa</a:t>
            </a:r>
            <a:r>
              <a:rPr lang="en-GB" sz="2400" dirty="0"/>
              <a:t> </a:t>
            </a:r>
            <a:r>
              <a:rPr lang="en-GB" sz="2400" dirty="0" smtClean="0"/>
              <a:t>Horizon Europe</a:t>
            </a:r>
            <a:r>
              <a:rPr lang="en-GB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216" y="489543"/>
            <a:ext cx="108831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2.3 - </a:t>
            </a:r>
            <a:r>
              <a:rPr lang="en-GB" sz="2400" b="1" dirty="0" err="1"/>
              <a:t>Supporto</a:t>
            </a:r>
            <a:r>
              <a:rPr lang="en-GB" sz="2400" b="1" dirty="0"/>
              <a:t> a </a:t>
            </a:r>
            <a:r>
              <a:rPr lang="en-GB" sz="2400" b="1" dirty="0" err="1"/>
              <a:t>progetti</a:t>
            </a:r>
            <a:r>
              <a:rPr lang="en-GB" sz="2400" b="1" dirty="0"/>
              <a:t> </a:t>
            </a:r>
            <a:r>
              <a:rPr lang="en-GB" sz="2400" b="1" dirty="0" err="1"/>
              <a:t>innovativi</a:t>
            </a:r>
            <a:r>
              <a:rPr lang="en-GB" sz="2400" b="1" dirty="0"/>
              <a:t> per </a:t>
            </a:r>
            <a:r>
              <a:rPr lang="en-GB" sz="2400" b="1" dirty="0" err="1"/>
              <a:t>sostenere</a:t>
            </a:r>
            <a:r>
              <a:rPr lang="en-GB" sz="2400" b="1" dirty="0"/>
              <a:t> </a:t>
            </a:r>
            <a:r>
              <a:rPr lang="en-GB" sz="2400" b="1" dirty="0" smtClean="0"/>
              <a:t>la </a:t>
            </a:r>
            <a:r>
              <a:rPr lang="en-GB" sz="2400" b="1" dirty="0" err="1" smtClean="0"/>
              <a:t>transizione</a:t>
            </a:r>
            <a:r>
              <a:rPr lang="en-GB" sz="2400" b="1" dirty="0" smtClean="0"/>
              <a:t> </a:t>
            </a:r>
            <a:r>
              <a:rPr lang="en-GB" sz="2400" b="1" dirty="0" err="1"/>
              <a:t>ecologica</a:t>
            </a:r>
            <a:r>
              <a:rPr lang="en-GB" sz="2400" b="1" dirty="0"/>
              <a:t> e </a:t>
            </a:r>
            <a:r>
              <a:rPr lang="en-GB" sz="2400" b="1" dirty="0" err="1"/>
              <a:t>tutelare</a:t>
            </a:r>
            <a:r>
              <a:rPr lang="en-GB" sz="2400" b="1" dirty="0"/>
              <a:t> le </a:t>
            </a:r>
            <a:r>
              <a:rPr lang="en-GB" sz="2400" b="1" dirty="0" err="1"/>
              <a:t>risorse</a:t>
            </a:r>
            <a:r>
              <a:rPr lang="en-GB" sz="2400" b="1" dirty="0"/>
              <a:t> </a:t>
            </a:r>
            <a:r>
              <a:rPr lang="en-GB" sz="2400" b="1" dirty="0" err="1"/>
              <a:t>naturali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Ripristino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terreni</a:t>
            </a:r>
            <a:r>
              <a:rPr lang="en-GB" sz="2400" dirty="0"/>
              <a:t> </a:t>
            </a:r>
            <a:r>
              <a:rPr lang="en-GB" sz="2400" dirty="0" err="1"/>
              <a:t>attraverso</a:t>
            </a:r>
            <a:r>
              <a:rPr lang="en-GB" sz="2400" dirty="0"/>
              <a:t> la </a:t>
            </a:r>
            <a:r>
              <a:rPr lang="en-GB" sz="2400" dirty="0" err="1"/>
              <a:t>realizzazione</a:t>
            </a:r>
            <a:r>
              <a:rPr lang="en-GB" sz="2400" dirty="0"/>
              <a:t> di </a:t>
            </a:r>
            <a:r>
              <a:rPr lang="en-GB" sz="2400" dirty="0" err="1"/>
              <a:t>infrastrutture</a:t>
            </a:r>
            <a:r>
              <a:rPr lang="en-GB" sz="2400" dirty="0"/>
              <a:t> </a:t>
            </a:r>
            <a:r>
              <a:rPr lang="en-GB" sz="2400" dirty="0" err="1"/>
              <a:t>verdi</a:t>
            </a:r>
            <a:r>
              <a:rPr lang="en-GB" sz="2400" dirty="0"/>
              <a:t> (</a:t>
            </a:r>
            <a:r>
              <a:rPr lang="en-GB" sz="2400" dirty="0" err="1" smtClean="0"/>
              <a:t>p.e.piantumazione</a:t>
            </a:r>
            <a:r>
              <a:rPr lang="en-GB" sz="2400" dirty="0" smtClean="0"/>
              <a:t> </a:t>
            </a:r>
            <a:r>
              <a:rPr lang="en-GB" sz="2400" dirty="0"/>
              <a:t>per la </a:t>
            </a:r>
            <a:r>
              <a:rPr lang="en-GB" sz="2400" dirty="0" err="1"/>
              <a:t>creazione</a:t>
            </a:r>
            <a:r>
              <a:rPr lang="en-GB" sz="2400" dirty="0"/>
              <a:t> di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cintura</a:t>
            </a:r>
            <a:r>
              <a:rPr lang="en-GB" sz="2400" dirty="0"/>
              <a:t> </a:t>
            </a:r>
            <a:r>
              <a:rPr lang="en-GB" sz="2400" dirty="0" err="1"/>
              <a:t>verde</a:t>
            </a:r>
            <a:r>
              <a:rPr lang="en-GB" sz="2400" dirty="0"/>
              <a:t> </a:t>
            </a:r>
            <a:r>
              <a:rPr lang="en-GB" sz="2400" dirty="0" err="1"/>
              <a:t>intorno</a:t>
            </a:r>
            <a:r>
              <a:rPr lang="en-GB" sz="2400" dirty="0"/>
              <a:t> </a:t>
            </a:r>
            <a:r>
              <a:rPr lang="en-GB" sz="2400" dirty="0" err="1"/>
              <a:t>all’area</a:t>
            </a:r>
            <a:r>
              <a:rPr lang="en-GB" sz="2400" dirty="0"/>
              <a:t> </a:t>
            </a:r>
            <a:r>
              <a:rPr lang="en-GB" sz="2400" dirty="0" err="1"/>
              <a:t>cittadina</a:t>
            </a:r>
            <a:r>
              <a:rPr lang="en-GB" sz="2400" dirty="0"/>
              <a:t>) </a:t>
            </a:r>
            <a:r>
              <a:rPr lang="en-GB" sz="2400" dirty="0" smtClean="0"/>
              <a:t>con </a:t>
            </a:r>
            <a:r>
              <a:rPr lang="en-GB" sz="2400" dirty="0" err="1" smtClean="0"/>
              <a:t>l’obiettivo</a:t>
            </a:r>
            <a:r>
              <a:rPr lang="en-GB" sz="2400" dirty="0" smtClean="0"/>
              <a:t> </a:t>
            </a:r>
            <a:r>
              <a:rPr lang="en-GB" sz="2400" dirty="0"/>
              <a:t>di </a:t>
            </a:r>
            <a:r>
              <a:rPr lang="en-GB" sz="2400" dirty="0" err="1"/>
              <a:t>contribuire</a:t>
            </a:r>
            <a:r>
              <a:rPr lang="en-GB" sz="2400" dirty="0"/>
              <a:t> al </a:t>
            </a:r>
            <a:r>
              <a:rPr lang="en-GB" sz="2400" dirty="0" err="1"/>
              <a:t>recupero</a:t>
            </a:r>
            <a:r>
              <a:rPr lang="en-GB" sz="2400" dirty="0"/>
              <a:t> di </a:t>
            </a:r>
            <a:r>
              <a:rPr lang="en-GB" sz="2400" dirty="0" err="1"/>
              <a:t>aree</a:t>
            </a:r>
            <a:r>
              <a:rPr lang="en-GB" sz="2400" dirty="0"/>
              <a:t> </a:t>
            </a:r>
            <a:r>
              <a:rPr lang="en-GB" sz="2400" dirty="0" err="1"/>
              <a:t>dismesse</a:t>
            </a:r>
            <a:r>
              <a:rPr lang="en-GB" sz="2400" dirty="0"/>
              <a:t> e </a:t>
            </a:r>
            <a:r>
              <a:rPr lang="en-GB" sz="2400" dirty="0" err="1"/>
              <a:t>degradate</a:t>
            </a:r>
            <a:r>
              <a:rPr lang="en-GB" sz="2400" dirty="0"/>
              <a:t>,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 smtClean="0"/>
              <a:t>riqulificazione</a:t>
            </a:r>
            <a:r>
              <a:rPr lang="en-GB" sz="2400" dirty="0" smtClean="0"/>
              <a:t> del </a:t>
            </a:r>
            <a:r>
              <a:rPr lang="en-GB" sz="2400" dirty="0" err="1"/>
              <a:t>paesaggio</a:t>
            </a:r>
            <a:r>
              <a:rPr lang="en-GB" sz="2400" dirty="0"/>
              <a:t>, </a:t>
            </a:r>
            <a:r>
              <a:rPr lang="en-GB" sz="2400" dirty="0" smtClean="0"/>
              <a:t>al </a:t>
            </a:r>
            <a:r>
              <a:rPr lang="en-GB" sz="2400" dirty="0" err="1" smtClean="0"/>
              <a:t>miglioramento</a:t>
            </a:r>
            <a:r>
              <a:rPr lang="en-GB" sz="2400" dirty="0" smtClean="0"/>
              <a:t> </a:t>
            </a:r>
            <a:r>
              <a:rPr lang="en-GB" sz="2400" dirty="0"/>
              <a:t>del </a:t>
            </a:r>
            <a:r>
              <a:rPr lang="en-GB" sz="2400" dirty="0" err="1"/>
              <a:t>microclima</a:t>
            </a:r>
            <a:r>
              <a:rPr lang="en-GB" sz="2400" dirty="0"/>
              <a:t>,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riduzione</a:t>
            </a:r>
            <a:r>
              <a:rPr lang="en-GB" sz="2400" dirty="0"/>
              <a:t> di CO2, </a:t>
            </a:r>
            <a:r>
              <a:rPr lang="en-GB" sz="2400" dirty="0" err="1"/>
              <a:t>nonché</a:t>
            </a:r>
            <a:r>
              <a:rPr lang="en-GB" sz="2400" dirty="0"/>
              <a:t> </a:t>
            </a:r>
            <a:r>
              <a:rPr lang="en-GB" sz="2400" dirty="0" err="1" smtClean="0"/>
              <a:t>allo</a:t>
            </a:r>
            <a:r>
              <a:rPr lang="en-GB" sz="2400" dirty="0" smtClean="0"/>
              <a:t> </a:t>
            </a:r>
            <a:r>
              <a:rPr lang="en-GB" sz="2400" dirty="0" err="1" smtClean="0"/>
              <a:t>sviluppo</a:t>
            </a:r>
            <a:r>
              <a:rPr lang="en-GB" sz="2400" dirty="0" smtClean="0"/>
              <a:t> </a:t>
            </a:r>
            <a:r>
              <a:rPr lang="en-GB" sz="2400" dirty="0" err="1"/>
              <a:t>della</a:t>
            </a:r>
            <a:r>
              <a:rPr lang="en-GB" sz="2400" dirty="0"/>
              <a:t> blue economy;</a:t>
            </a:r>
          </a:p>
          <a:p>
            <a:endParaRPr lang="en-GB" sz="2400" dirty="0"/>
          </a:p>
          <a:p>
            <a:r>
              <a:rPr lang="en-GB" sz="2400" dirty="0"/>
              <a:t>• Bioremediation (</a:t>
            </a:r>
            <a:r>
              <a:rPr lang="en-GB" sz="2400" dirty="0" err="1"/>
              <a:t>biorimedio</a:t>
            </a:r>
            <a:r>
              <a:rPr lang="en-GB" sz="2400" dirty="0"/>
              <a:t> </a:t>
            </a:r>
            <a:r>
              <a:rPr lang="en-GB" sz="2400" dirty="0" err="1"/>
              <a:t>fito-assistito</a:t>
            </a:r>
            <a:r>
              <a:rPr lang="en-GB" sz="2400" dirty="0"/>
              <a:t> come </a:t>
            </a:r>
            <a:r>
              <a:rPr lang="en-GB" sz="2400" dirty="0" err="1"/>
              <a:t>tecnologia</a:t>
            </a:r>
            <a:r>
              <a:rPr lang="en-GB" sz="2400" dirty="0"/>
              <a:t> di </a:t>
            </a:r>
            <a:r>
              <a:rPr lang="en-GB" sz="2400" dirty="0" err="1"/>
              <a:t>bonifica</a:t>
            </a:r>
            <a:r>
              <a:rPr lang="en-GB" sz="2400" dirty="0"/>
              <a:t> </a:t>
            </a:r>
            <a:r>
              <a:rPr lang="en-GB" sz="2400" dirty="0" err="1"/>
              <a:t>verde</a:t>
            </a:r>
            <a:r>
              <a:rPr lang="en-GB" sz="2400" dirty="0"/>
              <a:t> </a:t>
            </a:r>
            <a:r>
              <a:rPr lang="en-GB" sz="2400" dirty="0" smtClean="0"/>
              <a:t>e </a:t>
            </a:r>
            <a:r>
              <a:rPr lang="en-GB" sz="2400" dirty="0" err="1" smtClean="0"/>
              <a:t>recupero</a:t>
            </a:r>
            <a:r>
              <a:rPr lang="en-GB" sz="2400" dirty="0" smtClean="0"/>
              <a:t> </a:t>
            </a:r>
            <a:r>
              <a:rPr lang="en-GB" sz="2400" dirty="0" err="1"/>
              <a:t>ambientale</a:t>
            </a:r>
            <a:r>
              <a:rPr lang="en-GB" sz="2400" dirty="0"/>
              <a:t> </a:t>
            </a:r>
            <a:r>
              <a:rPr lang="en-GB" sz="2400" dirty="0" err="1"/>
              <a:t>progetto</a:t>
            </a:r>
            <a:r>
              <a:rPr lang="en-GB" sz="2400" dirty="0"/>
              <a:t> “</a:t>
            </a:r>
            <a:r>
              <a:rPr lang="en-GB" sz="2400" dirty="0" err="1"/>
              <a:t>Filiere</a:t>
            </a:r>
            <a:r>
              <a:rPr lang="en-GB" sz="2400" dirty="0"/>
              <a:t> Verdi”)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terreni</a:t>
            </a:r>
            <a:r>
              <a:rPr lang="en-GB" sz="2400" dirty="0"/>
              <a:t> da </a:t>
            </a:r>
            <a:r>
              <a:rPr lang="en-GB" sz="2400" dirty="0" err="1"/>
              <a:t>ripristinare</a:t>
            </a:r>
            <a:r>
              <a:rPr lang="en-GB" sz="2400" dirty="0"/>
              <a:t> con </a:t>
            </a:r>
            <a:r>
              <a:rPr lang="en-GB" sz="2400" dirty="0" err="1"/>
              <a:t>finalità</a:t>
            </a:r>
            <a:r>
              <a:rPr lang="en-GB" sz="2400" dirty="0"/>
              <a:t> </a:t>
            </a:r>
            <a:r>
              <a:rPr lang="en-GB" sz="2400" dirty="0" smtClean="0"/>
              <a:t>di </a:t>
            </a:r>
            <a:r>
              <a:rPr lang="en-GB" sz="2400" dirty="0" err="1" smtClean="0"/>
              <a:t>riuso</a:t>
            </a:r>
            <a:r>
              <a:rPr lang="en-GB" sz="2400" dirty="0" smtClean="0"/>
              <a:t> </a:t>
            </a:r>
            <a:r>
              <a:rPr lang="en-GB" sz="2400" dirty="0" err="1"/>
              <a:t>produttivo</a:t>
            </a:r>
            <a:r>
              <a:rPr lang="en-GB" sz="2400" dirty="0"/>
              <a:t> con </a:t>
            </a:r>
            <a:r>
              <a:rPr lang="en-GB" sz="2400" dirty="0" err="1"/>
              <a:t>particolare</a:t>
            </a:r>
            <a:r>
              <a:rPr lang="en-GB" sz="2400" dirty="0"/>
              <a:t> </a:t>
            </a:r>
            <a:r>
              <a:rPr lang="en-GB" sz="2400" dirty="0" err="1"/>
              <a:t>riferimento</a:t>
            </a:r>
            <a:r>
              <a:rPr lang="en-GB" sz="2400" dirty="0"/>
              <a:t> a </a:t>
            </a:r>
            <a:r>
              <a:rPr lang="en-GB" sz="2400" dirty="0" err="1"/>
              <a:t>quelli</a:t>
            </a:r>
            <a:r>
              <a:rPr lang="en-GB" sz="2400" dirty="0"/>
              <a:t> </a:t>
            </a:r>
            <a:r>
              <a:rPr lang="en-GB" sz="2400" dirty="0" err="1"/>
              <a:t>ricadenti</a:t>
            </a:r>
            <a:r>
              <a:rPr lang="en-GB" sz="2400" dirty="0"/>
              <a:t> </a:t>
            </a:r>
            <a:r>
              <a:rPr lang="en-GB" sz="2400" dirty="0" err="1"/>
              <a:t>nell’Area</a:t>
            </a:r>
            <a:r>
              <a:rPr lang="en-GB" sz="2400" dirty="0"/>
              <a:t> di </a:t>
            </a:r>
            <a:r>
              <a:rPr lang="en-GB" sz="2400" dirty="0" err="1" smtClean="0"/>
              <a:t>crisi</a:t>
            </a:r>
            <a:r>
              <a:rPr lang="en-GB" sz="2400" dirty="0" smtClean="0"/>
              <a:t> </a:t>
            </a:r>
            <a:r>
              <a:rPr lang="en-GB" sz="2400" dirty="0" err="1" smtClean="0"/>
              <a:t>industriale</a:t>
            </a:r>
            <a:r>
              <a:rPr lang="en-GB" sz="2400" dirty="0" smtClean="0"/>
              <a:t> </a:t>
            </a:r>
            <a:r>
              <a:rPr lang="en-GB" sz="2400" dirty="0" err="1"/>
              <a:t>complessa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Comuni</a:t>
            </a:r>
            <a:r>
              <a:rPr lang="en-GB" sz="2400" dirty="0"/>
              <a:t> di Taranto, </a:t>
            </a:r>
            <a:r>
              <a:rPr lang="en-GB" sz="2400" dirty="0" err="1"/>
              <a:t>Statte</a:t>
            </a:r>
            <a:r>
              <a:rPr lang="en-GB" sz="2400" dirty="0"/>
              <a:t>, </a:t>
            </a:r>
            <a:r>
              <a:rPr lang="en-GB" sz="2400" dirty="0" err="1"/>
              <a:t>Montemesola</a:t>
            </a:r>
            <a:r>
              <a:rPr lang="en-GB" sz="2400" dirty="0"/>
              <a:t>, </a:t>
            </a:r>
            <a:r>
              <a:rPr lang="en-GB" sz="2400" dirty="0" err="1"/>
              <a:t>Massafra</a:t>
            </a:r>
            <a:r>
              <a:rPr lang="en-GB" sz="2400" dirty="0"/>
              <a:t> </a:t>
            </a:r>
            <a:r>
              <a:rPr lang="en-GB" sz="2400" dirty="0" smtClean="0"/>
              <a:t>e </a:t>
            </a:r>
            <a:r>
              <a:rPr lang="en-GB" sz="2400" dirty="0" err="1" smtClean="0"/>
              <a:t>Crispiano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err="1"/>
              <a:t>T</a:t>
            </a:r>
            <a:r>
              <a:rPr lang="en-GB" sz="2400" dirty="0" err="1" smtClean="0"/>
              <a:t>ali</a:t>
            </a:r>
            <a:r>
              <a:rPr lang="en-GB" sz="2400" dirty="0" smtClean="0"/>
              <a:t> </a:t>
            </a:r>
            <a:r>
              <a:rPr lang="en-GB" sz="2400" dirty="0" err="1"/>
              <a:t>interventi</a:t>
            </a:r>
            <a:r>
              <a:rPr lang="en-GB" sz="2400" dirty="0"/>
              <a:t> </a:t>
            </a:r>
            <a:r>
              <a:rPr lang="en-GB" sz="2400" dirty="0" err="1"/>
              <a:t>escludono</a:t>
            </a:r>
            <a:r>
              <a:rPr lang="en-GB" sz="2400" dirty="0"/>
              <a:t> le </a:t>
            </a:r>
            <a:r>
              <a:rPr lang="en-GB" sz="2400" dirty="0" err="1"/>
              <a:t>aree</a:t>
            </a:r>
            <a:r>
              <a:rPr lang="en-GB" sz="2400" dirty="0"/>
              <a:t> SIN di </a:t>
            </a:r>
            <a:r>
              <a:rPr lang="en-GB" sz="2400" dirty="0" err="1"/>
              <a:t>interesse</a:t>
            </a:r>
            <a:r>
              <a:rPr lang="en-GB" sz="2400" dirty="0"/>
              <a:t> del </a:t>
            </a:r>
            <a:r>
              <a:rPr lang="en-GB" sz="2400" dirty="0" err="1"/>
              <a:t>Commissario</a:t>
            </a:r>
            <a:r>
              <a:rPr lang="en-GB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44" y="223202"/>
            <a:ext cx="113902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2.4 - </a:t>
            </a:r>
            <a:r>
              <a:rPr lang="en-GB" sz="2400" b="1" dirty="0" err="1"/>
              <a:t>Sostegno</a:t>
            </a:r>
            <a:r>
              <a:rPr lang="en-GB" sz="2400" b="1" dirty="0"/>
              <a:t> a </a:t>
            </a:r>
            <a:r>
              <a:rPr lang="en-GB" sz="2400" b="1" dirty="0" err="1"/>
              <a:t>progetti</a:t>
            </a:r>
            <a:r>
              <a:rPr lang="en-GB" sz="2400" b="1" dirty="0"/>
              <a:t> di </a:t>
            </a:r>
            <a:r>
              <a:rPr lang="en-GB" sz="2400" b="1" dirty="0" err="1"/>
              <a:t>ricerca</a:t>
            </a:r>
            <a:r>
              <a:rPr lang="en-GB" sz="2400" b="1" dirty="0"/>
              <a:t> di </a:t>
            </a:r>
            <a:r>
              <a:rPr lang="en-GB" sz="2400" b="1" dirty="0" err="1"/>
              <a:t>rilevante</a:t>
            </a:r>
            <a:r>
              <a:rPr lang="en-GB" sz="2400" b="1" dirty="0"/>
              <a:t> </a:t>
            </a:r>
            <a:r>
              <a:rPr lang="en-GB" sz="2400" b="1" dirty="0" err="1"/>
              <a:t>impatto</a:t>
            </a:r>
            <a:r>
              <a:rPr lang="en-GB" sz="2400" b="1" dirty="0"/>
              <a:t> </a:t>
            </a:r>
            <a:r>
              <a:rPr lang="en-GB" sz="2400" b="1" dirty="0" err="1"/>
              <a:t>nella</a:t>
            </a:r>
            <a:endParaRPr lang="en-GB" sz="2400" b="1" dirty="0"/>
          </a:p>
          <a:p>
            <a:r>
              <a:rPr lang="en-GB" sz="2400" b="1" dirty="0" err="1"/>
              <a:t>prospettiva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transizione</a:t>
            </a:r>
            <a:r>
              <a:rPr lang="en-GB" sz="2400" b="1" dirty="0"/>
              <a:t> e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diversificazione</a:t>
            </a:r>
            <a:r>
              <a:rPr lang="en-GB" sz="2400" b="1" dirty="0"/>
              <a:t> </a:t>
            </a:r>
            <a:r>
              <a:rPr lang="en-GB" sz="2400" b="1" dirty="0" err="1"/>
              <a:t>dell’economia</a:t>
            </a:r>
            <a:r>
              <a:rPr lang="en-GB" sz="2400" b="1" dirty="0"/>
              <a:t> locale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Progetti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</a:t>
            </a:r>
            <a:r>
              <a:rPr lang="en-GB" sz="2400" dirty="0" err="1"/>
              <a:t>collaborativi</a:t>
            </a:r>
            <a:r>
              <a:rPr lang="en-GB" sz="2400" dirty="0"/>
              <a:t> in </a:t>
            </a:r>
            <a:r>
              <a:rPr lang="en-GB" sz="2400" dirty="0" err="1"/>
              <a:t>grado</a:t>
            </a:r>
            <a:r>
              <a:rPr lang="en-GB" sz="2400" dirty="0"/>
              <a:t> di </a:t>
            </a:r>
            <a:r>
              <a:rPr lang="en-GB" sz="2400" dirty="0" err="1"/>
              <a:t>promuovere</a:t>
            </a:r>
            <a:r>
              <a:rPr lang="en-GB" sz="2400" dirty="0"/>
              <a:t> </a:t>
            </a:r>
            <a:r>
              <a:rPr lang="en-GB" sz="2400" dirty="0" err="1"/>
              <a:t>l’introduzione</a:t>
            </a:r>
            <a:r>
              <a:rPr lang="en-GB" sz="2400" dirty="0"/>
              <a:t> </a:t>
            </a:r>
            <a:r>
              <a:rPr lang="en-GB" sz="2400" dirty="0" err="1"/>
              <a:t>sul</a:t>
            </a:r>
            <a:r>
              <a:rPr lang="en-GB" sz="2400" dirty="0"/>
              <a:t> </a:t>
            </a:r>
            <a:r>
              <a:rPr lang="en-GB" sz="2400" dirty="0" err="1"/>
              <a:t>mercato</a:t>
            </a:r>
            <a:endParaRPr lang="en-GB" sz="2400" dirty="0"/>
          </a:p>
          <a:p>
            <a:r>
              <a:rPr lang="en-GB" sz="2400" dirty="0"/>
              <a:t>di </a:t>
            </a:r>
            <a:r>
              <a:rPr lang="en-GB" sz="2400" dirty="0" err="1"/>
              <a:t>soluzioni</a:t>
            </a:r>
            <a:r>
              <a:rPr lang="en-GB" sz="2400" dirty="0"/>
              <a:t> </a:t>
            </a:r>
            <a:r>
              <a:rPr lang="en-GB" sz="2400" dirty="0" err="1"/>
              <a:t>tecnologiche</a:t>
            </a:r>
            <a:r>
              <a:rPr lang="en-GB" sz="2400" dirty="0"/>
              <a:t> </a:t>
            </a:r>
            <a:r>
              <a:rPr lang="en-GB" sz="2400" dirty="0" err="1"/>
              <a:t>finalizzate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valorizzazione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vocazioni</a:t>
            </a:r>
            <a:endParaRPr lang="en-GB" sz="2400" dirty="0"/>
          </a:p>
          <a:p>
            <a:r>
              <a:rPr lang="en-GB" sz="2400" dirty="0" err="1"/>
              <a:t>produttive</a:t>
            </a:r>
            <a:r>
              <a:rPr lang="en-GB" sz="2400" dirty="0"/>
              <a:t> </a:t>
            </a:r>
            <a:r>
              <a:rPr lang="en-GB" sz="2400" dirty="0" err="1"/>
              <a:t>dell’area</a:t>
            </a:r>
            <a:r>
              <a:rPr lang="en-GB" sz="2400" dirty="0"/>
              <a:t> (</a:t>
            </a:r>
            <a:r>
              <a:rPr lang="en-GB" sz="2400" dirty="0" err="1"/>
              <a:t>processi</a:t>
            </a:r>
            <a:r>
              <a:rPr lang="en-GB" sz="2400" dirty="0"/>
              <a:t> di R&amp;I, </a:t>
            </a:r>
            <a:r>
              <a:rPr lang="en-GB" sz="2400" dirty="0" err="1"/>
              <a:t>trasferimento</a:t>
            </a:r>
            <a:r>
              <a:rPr lang="en-GB" sz="2400" dirty="0"/>
              <a:t> di </a:t>
            </a:r>
            <a:r>
              <a:rPr lang="en-GB" sz="2400" dirty="0" err="1"/>
              <a:t>tecnologie</a:t>
            </a:r>
            <a:r>
              <a:rPr lang="en-GB" sz="2400" dirty="0"/>
              <a:t> e </a:t>
            </a:r>
            <a:r>
              <a:rPr lang="en-GB" sz="2400" dirty="0" err="1"/>
              <a:t>cooperazione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endParaRPr lang="en-GB" sz="2400" dirty="0"/>
          </a:p>
          <a:p>
            <a:r>
              <a:rPr lang="en-GB" sz="2400" dirty="0" err="1"/>
              <a:t>istituti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, </a:t>
            </a:r>
            <a:r>
              <a:rPr lang="en-GB" sz="2400" dirty="0" err="1"/>
              <a:t>università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</a:t>
            </a:r>
            <a:r>
              <a:rPr lang="en-GB" sz="2400" dirty="0" err="1"/>
              <a:t>imprese</a:t>
            </a:r>
            <a:r>
              <a:rPr lang="en-GB" sz="2400" dirty="0"/>
              <a:t>, </a:t>
            </a:r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incentrati</a:t>
            </a:r>
            <a:r>
              <a:rPr lang="en-GB" sz="2400" dirty="0"/>
              <a:t> </a:t>
            </a:r>
            <a:r>
              <a:rPr lang="en-GB" sz="2400" dirty="0" err="1"/>
              <a:t>sull’economia</a:t>
            </a:r>
            <a:r>
              <a:rPr lang="en-GB" sz="2400" dirty="0"/>
              <a:t> </a:t>
            </a:r>
            <a:r>
              <a:rPr lang="en-GB" sz="2400" dirty="0" err="1"/>
              <a:t>circolare</a:t>
            </a:r>
            <a:r>
              <a:rPr lang="en-GB" sz="2400" dirty="0"/>
              <a:t> e/o</a:t>
            </a:r>
          </a:p>
          <a:p>
            <a:r>
              <a:rPr lang="en-GB" sz="2400" dirty="0" err="1"/>
              <a:t>nell’ottica</a:t>
            </a:r>
            <a:r>
              <a:rPr lang="en-GB" sz="2400" dirty="0"/>
              <a:t> di </a:t>
            </a:r>
            <a:r>
              <a:rPr lang="en-GB" sz="2400" dirty="0" err="1"/>
              <a:t>sviluppo</a:t>
            </a:r>
            <a:r>
              <a:rPr lang="en-GB" sz="2400" dirty="0"/>
              <a:t> del </a:t>
            </a:r>
            <a:r>
              <a:rPr lang="en-GB" sz="2400" dirty="0" err="1"/>
              <a:t>progetto</a:t>
            </a:r>
            <a:r>
              <a:rPr lang="en-GB" sz="2400" dirty="0"/>
              <a:t> Campus </a:t>
            </a:r>
            <a:r>
              <a:rPr lang="en-GB" sz="2400" dirty="0" err="1"/>
              <a:t>Ionico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ricerca</a:t>
            </a:r>
            <a:r>
              <a:rPr lang="en-GB" sz="2400" dirty="0"/>
              <a:t>, </a:t>
            </a:r>
            <a:r>
              <a:rPr lang="en-GB" sz="2400" dirty="0" err="1"/>
              <a:t>anche</a:t>
            </a:r>
            <a:r>
              <a:rPr lang="en-GB" sz="2400" dirty="0"/>
              <a:t> con </a:t>
            </a:r>
            <a:r>
              <a:rPr lang="en-GB" sz="2400" dirty="0" err="1"/>
              <a:t>eventuali</a:t>
            </a:r>
            <a:endParaRPr lang="en-GB" sz="2400" dirty="0"/>
          </a:p>
          <a:p>
            <a:r>
              <a:rPr lang="en-GB" sz="2400" dirty="0" err="1"/>
              <a:t>sinergie</a:t>
            </a:r>
            <a:r>
              <a:rPr lang="en-GB" sz="2400" dirty="0"/>
              <a:t> con le </a:t>
            </a:r>
            <a:r>
              <a:rPr lang="en-GB" sz="2400" dirty="0" err="1"/>
              <a:t>iniziative</a:t>
            </a:r>
            <a:r>
              <a:rPr lang="en-GB" sz="2400" dirty="0"/>
              <a:t> di Horizon Europe.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L’azione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sostenere</a:t>
            </a:r>
            <a:r>
              <a:rPr lang="en-GB" sz="2400" dirty="0"/>
              <a:t> </a:t>
            </a:r>
            <a:r>
              <a:rPr lang="en-GB" sz="2400" dirty="0" err="1"/>
              <a:t>attività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e </a:t>
            </a:r>
            <a:r>
              <a:rPr lang="en-GB" sz="2400" dirty="0" err="1"/>
              <a:t>sviluppo</a:t>
            </a:r>
            <a:r>
              <a:rPr lang="en-GB" sz="2400" dirty="0"/>
              <a:t> ad </a:t>
            </a:r>
            <a:r>
              <a:rPr lang="en-GB" sz="2400" dirty="0" err="1"/>
              <a:t>integrazione</a:t>
            </a:r>
            <a:r>
              <a:rPr lang="en-GB" sz="2400" dirty="0"/>
              <a:t> del</a:t>
            </a:r>
          </a:p>
          <a:p>
            <a:r>
              <a:rPr lang="en-GB" sz="2400" dirty="0"/>
              <a:t>“</a:t>
            </a:r>
            <a:r>
              <a:rPr lang="en-GB" sz="2400" dirty="0" err="1"/>
              <a:t>Nuovo</a:t>
            </a:r>
            <a:r>
              <a:rPr lang="en-GB" sz="2400" dirty="0"/>
              <a:t> Bauhaus </a:t>
            </a:r>
            <a:r>
              <a:rPr lang="en-GB" sz="2400" dirty="0" err="1"/>
              <a:t>Europeo</a:t>
            </a:r>
            <a:r>
              <a:rPr lang="en-GB" sz="2400" dirty="0"/>
              <a:t>”, ad </a:t>
            </a:r>
            <a:r>
              <a:rPr lang="en-GB" sz="2400" dirty="0" err="1"/>
              <a:t>esempio</a:t>
            </a:r>
            <a:r>
              <a:rPr lang="en-GB" sz="2400" dirty="0"/>
              <a:t> </a:t>
            </a:r>
            <a:r>
              <a:rPr lang="en-GB" sz="2400" dirty="0" err="1"/>
              <a:t>nell’ambito</a:t>
            </a:r>
            <a:r>
              <a:rPr lang="en-GB" sz="2400" dirty="0"/>
              <a:t> del </a:t>
            </a:r>
            <a:r>
              <a:rPr lang="en-GB" sz="2400" dirty="0" err="1"/>
              <a:t>progetto</a:t>
            </a:r>
            <a:r>
              <a:rPr lang="en-GB" sz="2400" dirty="0"/>
              <a:t> Biennale del</a:t>
            </a:r>
          </a:p>
          <a:p>
            <a:r>
              <a:rPr lang="en-GB" sz="2400" dirty="0" err="1"/>
              <a:t>Mediterraneo</a:t>
            </a:r>
            <a:r>
              <a:rPr lang="en-GB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69" y="335846"/>
            <a:ext cx="115028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2.4 - </a:t>
            </a:r>
            <a:r>
              <a:rPr lang="en-GB" sz="2400" b="1" dirty="0" err="1"/>
              <a:t>Sostegno</a:t>
            </a:r>
            <a:r>
              <a:rPr lang="en-GB" sz="2400" b="1" dirty="0"/>
              <a:t> a </a:t>
            </a:r>
            <a:r>
              <a:rPr lang="en-GB" sz="2400" b="1" dirty="0" err="1"/>
              <a:t>progetti</a:t>
            </a:r>
            <a:r>
              <a:rPr lang="en-GB" sz="2400" b="1" dirty="0"/>
              <a:t> di </a:t>
            </a:r>
            <a:r>
              <a:rPr lang="en-GB" sz="2400" b="1" dirty="0" err="1"/>
              <a:t>ricerca</a:t>
            </a:r>
            <a:r>
              <a:rPr lang="en-GB" sz="2400" b="1" dirty="0"/>
              <a:t> di </a:t>
            </a:r>
            <a:r>
              <a:rPr lang="en-GB" sz="2400" b="1" dirty="0" err="1"/>
              <a:t>rilevante</a:t>
            </a:r>
            <a:r>
              <a:rPr lang="en-GB" sz="2400" b="1" dirty="0"/>
              <a:t> </a:t>
            </a:r>
            <a:r>
              <a:rPr lang="en-GB" sz="2400" b="1" dirty="0" err="1"/>
              <a:t>impatto</a:t>
            </a:r>
            <a:r>
              <a:rPr lang="en-GB" sz="2400" b="1" dirty="0"/>
              <a:t> </a:t>
            </a:r>
            <a:r>
              <a:rPr lang="en-GB" sz="2400" b="1" dirty="0" err="1"/>
              <a:t>nella</a:t>
            </a:r>
            <a:endParaRPr lang="en-GB" sz="2400" b="1" dirty="0"/>
          </a:p>
          <a:p>
            <a:r>
              <a:rPr lang="en-GB" sz="2400" b="1" dirty="0" err="1"/>
              <a:t>prospettiva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transizione</a:t>
            </a:r>
            <a:r>
              <a:rPr lang="en-GB" sz="2400" b="1" dirty="0"/>
              <a:t> e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diversificazione</a:t>
            </a:r>
            <a:r>
              <a:rPr lang="en-GB" sz="2400" b="1" dirty="0"/>
              <a:t> </a:t>
            </a:r>
            <a:r>
              <a:rPr lang="en-GB" sz="2400" b="1" dirty="0" err="1"/>
              <a:t>dell’economia</a:t>
            </a:r>
            <a:r>
              <a:rPr lang="en-GB" sz="2400" b="1" dirty="0"/>
              <a:t> locale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Progetti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</a:t>
            </a:r>
            <a:r>
              <a:rPr lang="en-GB" sz="2400" dirty="0" err="1"/>
              <a:t>collaborativi</a:t>
            </a:r>
            <a:r>
              <a:rPr lang="en-GB" sz="2400" dirty="0"/>
              <a:t> in </a:t>
            </a:r>
            <a:r>
              <a:rPr lang="en-GB" sz="2400" dirty="0" err="1"/>
              <a:t>grado</a:t>
            </a:r>
            <a:r>
              <a:rPr lang="en-GB" sz="2400" dirty="0"/>
              <a:t> di </a:t>
            </a:r>
            <a:r>
              <a:rPr lang="en-GB" sz="2400" dirty="0" err="1"/>
              <a:t>promuovere</a:t>
            </a:r>
            <a:r>
              <a:rPr lang="en-GB" sz="2400" dirty="0"/>
              <a:t> </a:t>
            </a:r>
            <a:r>
              <a:rPr lang="en-GB" sz="2400" dirty="0" err="1"/>
              <a:t>l’introduzione</a:t>
            </a:r>
            <a:r>
              <a:rPr lang="en-GB" sz="2400" dirty="0"/>
              <a:t> </a:t>
            </a:r>
            <a:r>
              <a:rPr lang="en-GB" sz="2400" dirty="0" err="1"/>
              <a:t>sul</a:t>
            </a:r>
            <a:r>
              <a:rPr lang="en-GB" sz="2400" dirty="0"/>
              <a:t> </a:t>
            </a:r>
            <a:r>
              <a:rPr lang="en-GB" sz="2400" dirty="0" err="1" smtClean="0"/>
              <a:t>mercato</a:t>
            </a:r>
            <a:r>
              <a:rPr lang="en-GB" sz="2400" dirty="0" smtClean="0"/>
              <a:t> di </a:t>
            </a:r>
            <a:r>
              <a:rPr lang="en-GB" sz="2400" dirty="0" err="1"/>
              <a:t>soluzioni</a:t>
            </a:r>
            <a:r>
              <a:rPr lang="en-GB" sz="2400" dirty="0"/>
              <a:t> </a:t>
            </a:r>
            <a:r>
              <a:rPr lang="en-GB" sz="2400" dirty="0" err="1"/>
              <a:t>tecnologiche</a:t>
            </a:r>
            <a:r>
              <a:rPr lang="en-GB" sz="2400" dirty="0"/>
              <a:t> </a:t>
            </a:r>
            <a:r>
              <a:rPr lang="en-GB" sz="2400" dirty="0" err="1"/>
              <a:t>finalizzate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valorizzazione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vocazioni</a:t>
            </a:r>
            <a:endParaRPr lang="en-GB" sz="2400" dirty="0"/>
          </a:p>
          <a:p>
            <a:r>
              <a:rPr lang="en-GB" sz="2400" dirty="0" err="1"/>
              <a:t>produttive</a:t>
            </a:r>
            <a:r>
              <a:rPr lang="en-GB" sz="2400" dirty="0"/>
              <a:t> </a:t>
            </a:r>
            <a:r>
              <a:rPr lang="en-GB" sz="2400" dirty="0" err="1"/>
              <a:t>dell’area</a:t>
            </a:r>
            <a:r>
              <a:rPr lang="en-GB" sz="2400" dirty="0"/>
              <a:t> (</a:t>
            </a:r>
            <a:r>
              <a:rPr lang="en-GB" sz="2400" dirty="0" err="1"/>
              <a:t>processi</a:t>
            </a:r>
            <a:r>
              <a:rPr lang="en-GB" sz="2400" dirty="0"/>
              <a:t> di R&amp;I, </a:t>
            </a:r>
            <a:r>
              <a:rPr lang="en-GB" sz="2400" dirty="0" err="1"/>
              <a:t>trasferimento</a:t>
            </a:r>
            <a:r>
              <a:rPr lang="en-GB" sz="2400" dirty="0"/>
              <a:t> di </a:t>
            </a:r>
            <a:r>
              <a:rPr lang="en-GB" sz="2400" dirty="0" err="1"/>
              <a:t>tecnologie</a:t>
            </a:r>
            <a:r>
              <a:rPr lang="en-GB" sz="2400" dirty="0"/>
              <a:t> e </a:t>
            </a:r>
            <a:r>
              <a:rPr lang="en-GB" sz="2400" dirty="0" err="1"/>
              <a:t>cooperazione</a:t>
            </a:r>
            <a:r>
              <a:rPr lang="en-GB" sz="2400" dirty="0"/>
              <a:t> </a:t>
            </a:r>
            <a:r>
              <a:rPr lang="en-GB" sz="2400" dirty="0" err="1" smtClean="0"/>
              <a:t>tra</a:t>
            </a:r>
            <a:r>
              <a:rPr lang="en-GB" sz="2400" dirty="0" smtClean="0"/>
              <a:t> </a:t>
            </a:r>
            <a:r>
              <a:rPr lang="en-GB" sz="2400" dirty="0" err="1" smtClean="0"/>
              <a:t>istituti</a:t>
            </a:r>
            <a:r>
              <a:rPr lang="en-GB" sz="2400" dirty="0" smtClean="0"/>
              <a:t> </a:t>
            </a:r>
            <a:r>
              <a:rPr lang="en-GB" sz="2400" dirty="0"/>
              <a:t>di </a:t>
            </a:r>
            <a:r>
              <a:rPr lang="en-GB" sz="2400" dirty="0" err="1"/>
              <a:t>ricerca</a:t>
            </a:r>
            <a:r>
              <a:rPr lang="en-GB" sz="2400" dirty="0"/>
              <a:t>, </a:t>
            </a:r>
            <a:r>
              <a:rPr lang="en-GB" sz="2400" dirty="0" err="1"/>
              <a:t>università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</a:t>
            </a:r>
            <a:r>
              <a:rPr lang="en-GB" sz="2400" dirty="0" err="1"/>
              <a:t>imprese</a:t>
            </a:r>
            <a:r>
              <a:rPr lang="en-GB" sz="2400" dirty="0"/>
              <a:t>, </a:t>
            </a:r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incentrati</a:t>
            </a:r>
            <a:r>
              <a:rPr lang="en-GB" sz="2400" dirty="0"/>
              <a:t> </a:t>
            </a:r>
            <a:r>
              <a:rPr lang="en-GB" sz="2400" dirty="0" err="1"/>
              <a:t>sull’economia</a:t>
            </a:r>
            <a:r>
              <a:rPr lang="en-GB" sz="2400" dirty="0"/>
              <a:t> </a:t>
            </a:r>
            <a:r>
              <a:rPr lang="en-GB" sz="2400" dirty="0" err="1"/>
              <a:t>circolare</a:t>
            </a:r>
            <a:r>
              <a:rPr lang="en-GB" sz="2400" dirty="0"/>
              <a:t> </a:t>
            </a:r>
            <a:r>
              <a:rPr lang="en-GB" sz="2400" dirty="0" smtClean="0"/>
              <a:t>e/o </a:t>
            </a:r>
            <a:r>
              <a:rPr lang="en-GB" sz="2400" dirty="0" err="1" smtClean="0"/>
              <a:t>nell’ottica</a:t>
            </a:r>
            <a:r>
              <a:rPr lang="en-GB" sz="2400" dirty="0" smtClean="0"/>
              <a:t> </a:t>
            </a:r>
            <a:r>
              <a:rPr lang="en-GB" sz="2400" dirty="0"/>
              <a:t>di </a:t>
            </a:r>
            <a:r>
              <a:rPr lang="en-GB" sz="2400" dirty="0" err="1"/>
              <a:t>sviluppo</a:t>
            </a:r>
            <a:r>
              <a:rPr lang="en-GB" sz="2400" dirty="0"/>
              <a:t> del </a:t>
            </a:r>
            <a:r>
              <a:rPr lang="en-GB" sz="2400" dirty="0" err="1"/>
              <a:t>progetto</a:t>
            </a:r>
            <a:r>
              <a:rPr lang="en-GB" sz="2400" dirty="0"/>
              <a:t> Campus </a:t>
            </a:r>
            <a:r>
              <a:rPr lang="en-GB" sz="2400" dirty="0" err="1"/>
              <a:t>Ionico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ricerca</a:t>
            </a:r>
            <a:r>
              <a:rPr lang="en-GB" sz="2400" dirty="0"/>
              <a:t>, </a:t>
            </a:r>
            <a:r>
              <a:rPr lang="en-GB" sz="2400" dirty="0" err="1"/>
              <a:t>anche</a:t>
            </a:r>
            <a:r>
              <a:rPr lang="en-GB" sz="2400" dirty="0"/>
              <a:t> con </a:t>
            </a:r>
            <a:r>
              <a:rPr lang="en-GB" sz="2400" dirty="0" err="1" smtClean="0"/>
              <a:t>eventuali</a:t>
            </a:r>
            <a:r>
              <a:rPr lang="en-GB" sz="2400" dirty="0" smtClean="0"/>
              <a:t> </a:t>
            </a:r>
            <a:r>
              <a:rPr lang="en-GB" sz="2400" dirty="0" err="1" smtClean="0"/>
              <a:t>sinergie</a:t>
            </a:r>
            <a:r>
              <a:rPr lang="en-GB" sz="2400" dirty="0" smtClean="0"/>
              <a:t> </a:t>
            </a:r>
            <a:r>
              <a:rPr lang="en-GB" sz="2400" dirty="0"/>
              <a:t>con le </a:t>
            </a:r>
            <a:r>
              <a:rPr lang="en-GB" sz="2400" dirty="0" err="1"/>
              <a:t>iniziative</a:t>
            </a:r>
            <a:r>
              <a:rPr lang="en-GB" sz="2400" dirty="0"/>
              <a:t> di Horizon Europe.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L’azione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sostenere</a:t>
            </a:r>
            <a:r>
              <a:rPr lang="en-GB" sz="2400" dirty="0"/>
              <a:t> </a:t>
            </a:r>
            <a:r>
              <a:rPr lang="en-GB" sz="2400" dirty="0" err="1"/>
              <a:t>attività</a:t>
            </a:r>
            <a:r>
              <a:rPr lang="en-GB" sz="2400" dirty="0"/>
              <a:t> di </a:t>
            </a:r>
            <a:r>
              <a:rPr lang="en-GB" sz="2400" dirty="0" err="1"/>
              <a:t>ricerca</a:t>
            </a:r>
            <a:r>
              <a:rPr lang="en-GB" sz="2400" dirty="0"/>
              <a:t> e </a:t>
            </a:r>
            <a:r>
              <a:rPr lang="en-GB" sz="2400" dirty="0" err="1"/>
              <a:t>sviluppo</a:t>
            </a:r>
            <a:r>
              <a:rPr lang="en-GB" sz="2400" dirty="0"/>
              <a:t> ad </a:t>
            </a:r>
            <a:r>
              <a:rPr lang="en-GB" sz="2400" dirty="0" err="1"/>
              <a:t>integrazione</a:t>
            </a:r>
            <a:r>
              <a:rPr lang="en-GB" sz="2400" dirty="0"/>
              <a:t> del</a:t>
            </a:r>
          </a:p>
          <a:p>
            <a:r>
              <a:rPr lang="en-GB" sz="2400" dirty="0"/>
              <a:t>“</a:t>
            </a:r>
            <a:r>
              <a:rPr lang="en-GB" sz="2400" dirty="0" err="1"/>
              <a:t>Nuovo</a:t>
            </a:r>
            <a:r>
              <a:rPr lang="en-GB" sz="2400" dirty="0"/>
              <a:t> Bauhaus </a:t>
            </a:r>
            <a:r>
              <a:rPr lang="en-GB" sz="2400" dirty="0" err="1"/>
              <a:t>Europeo</a:t>
            </a:r>
            <a:r>
              <a:rPr lang="en-GB" sz="2400" dirty="0"/>
              <a:t>”, ad </a:t>
            </a:r>
            <a:r>
              <a:rPr lang="en-GB" sz="2400" dirty="0" err="1"/>
              <a:t>esempio</a:t>
            </a:r>
            <a:r>
              <a:rPr lang="en-GB" sz="2400" dirty="0"/>
              <a:t> </a:t>
            </a:r>
            <a:r>
              <a:rPr lang="en-GB" sz="2400" dirty="0" err="1"/>
              <a:t>nell’ambito</a:t>
            </a:r>
            <a:r>
              <a:rPr lang="en-GB" sz="2400" dirty="0"/>
              <a:t> del </a:t>
            </a:r>
            <a:r>
              <a:rPr lang="en-GB" sz="2400" dirty="0" err="1"/>
              <a:t>progetto</a:t>
            </a:r>
            <a:r>
              <a:rPr lang="en-GB" sz="2400" dirty="0"/>
              <a:t> Biennale del</a:t>
            </a:r>
          </a:p>
          <a:p>
            <a:r>
              <a:rPr lang="en-GB" sz="2400" dirty="0" err="1"/>
              <a:t>Mediterraneo</a:t>
            </a:r>
            <a:r>
              <a:rPr lang="en-GB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6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31" y="378196"/>
            <a:ext cx="117480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2.5 - </a:t>
            </a:r>
            <a:r>
              <a:rPr lang="en-GB" sz="2400" b="1" dirty="0" err="1"/>
              <a:t>Rafforzamento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capacità</a:t>
            </a:r>
            <a:r>
              <a:rPr lang="en-GB" sz="2400" b="1" dirty="0"/>
              <a:t> di </a:t>
            </a:r>
            <a:r>
              <a:rPr lang="en-GB" sz="2400" b="1" dirty="0" err="1"/>
              <a:t>supporto</a:t>
            </a:r>
            <a:r>
              <a:rPr lang="en-GB" sz="2400" b="1" dirty="0"/>
              <a:t> </a:t>
            </a:r>
            <a:r>
              <a:rPr lang="en-GB" sz="2400" b="1" dirty="0" err="1"/>
              <a:t>tecnico</a:t>
            </a:r>
            <a:r>
              <a:rPr lang="en-GB" sz="2400" b="1" dirty="0"/>
              <a:t> a </a:t>
            </a:r>
            <a:r>
              <a:rPr lang="en-GB" sz="2400" b="1" dirty="0" err="1"/>
              <a:t>processi</a:t>
            </a:r>
            <a:endParaRPr lang="en-GB" sz="2400" b="1" dirty="0"/>
          </a:p>
          <a:p>
            <a:r>
              <a:rPr lang="en-GB" sz="2400" b="1" dirty="0"/>
              <a:t>di </a:t>
            </a:r>
            <a:r>
              <a:rPr lang="en-GB" sz="2400" b="1" dirty="0" err="1"/>
              <a:t>innovazione</a:t>
            </a:r>
            <a:r>
              <a:rPr lang="en-GB" sz="2400" b="1" dirty="0"/>
              <a:t> e </a:t>
            </a:r>
            <a:r>
              <a:rPr lang="en-GB" sz="2400" b="1" dirty="0" err="1"/>
              <a:t>diversificazione</a:t>
            </a:r>
            <a:r>
              <a:rPr lang="en-GB" sz="2400" b="1" dirty="0"/>
              <a:t> </a:t>
            </a:r>
            <a:r>
              <a:rPr lang="en-GB" sz="2400" b="1" dirty="0" err="1"/>
              <a:t>economica</a:t>
            </a:r>
            <a:r>
              <a:rPr lang="en-GB" sz="2400" b="1" dirty="0"/>
              <a:t> del </a:t>
            </a:r>
            <a:r>
              <a:rPr lang="en-GB" sz="2400" b="1" dirty="0" err="1"/>
              <a:t>territorio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Servizi</a:t>
            </a:r>
            <a:r>
              <a:rPr lang="en-GB" sz="2400" dirty="0"/>
              <a:t> </a:t>
            </a:r>
            <a:r>
              <a:rPr lang="en-GB" sz="2400" dirty="0" err="1"/>
              <a:t>avanzati</a:t>
            </a:r>
            <a:r>
              <a:rPr lang="en-GB" sz="2400" dirty="0"/>
              <a:t> per la </a:t>
            </a:r>
            <a:r>
              <a:rPr lang="en-GB" sz="2400" dirty="0" err="1"/>
              <a:t>creazione</a:t>
            </a:r>
            <a:r>
              <a:rPr lang="en-GB" sz="2400" dirty="0"/>
              <a:t> di </a:t>
            </a:r>
            <a:r>
              <a:rPr lang="en-GB" sz="2400" dirty="0" err="1"/>
              <a:t>nuove</a:t>
            </a:r>
            <a:r>
              <a:rPr lang="en-GB" sz="2400" dirty="0"/>
              <a:t> </a:t>
            </a:r>
            <a:r>
              <a:rPr lang="en-GB" sz="2400" dirty="0" err="1"/>
              <a:t>imprese</a:t>
            </a:r>
            <a:r>
              <a:rPr lang="en-GB" sz="2400" dirty="0"/>
              <a:t> in </a:t>
            </a:r>
            <a:r>
              <a:rPr lang="en-GB" sz="2400" dirty="0" err="1"/>
              <a:t>ambiti</a:t>
            </a:r>
            <a:r>
              <a:rPr lang="en-GB" sz="2400" dirty="0"/>
              <a:t> </a:t>
            </a:r>
            <a:r>
              <a:rPr lang="en-GB" sz="2400" dirty="0" err="1"/>
              <a:t>produttivi</a:t>
            </a:r>
            <a:endParaRPr lang="en-GB" sz="2400" dirty="0"/>
          </a:p>
          <a:p>
            <a:r>
              <a:rPr lang="en-GB" sz="2400" dirty="0" err="1"/>
              <a:t>innovativi</a:t>
            </a:r>
            <a:r>
              <a:rPr lang="en-GB" sz="2400" dirty="0"/>
              <a:t>, </a:t>
            </a:r>
            <a:r>
              <a:rPr lang="en-GB" sz="2400" dirty="0" err="1"/>
              <a:t>attraverso</a:t>
            </a:r>
            <a:r>
              <a:rPr lang="en-GB" sz="2400" dirty="0"/>
              <a:t> la </a:t>
            </a:r>
            <a:r>
              <a:rPr lang="en-GB" sz="2400" dirty="0" err="1"/>
              <a:t>creazione</a:t>
            </a:r>
            <a:r>
              <a:rPr lang="en-GB" sz="2400" dirty="0"/>
              <a:t> di </a:t>
            </a:r>
            <a:r>
              <a:rPr lang="en-GB" sz="2400" dirty="0" err="1"/>
              <a:t>nuovi</a:t>
            </a:r>
            <a:r>
              <a:rPr lang="en-GB" sz="2400" dirty="0"/>
              <a:t> </a:t>
            </a:r>
            <a:r>
              <a:rPr lang="en-GB" sz="2400" dirty="0" err="1"/>
              <a:t>centri</a:t>
            </a:r>
            <a:r>
              <a:rPr lang="en-GB" sz="2400" dirty="0"/>
              <a:t> di </a:t>
            </a:r>
            <a:r>
              <a:rPr lang="en-GB" sz="2400" dirty="0" err="1"/>
              <a:t>innovazione</a:t>
            </a:r>
            <a:r>
              <a:rPr lang="en-GB" sz="2400" dirty="0"/>
              <a:t>, hub, </a:t>
            </a:r>
            <a:r>
              <a:rPr lang="en-GB" sz="2400" dirty="0" err="1"/>
              <a:t>incubatori</a:t>
            </a:r>
            <a:r>
              <a:rPr lang="en-GB" sz="2400" dirty="0"/>
              <a:t> e</a:t>
            </a:r>
          </a:p>
          <a:p>
            <a:r>
              <a:rPr lang="en-GB" sz="2400" dirty="0" err="1"/>
              <a:t>acceleratori</a:t>
            </a:r>
            <a:r>
              <a:rPr lang="en-GB" sz="2400" dirty="0"/>
              <a:t> di impresa.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Supporto</a:t>
            </a:r>
            <a:r>
              <a:rPr lang="en-GB" sz="2400" dirty="0"/>
              <a:t> </a:t>
            </a:r>
            <a:r>
              <a:rPr lang="en-GB" sz="2400" dirty="0" err="1"/>
              <a:t>tecnico</a:t>
            </a:r>
            <a:r>
              <a:rPr lang="en-GB" sz="2400" dirty="0"/>
              <a:t> </a:t>
            </a:r>
            <a:r>
              <a:rPr lang="en-GB" sz="2400" dirty="0" err="1"/>
              <a:t>ai</a:t>
            </a:r>
            <a:r>
              <a:rPr lang="en-GB" sz="2400" dirty="0"/>
              <a:t> </a:t>
            </a:r>
            <a:r>
              <a:rPr lang="en-GB" sz="2400" dirty="0" err="1"/>
              <a:t>processi</a:t>
            </a:r>
            <a:r>
              <a:rPr lang="en-GB" sz="2400" dirty="0"/>
              <a:t> di </a:t>
            </a:r>
            <a:r>
              <a:rPr lang="en-GB" sz="2400" dirty="0" err="1"/>
              <a:t>innovazione</a:t>
            </a:r>
            <a:r>
              <a:rPr lang="en-GB" sz="2400" dirty="0"/>
              <a:t> del </a:t>
            </a:r>
            <a:r>
              <a:rPr lang="en-GB" sz="2400" dirty="0" err="1"/>
              <a:t>territorio</a:t>
            </a:r>
            <a:r>
              <a:rPr lang="en-GB" sz="2400" dirty="0"/>
              <a:t> </a:t>
            </a:r>
            <a:r>
              <a:rPr lang="en-GB" sz="2400" dirty="0" err="1"/>
              <a:t>attraverso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endParaRPr lang="en-GB" sz="2400" dirty="0"/>
          </a:p>
          <a:p>
            <a:r>
              <a:rPr lang="en-GB" sz="2400" dirty="0" err="1"/>
              <a:t>finanziamento</a:t>
            </a:r>
            <a:r>
              <a:rPr lang="en-GB" sz="2400" dirty="0"/>
              <a:t> di </a:t>
            </a:r>
            <a:r>
              <a:rPr lang="en-GB" sz="2400" dirty="0" err="1"/>
              <a:t>servizi</a:t>
            </a:r>
            <a:r>
              <a:rPr lang="en-GB" sz="2400" dirty="0"/>
              <a:t> </a:t>
            </a:r>
            <a:r>
              <a:rPr lang="en-GB" sz="2400" dirty="0" err="1"/>
              <a:t>avanzati</a:t>
            </a:r>
            <a:r>
              <a:rPr lang="en-GB" sz="2400" dirty="0"/>
              <a:t> di </a:t>
            </a:r>
            <a:r>
              <a:rPr lang="en-GB" sz="2400" dirty="0" err="1"/>
              <a:t>sostegno</a:t>
            </a:r>
            <a:r>
              <a:rPr lang="en-GB" sz="2400" dirty="0"/>
              <a:t> </a:t>
            </a:r>
            <a:r>
              <a:rPr lang="en-GB" sz="2400" dirty="0" err="1"/>
              <a:t>alle</a:t>
            </a:r>
            <a:r>
              <a:rPr lang="en-GB" sz="2400" dirty="0"/>
              <a:t> PMI e a </a:t>
            </a:r>
            <a:r>
              <a:rPr lang="en-GB" sz="2400" dirty="0" err="1"/>
              <a:t>gruppi</a:t>
            </a:r>
            <a:r>
              <a:rPr lang="en-GB" sz="2400" dirty="0"/>
              <a:t> di PMI e </a:t>
            </a:r>
            <a:r>
              <a:rPr lang="en-GB" sz="2400" dirty="0" err="1"/>
              <a:t>attività</a:t>
            </a:r>
            <a:r>
              <a:rPr lang="en-GB" sz="2400" dirty="0"/>
              <a:t> di</a:t>
            </a:r>
          </a:p>
          <a:p>
            <a:r>
              <a:rPr lang="en-GB" sz="2400" dirty="0" err="1"/>
              <a:t>affiancamento</a:t>
            </a:r>
            <a:r>
              <a:rPr lang="en-GB" sz="2400" dirty="0"/>
              <a:t> per le </a:t>
            </a:r>
            <a:r>
              <a:rPr lang="en-GB" sz="2400" dirty="0" err="1"/>
              <a:t>iniziative</a:t>
            </a:r>
            <a:r>
              <a:rPr lang="en-GB" sz="2400" dirty="0"/>
              <a:t> di </a:t>
            </a:r>
            <a:r>
              <a:rPr lang="en-GB" sz="2400" dirty="0" err="1"/>
              <a:t>incubazione</a:t>
            </a:r>
            <a:r>
              <a:rPr lang="en-GB" sz="2400" dirty="0"/>
              <a:t>, a spin off, spin out e </a:t>
            </a:r>
            <a:r>
              <a:rPr lang="en-GB" sz="2400" dirty="0" err="1"/>
              <a:t>startup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Sostegno</a:t>
            </a:r>
            <a:r>
              <a:rPr lang="en-GB" sz="2400" dirty="0"/>
              <a:t> al </a:t>
            </a:r>
            <a:r>
              <a:rPr lang="en-GB" sz="2400" dirty="0" err="1"/>
              <a:t>potenziale</a:t>
            </a:r>
            <a:r>
              <a:rPr lang="en-GB" sz="2400" dirty="0"/>
              <a:t> </a:t>
            </a:r>
            <a:r>
              <a:rPr lang="en-GB" sz="2400" dirty="0" err="1"/>
              <a:t>culturale</a:t>
            </a:r>
            <a:r>
              <a:rPr lang="en-GB" sz="2400" dirty="0"/>
              <a:t> e </a:t>
            </a:r>
            <a:r>
              <a:rPr lang="en-GB" sz="2400" dirty="0" err="1"/>
              <a:t>creativo</a:t>
            </a:r>
            <a:r>
              <a:rPr lang="en-GB" sz="2400" dirty="0"/>
              <a:t> quale driver </a:t>
            </a: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processo</a:t>
            </a:r>
            <a:r>
              <a:rPr lang="en-GB" sz="2400" dirty="0"/>
              <a:t> di</a:t>
            </a:r>
          </a:p>
          <a:p>
            <a:r>
              <a:rPr lang="en-GB" sz="2400" dirty="0" err="1"/>
              <a:t>diversificazione</a:t>
            </a:r>
            <a:r>
              <a:rPr lang="en-GB" sz="2400" dirty="0"/>
              <a:t> </a:t>
            </a:r>
            <a:r>
              <a:rPr lang="en-GB" sz="2400" dirty="0" err="1"/>
              <a:t>economica</a:t>
            </a:r>
            <a:r>
              <a:rPr lang="en-GB" sz="2400" dirty="0"/>
              <a:t> e </a:t>
            </a:r>
            <a:r>
              <a:rPr lang="en-GB" sz="2400" dirty="0" err="1"/>
              <a:t>sostegno</a:t>
            </a:r>
            <a:r>
              <a:rPr lang="en-GB" sz="2400" dirty="0"/>
              <a:t> a </a:t>
            </a:r>
            <a:r>
              <a:rPr lang="en-GB" sz="2400" dirty="0" err="1"/>
              <a:t>nuove</a:t>
            </a:r>
            <a:r>
              <a:rPr lang="en-GB" sz="2400" dirty="0"/>
              <a:t> </a:t>
            </a:r>
            <a:r>
              <a:rPr lang="en-GB" sz="2400" dirty="0" err="1"/>
              <a:t>identità</a:t>
            </a:r>
            <a:r>
              <a:rPr lang="en-GB" sz="2400" dirty="0"/>
              <a:t> competitive </a:t>
            </a:r>
            <a:r>
              <a:rPr lang="en-GB" sz="2400" dirty="0" err="1"/>
              <a:t>territoriali</a:t>
            </a:r>
            <a:endParaRPr lang="en-GB" sz="2400" dirty="0"/>
          </a:p>
          <a:p>
            <a:r>
              <a:rPr lang="en-GB" sz="2400" dirty="0" err="1"/>
              <a:t>attraverso</a:t>
            </a:r>
            <a:r>
              <a:rPr lang="en-GB" sz="2400" dirty="0"/>
              <a:t> </a:t>
            </a:r>
            <a:r>
              <a:rPr lang="en-GB" sz="2400" dirty="0" err="1"/>
              <a:t>operazioni</a:t>
            </a:r>
            <a:r>
              <a:rPr lang="en-GB" sz="2400" dirty="0"/>
              <a:t> di </a:t>
            </a:r>
            <a:r>
              <a:rPr lang="en-GB" sz="2400" dirty="0" err="1"/>
              <a:t>sviluppo</a:t>
            </a:r>
            <a:r>
              <a:rPr lang="en-GB" sz="2400" dirty="0"/>
              <a:t> e </a:t>
            </a:r>
            <a:r>
              <a:rPr lang="en-GB" sz="2400" dirty="0" err="1"/>
              <a:t>promozione</a:t>
            </a:r>
            <a:r>
              <a:rPr lang="en-GB" sz="2400" dirty="0"/>
              <a:t> del </a:t>
            </a:r>
            <a:r>
              <a:rPr lang="en-GB" sz="2400" dirty="0" err="1"/>
              <a:t>territorio</a:t>
            </a:r>
            <a:r>
              <a:rPr lang="en-GB" sz="2400" dirty="0"/>
              <a:t>, in </a:t>
            </a:r>
            <a:r>
              <a:rPr lang="en-GB" sz="2400" dirty="0" err="1"/>
              <a:t>coerenza</a:t>
            </a:r>
            <a:r>
              <a:rPr lang="en-GB" sz="2400" dirty="0"/>
              <a:t> con </a:t>
            </a:r>
            <a:r>
              <a:rPr lang="en-GB" sz="2400" dirty="0" err="1"/>
              <a:t>il</a:t>
            </a:r>
            <a:endParaRPr lang="en-GB" sz="2400" dirty="0"/>
          </a:p>
          <a:p>
            <a:r>
              <a:rPr lang="en-GB" sz="2400" dirty="0"/>
              <a:t>“</a:t>
            </a:r>
            <a:r>
              <a:rPr lang="en-GB" sz="2400" dirty="0" err="1"/>
              <a:t>Nuovo</a:t>
            </a:r>
            <a:r>
              <a:rPr lang="en-GB" sz="2400" dirty="0"/>
              <a:t> Bauhaus </a:t>
            </a:r>
            <a:r>
              <a:rPr lang="en-GB" sz="2400" dirty="0" err="1"/>
              <a:t>Europeo</a:t>
            </a:r>
            <a:r>
              <a:rPr lang="en-GB" sz="2400" dirty="0"/>
              <a:t>”, </a:t>
            </a:r>
            <a:r>
              <a:rPr lang="en-GB" sz="2400" dirty="0" err="1"/>
              <a:t>nell’ambito</a:t>
            </a:r>
            <a:r>
              <a:rPr lang="en-GB" sz="2400" dirty="0"/>
              <a:t> del </a:t>
            </a:r>
            <a:r>
              <a:rPr lang="en-GB" sz="2400" dirty="0" err="1"/>
              <a:t>progetto</a:t>
            </a:r>
            <a:r>
              <a:rPr lang="en-GB" sz="2400" dirty="0"/>
              <a:t> Biennale del </a:t>
            </a:r>
            <a:r>
              <a:rPr lang="en-GB" sz="2400" dirty="0" err="1"/>
              <a:t>Mediterraneo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174" y="889844"/>
            <a:ext cx="1162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2.6 - </a:t>
            </a:r>
            <a:r>
              <a:rPr lang="en-GB" sz="2400" b="1" dirty="0" err="1"/>
              <a:t>Sviluppo</a:t>
            </a:r>
            <a:r>
              <a:rPr lang="en-GB" sz="2400" b="1" dirty="0"/>
              <a:t> </a:t>
            </a:r>
            <a:r>
              <a:rPr lang="en-GB" sz="2400" b="1" dirty="0" err="1"/>
              <a:t>imprenditoriale</a:t>
            </a:r>
            <a:r>
              <a:rPr lang="en-GB" sz="2400" b="1" dirty="0"/>
              <a:t>, </a:t>
            </a:r>
            <a:r>
              <a:rPr lang="en-GB" sz="2400" b="1" dirty="0" err="1"/>
              <a:t>creazione</a:t>
            </a:r>
            <a:r>
              <a:rPr lang="en-GB" sz="2400" b="1" dirty="0"/>
              <a:t> </a:t>
            </a:r>
            <a:r>
              <a:rPr lang="en-GB" sz="2400" b="1" dirty="0" err="1"/>
              <a:t>d’impresa</a:t>
            </a:r>
            <a:r>
              <a:rPr lang="en-GB" sz="2400" b="1" dirty="0"/>
              <a:t> </a:t>
            </a:r>
            <a:r>
              <a:rPr lang="en-GB" sz="2400" b="1" dirty="0" smtClean="0"/>
              <a:t>e </a:t>
            </a:r>
            <a:r>
              <a:rPr lang="en-GB" sz="2400" b="1" dirty="0" err="1" smtClean="0"/>
              <a:t>investimenti</a:t>
            </a:r>
            <a:r>
              <a:rPr lang="en-GB" sz="2400" b="1" dirty="0" smtClean="0"/>
              <a:t> </a:t>
            </a:r>
            <a:r>
              <a:rPr lang="en-GB" sz="2400" b="1" dirty="0" err="1"/>
              <a:t>produttivi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Sviluppo</a:t>
            </a:r>
            <a:r>
              <a:rPr lang="en-GB" sz="2400" dirty="0"/>
              <a:t> </a:t>
            </a:r>
            <a:r>
              <a:rPr lang="en-GB" sz="2400" dirty="0" err="1"/>
              <a:t>dell’attività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PMI e </a:t>
            </a:r>
            <a:r>
              <a:rPr lang="en-GB" sz="2400" dirty="0" err="1"/>
              <a:t>loro</a:t>
            </a:r>
            <a:r>
              <a:rPr lang="en-GB" sz="2400" dirty="0"/>
              <a:t> </a:t>
            </a:r>
            <a:r>
              <a:rPr lang="en-GB" sz="2400" dirty="0" err="1"/>
              <a:t>aggregazioni</a:t>
            </a:r>
            <a:r>
              <a:rPr lang="en-GB" sz="2400" dirty="0"/>
              <a:t>, </a:t>
            </a:r>
            <a:r>
              <a:rPr lang="en-GB" sz="2400" dirty="0" err="1"/>
              <a:t>attraverso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sostegno</a:t>
            </a:r>
            <a:r>
              <a:rPr lang="en-GB" sz="2400" dirty="0"/>
              <a:t> a:</a:t>
            </a:r>
          </a:p>
          <a:p>
            <a:r>
              <a:rPr lang="en-GB" sz="2400" dirty="0" err="1"/>
              <a:t>investimenti</a:t>
            </a:r>
            <a:r>
              <a:rPr lang="en-GB" sz="2400" dirty="0"/>
              <a:t> </a:t>
            </a:r>
            <a:r>
              <a:rPr lang="en-GB" sz="2400" dirty="0" err="1"/>
              <a:t>produttivi</a:t>
            </a:r>
            <a:r>
              <a:rPr lang="en-GB" sz="2400" dirty="0"/>
              <a:t>; </a:t>
            </a:r>
            <a:r>
              <a:rPr lang="en-GB" sz="2400" dirty="0" err="1"/>
              <a:t>sviluppo</a:t>
            </a:r>
            <a:r>
              <a:rPr lang="en-GB" sz="2400" dirty="0"/>
              <a:t> di </a:t>
            </a:r>
            <a:r>
              <a:rPr lang="en-GB" sz="2400" dirty="0" err="1"/>
              <a:t>competenze</a:t>
            </a:r>
            <a:r>
              <a:rPr lang="en-GB" sz="2400" dirty="0"/>
              <a:t> per la </a:t>
            </a:r>
            <a:r>
              <a:rPr lang="en-GB" sz="2400" dirty="0" err="1"/>
              <a:t>specializzazione</a:t>
            </a:r>
            <a:r>
              <a:rPr lang="en-GB" sz="2400" dirty="0"/>
              <a:t> </a:t>
            </a:r>
            <a:r>
              <a:rPr lang="en-GB" sz="2400" dirty="0" err="1"/>
              <a:t>intelligente</a:t>
            </a:r>
            <a:r>
              <a:rPr lang="en-GB" sz="2400" dirty="0"/>
              <a:t>, </a:t>
            </a:r>
            <a:r>
              <a:rPr lang="en-GB" sz="2400" dirty="0" smtClean="0"/>
              <a:t>la </a:t>
            </a:r>
            <a:r>
              <a:rPr lang="en-GB" sz="2400" dirty="0" err="1" smtClean="0"/>
              <a:t>transizione</a:t>
            </a:r>
            <a:r>
              <a:rPr lang="en-GB" sz="2400" dirty="0" smtClean="0"/>
              <a:t> </a:t>
            </a:r>
            <a:r>
              <a:rPr lang="en-GB" sz="2400" dirty="0" err="1"/>
              <a:t>industriale</a:t>
            </a:r>
            <a:r>
              <a:rPr lang="en-GB" sz="2400" dirty="0"/>
              <a:t>, </a:t>
            </a:r>
            <a:r>
              <a:rPr lang="en-GB" sz="2400" dirty="0" err="1"/>
              <a:t>l’imprenditorialità</a:t>
            </a:r>
            <a:r>
              <a:rPr lang="en-GB" sz="2400" dirty="0"/>
              <a:t> e </a:t>
            </a:r>
            <a:r>
              <a:rPr lang="en-GB" sz="2400" dirty="0" err="1"/>
              <a:t>l’adattabilità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imprese</a:t>
            </a:r>
            <a:r>
              <a:rPr lang="en-GB" sz="2400" dirty="0"/>
              <a:t> </a:t>
            </a:r>
            <a:r>
              <a:rPr lang="en-GB" sz="2400" dirty="0" err="1" smtClean="0"/>
              <a:t>ai</a:t>
            </a:r>
            <a:r>
              <a:rPr lang="en-GB" sz="2400" dirty="0" smtClean="0"/>
              <a:t> </a:t>
            </a:r>
            <a:r>
              <a:rPr lang="en-GB" sz="2400" dirty="0" err="1" smtClean="0"/>
              <a:t>cambiamenti</a:t>
            </a:r>
            <a:r>
              <a:rPr lang="en-GB" sz="2400" dirty="0"/>
              <a:t>; </a:t>
            </a:r>
            <a:endParaRPr lang="en-GB" sz="2400" dirty="0" smtClean="0"/>
          </a:p>
          <a:p>
            <a:r>
              <a:rPr lang="en-GB" sz="2400" dirty="0" err="1" smtClean="0"/>
              <a:t>acquisizione</a:t>
            </a:r>
            <a:r>
              <a:rPr lang="en-GB" sz="2400" dirty="0" smtClean="0"/>
              <a:t> </a:t>
            </a:r>
            <a:r>
              <a:rPr lang="en-GB" sz="2400" dirty="0"/>
              <a:t>di </a:t>
            </a:r>
            <a:r>
              <a:rPr lang="en-GB" sz="2400" dirty="0" err="1"/>
              <a:t>servizi</a:t>
            </a:r>
            <a:r>
              <a:rPr lang="en-GB" sz="2400" dirty="0"/>
              <a:t> </a:t>
            </a:r>
            <a:r>
              <a:rPr lang="en-GB" sz="2400" dirty="0" err="1"/>
              <a:t>avanzati</a:t>
            </a:r>
            <a:r>
              <a:rPr lang="en-GB" sz="2400" dirty="0"/>
              <a:t> di </a:t>
            </a:r>
            <a:r>
              <a:rPr lang="en-GB" sz="2400" dirty="0" err="1"/>
              <a:t>sostegno</a:t>
            </a:r>
            <a:r>
              <a:rPr lang="en-GB" sz="2400" dirty="0"/>
              <a:t> (</a:t>
            </a:r>
            <a:r>
              <a:rPr lang="en-GB" sz="2400" dirty="0" err="1"/>
              <a:t>compresi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servizi</a:t>
            </a:r>
            <a:r>
              <a:rPr lang="en-GB" sz="2400" dirty="0"/>
              <a:t> </a:t>
            </a:r>
            <a:r>
              <a:rPr lang="en-GB" sz="2400" dirty="0" err="1" smtClean="0"/>
              <a:t>digestione</a:t>
            </a:r>
            <a:r>
              <a:rPr lang="en-GB" sz="2400" dirty="0"/>
              <a:t>, marketing e </a:t>
            </a:r>
            <a:r>
              <a:rPr lang="en-GB" sz="2400" dirty="0" err="1"/>
              <a:t>progettazione</a:t>
            </a:r>
            <a:r>
              <a:rPr lang="en-GB" sz="2400" dirty="0"/>
              <a:t>); </a:t>
            </a:r>
            <a:r>
              <a:rPr lang="en-GB" sz="2400" dirty="0" err="1"/>
              <a:t>sviluppo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processi</a:t>
            </a:r>
            <a:r>
              <a:rPr lang="en-GB" sz="2400" dirty="0"/>
              <a:t> di </a:t>
            </a:r>
            <a:r>
              <a:rPr lang="en-GB" sz="2400" dirty="0" err="1"/>
              <a:t>innovazione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Incubazione</a:t>
            </a:r>
            <a:r>
              <a:rPr lang="en-GB" sz="2400" dirty="0"/>
              <a:t>, </a:t>
            </a:r>
            <a:r>
              <a:rPr lang="en-GB" sz="2400" dirty="0" err="1"/>
              <a:t>sostegno</a:t>
            </a:r>
            <a:r>
              <a:rPr lang="en-GB" sz="2400" dirty="0"/>
              <a:t> a spin off, spin out e </a:t>
            </a:r>
            <a:r>
              <a:rPr lang="en-GB" sz="2400" dirty="0" err="1"/>
              <a:t>startup</a:t>
            </a:r>
            <a:r>
              <a:rPr lang="en-GB" sz="2400" dirty="0"/>
              <a:t> in </a:t>
            </a:r>
            <a:r>
              <a:rPr lang="en-GB" sz="2400" dirty="0" err="1"/>
              <a:t>relazione</a:t>
            </a:r>
            <a:r>
              <a:rPr lang="en-GB" sz="2400" dirty="0"/>
              <a:t> </a:t>
            </a:r>
            <a:r>
              <a:rPr lang="en-GB" sz="2400" dirty="0" err="1"/>
              <a:t>ai</a:t>
            </a:r>
            <a:r>
              <a:rPr lang="en-GB" sz="2400" dirty="0"/>
              <a:t> </a:t>
            </a:r>
            <a:r>
              <a:rPr lang="en-GB" sz="2400" dirty="0" err="1"/>
              <a:t>settori</a:t>
            </a:r>
            <a:r>
              <a:rPr lang="en-GB" sz="2400" dirty="0"/>
              <a:t> di</a:t>
            </a:r>
          </a:p>
          <a:p>
            <a:r>
              <a:rPr lang="en-GB" sz="2400" dirty="0" err="1"/>
              <a:t>attività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</a:t>
            </a:r>
            <a:r>
              <a:rPr lang="en-GB" sz="2400" dirty="0" err="1"/>
              <a:t>ai</a:t>
            </a:r>
            <a:r>
              <a:rPr lang="en-GB" sz="2400" dirty="0"/>
              <a:t> </a:t>
            </a:r>
            <a:r>
              <a:rPr lang="en-GB" sz="2400" dirty="0" err="1"/>
              <a:t>progetti</a:t>
            </a:r>
            <a:r>
              <a:rPr lang="en-GB" sz="2400" dirty="0"/>
              <a:t> </a:t>
            </a:r>
            <a:r>
              <a:rPr lang="en-GB" sz="2400" dirty="0" err="1"/>
              <a:t>supportati</a:t>
            </a:r>
            <a:r>
              <a:rPr lang="en-GB" sz="2400" dirty="0"/>
              <a:t> </a:t>
            </a:r>
            <a:r>
              <a:rPr lang="en-GB" sz="2400" dirty="0" err="1"/>
              <a:t>dalle</a:t>
            </a:r>
            <a:r>
              <a:rPr lang="en-GB" sz="2400" dirty="0"/>
              <a:t> </a:t>
            </a:r>
            <a:r>
              <a:rPr lang="en-GB" sz="2400" dirty="0" err="1"/>
              <a:t>Azioni</a:t>
            </a:r>
            <a:r>
              <a:rPr lang="en-GB" sz="2400" dirty="0"/>
              <a:t> 2.2-2.5.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335846"/>
            <a:ext cx="11443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2.7 –</a:t>
            </a:r>
            <a:r>
              <a:rPr lang="en-GB" sz="2400" b="1" dirty="0" err="1"/>
              <a:t>Supporto</a:t>
            </a:r>
            <a:r>
              <a:rPr lang="en-GB" sz="2400" b="1" dirty="0"/>
              <a:t> </a:t>
            </a:r>
            <a:r>
              <a:rPr lang="en-GB" sz="2400" b="1" dirty="0" err="1"/>
              <a:t>alla</a:t>
            </a:r>
            <a:r>
              <a:rPr lang="en-GB" sz="2400" b="1" dirty="0"/>
              <a:t> </a:t>
            </a:r>
            <a:r>
              <a:rPr lang="en-GB" sz="2400" b="1" dirty="0" err="1"/>
              <a:t>creazione</a:t>
            </a:r>
            <a:r>
              <a:rPr lang="en-GB" sz="2400" b="1" dirty="0"/>
              <a:t> di </a:t>
            </a:r>
            <a:r>
              <a:rPr lang="en-GB" sz="2400" b="1" dirty="0" err="1"/>
              <a:t>corsi</a:t>
            </a:r>
            <a:r>
              <a:rPr lang="en-GB" sz="2400" b="1" dirty="0"/>
              <a:t> di </a:t>
            </a:r>
            <a:r>
              <a:rPr lang="en-GB" sz="2400" b="1" dirty="0" err="1"/>
              <a:t>riqualificazione</a:t>
            </a:r>
            <a:r>
              <a:rPr lang="en-GB" sz="2400" b="1" dirty="0"/>
              <a:t> per </a:t>
            </a:r>
            <a:r>
              <a:rPr lang="en-GB" sz="2400" b="1" dirty="0" err="1"/>
              <a:t>i</a:t>
            </a:r>
            <a:endParaRPr lang="en-GB" sz="2400" b="1" dirty="0"/>
          </a:p>
          <a:p>
            <a:r>
              <a:rPr lang="en-GB" sz="2400" b="1" dirty="0" err="1"/>
              <a:t>lavoratori</a:t>
            </a:r>
            <a:r>
              <a:rPr lang="en-GB" sz="2400" b="1" dirty="0"/>
              <a:t> a </a:t>
            </a:r>
            <a:r>
              <a:rPr lang="en-GB" sz="2400" b="1" dirty="0" err="1"/>
              <a:t>rischio</a:t>
            </a:r>
            <a:r>
              <a:rPr lang="en-GB" sz="2400" b="1" dirty="0"/>
              <a:t> </a:t>
            </a:r>
            <a:r>
              <a:rPr lang="en-GB" sz="2400" b="1" dirty="0" err="1"/>
              <a:t>percorsi</a:t>
            </a:r>
            <a:r>
              <a:rPr lang="en-GB" sz="2400" b="1" dirty="0"/>
              <a:t> </a:t>
            </a:r>
            <a:r>
              <a:rPr lang="en-GB" sz="2400" b="1" dirty="0" err="1"/>
              <a:t>formativi</a:t>
            </a:r>
            <a:r>
              <a:rPr lang="en-GB" sz="2400" b="1" dirty="0"/>
              <a:t> per la </a:t>
            </a:r>
            <a:r>
              <a:rPr lang="en-GB" sz="2400" b="1" dirty="0" err="1"/>
              <a:t>diversificazione</a:t>
            </a:r>
            <a:r>
              <a:rPr lang="en-GB" sz="2400" b="1" dirty="0"/>
              <a:t> </a:t>
            </a:r>
            <a:r>
              <a:rPr lang="en-GB" sz="2400" b="1" dirty="0" err="1"/>
              <a:t>economica</a:t>
            </a:r>
            <a:r>
              <a:rPr lang="en-GB" sz="2400" b="1" dirty="0"/>
              <a:t>;</a:t>
            </a:r>
          </a:p>
          <a:p>
            <a:r>
              <a:rPr lang="en-GB" sz="2400" b="1" dirty="0" err="1"/>
              <a:t>potenziamento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servizi</a:t>
            </a:r>
            <a:r>
              <a:rPr lang="en-GB" sz="2400" b="1" dirty="0"/>
              <a:t> per la </a:t>
            </a:r>
            <a:r>
              <a:rPr lang="en-GB" sz="2400" b="1" dirty="0" err="1"/>
              <a:t>ricerca</a:t>
            </a:r>
            <a:r>
              <a:rPr lang="en-GB" sz="2400" b="1" dirty="0"/>
              <a:t> di </a:t>
            </a:r>
            <a:r>
              <a:rPr lang="en-GB" sz="2400" b="1" dirty="0" err="1"/>
              <a:t>lavoro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Rafforzamento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percorsi</a:t>
            </a:r>
            <a:r>
              <a:rPr lang="en-GB" sz="2400" dirty="0"/>
              <a:t> di </a:t>
            </a:r>
            <a:r>
              <a:rPr lang="en-GB" sz="2400" dirty="0" err="1"/>
              <a:t>formazione</a:t>
            </a:r>
            <a:r>
              <a:rPr lang="en-GB" sz="2400" dirty="0"/>
              <a:t> continua e di </a:t>
            </a:r>
            <a:r>
              <a:rPr lang="en-GB" sz="2400" dirty="0" err="1"/>
              <a:t>formazione</a:t>
            </a:r>
            <a:endParaRPr lang="en-GB" sz="2400" dirty="0"/>
          </a:p>
          <a:p>
            <a:r>
              <a:rPr lang="en-GB" sz="2400" dirty="0" err="1"/>
              <a:t>permanente</a:t>
            </a:r>
            <a:r>
              <a:rPr lang="en-GB" sz="2400" dirty="0"/>
              <a:t> ;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Rafforzamento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percorsi</a:t>
            </a:r>
            <a:r>
              <a:rPr lang="en-GB" sz="2400" dirty="0"/>
              <a:t> </a:t>
            </a:r>
            <a:r>
              <a:rPr lang="en-GB" sz="2400" dirty="0" err="1"/>
              <a:t>formativi</a:t>
            </a:r>
            <a:r>
              <a:rPr lang="en-GB" sz="2400" dirty="0"/>
              <a:t> </a:t>
            </a:r>
            <a:r>
              <a:rPr lang="en-GB" sz="2400" dirty="0" err="1"/>
              <a:t>professionalizzanti</a:t>
            </a:r>
            <a:r>
              <a:rPr lang="en-GB" sz="2400" dirty="0"/>
              <a:t> e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percorsi</a:t>
            </a:r>
            <a:r>
              <a:rPr lang="en-GB" sz="2400" dirty="0"/>
              <a:t> di</a:t>
            </a:r>
          </a:p>
          <a:p>
            <a:r>
              <a:rPr lang="en-GB" sz="2400" dirty="0" err="1"/>
              <a:t>istruzione</a:t>
            </a:r>
            <a:r>
              <a:rPr lang="en-GB" sz="2400" dirty="0"/>
              <a:t> </a:t>
            </a:r>
            <a:r>
              <a:rPr lang="en-GB" sz="2400" dirty="0" err="1"/>
              <a:t>terziaria</a:t>
            </a:r>
            <a:r>
              <a:rPr lang="en-GB" sz="2400" dirty="0"/>
              <a:t> </a:t>
            </a:r>
            <a:r>
              <a:rPr lang="en-GB" sz="2400" dirty="0" err="1"/>
              <a:t>accademica</a:t>
            </a:r>
            <a:r>
              <a:rPr lang="en-GB" sz="2400" dirty="0"/>
              <a:t>;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Miglioramento</a:t>
            </a:r>
            <a:r>
              <a:rPr lang="en-GB" sz="2400" dirty="0"/>
              <a:t> </a:t>
            </a:r>
            <a:r>
              <a:rPr lang="en-GB" sz="2400" dirty="0" err="1"/>
              <a:t>dell’offerta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servizi</a:t>
            </a:r>
            <a:r>
              <a:rPr lang="en-GB" sz="2400" dirty="0"/>
              <a:t> per </a:t>
            </a:r>
            <a:r>
              <a:rPr lang="en-GB" sz="2400" dirty="0" err="1"/>
              <a:t>l’impiego</a:t>
            </a:r>
            <a:r>
              <a:rPr lang="en-GB" sz="2400" dirty="0"/>
              <a:t>;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Inclusione</a:t>
            </a:r>
            <a:r>
              <a:rPr lang="en-GB" sz="2400" dirty="0"/>
              <a:t> </a:t>
            </a:r>
            <a:r>
              <a:rPr lang="en-GB" sz="2400" dirty="0" err="1"/>
              <a:t>attiva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persone</a:t>
            </a:r>
            <a:r>
              <a:rPr lang="en-GB" sz="2400" dirty="0"/>
              <a:t> in </a:t>
            </a:r>
            <a:r>
              <a:rPr lang="en-GB" sz="2400" dirty="0" err="1"/>
              <a:t>cerca</a:t>
            </a:r>
            <a:r>
              <a:rPr lang="en-GB" sz="2400" dirty="0"/>
              <a:t> di </a:t>
            </a:r>
            <a:r>
              <a:rPr lang="en-GB" sz="2400" dirty="0" err="1"/>
              <a:t>lavoro</a:t>
            </a:r>
            <a:r>
              <a:rPr lang="en-GB" sz="2400" dirty="0"/>
              <a:t> </a:t>
            </a:r>
            <a:r>
              <a:rPr lang="en-GB" sz="2400" dirty="0" err="1"/>
              <a:t>attraverso</a:t>
            </a:r>
            <a:r>
              <a:rPr lang="en-GB" sz="2400" dirty="0"/>
              <a:t> </a:t>
            </a:r>
            <a:r>
              <a:rPr lang="en-GB" sz="2400" dirty="0" err="1"/>
              <a:t>sostegni</a:t>
            </a:r>
            <a:endParaRPr lang="en-GB" sz="2400" dirty="0"/>
          </a:p>
          <a:p>
            <a:r>
              <a:rPr lang="en-GB" sz="2400" dirty="0" err="1"/>
              <a:t>aggiuntivi</a:t>
            </a:r>
            <a:r>
              <a:rPr lang="en-GB" sz="2400" dirty="0"/>
              <a:t> sotto forma di </a:t>
            </a:r>
            <a:r>
              <a:rPr lang="en-GB" sz="2400" dirty="0" err="1"/>
              <a:t>indennità</a:t>
            </a:r>
            <a:r>
              <a:rPr lang="en-GB" sz="2400" dirty="0"/>
              <a:t> di </a:t>
            </a:r>
            <a:r>
              <a:rPr lang="en-GB" sz="2400" dirty="0" err="1"/>
              <a:t>frequenza</a:t>
            </a:r>
            <a:r>
              <a:rPr lang="en-GB" sz="2400" dirty="0"/>
              <a:t>, a </a:t>
            </a:r>
            <a:r>
              <a:rPr lang="en-GB" sz="2400" dirty="0" err="1"/>
              <a:t>tutte</a:t>
            </a:r>
            <a:r>
              <a:rPr lang="en-GB" sz="2400" dirty="0"/>
              <a:t> le </a:t>
            </a:r>
            <a:r>
              <a:rPr lang="en-GB" sz="2400" dirty="0" err="1"/>
              <a:t>persone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endParaRPr lang="en-GB" sz="2400" dirty="0"/>
          </a:p>
          <a:p>
            <a:r>
              <a:rPr lang="en-GB" sz="2400" dirty="0" err="1"/>
              <a:t>parteciperanno</a:t>
            </a:r>
            <a:r>
              <a:rPr lang="en-GB" sz="2400" dirty="0"/>
              <a:t> </a:t>
            </a:r>
            <a:r>
              <a:rPr lang="en-GB" sz="2400" dirty="0" err="1"/>
              <a:t>alle</a:t>
            </a:r>
            <a:r>
              <a:rPr lang="en-GB" sz="2400" dirty="0"/>
              <a:t> </a:t>
            </a:r>
            <a:r>
              <a:rPr lang="en-GB" sz="2400" dirty="0" err="1"/>
              <a:t>attività</a:t>
            </a:r>
            <a:r>
              <a:rPr lang="en-GB" sz="2400" dirty="0"/>
              <a:t> di </a:t>
            </a:r>
            <a:r>
              <a:rPr lang="en-GB" sz="2400" dirty="0" err="1"/>
              <a:t>formazione</a:t>
            </a:r>
            <a:r>
              <a:rPr lang="en-GB" sz="2400" dirty="0"/>
              <a:t> </a:t>
            </a:r>
            <a:r>
              <a:rPr lang="en-GB" sz="2400" dirty="0" err="1"/>
              <a:t>previste</a:t>
            </a:r>
            <a:r>
              <a:rPr lang="en-GB" sz="2400" dirty="0"/>
              <a:t> dal 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079" y="0"/>
            <a:ext cx="898207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it-IT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it-IT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FUND</a:t>
            </a:r>
          </a:p>
          <a:p>
            <a:endParaRPr lang="it-IT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</a:t>
            </a:r>
            <a:r>
              <a:rPr lang="it-I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è?</a:t>
            </a:r>
            <a:br>
              <a:rPr lang="it-I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Perchè</a:t>
            </a:r>
            <a:r>
              <a:rPr lang="it-IT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Taranto e </a:t>
            </a:r>
            <a:r>
              <a:rPr lang="it-IT" sz="5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Provincia</a:t>
            </a:r>
            <a:r>
              <a:rPr lang="it-IT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it-IT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Quanto?</a:t>
            </a:r>
          </a:p>
          <a:p>
            <a:r>
              <a:rPr lang="it-IT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it-IT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it-I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Quando?</a:t>
            </a:r>
            <a:endParaRPr lang="en-GB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1" y="2588830"/>
            <a:ext cx="7062890" cy="4190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4" y="5979320"/>
            <a:ext cx="2638425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58" y="5979320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007" y="723267"/>
            <a:ext cx="106624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Azione</a:t>
            </a:r>
            <a:r>
              <a:rPr lang="en-GB" sz="2400" b="1" dirty="0"/>
              <a:t> 2.8 - </a:t>
            </a:r>
            <a:r>
              <a:rPr lang="en-GB" sz="2400" b="1" dirty="0" err="1"/>
              <a:t>Offerta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servizi</a:t>
            </a:r>
            <a:r>
              <a:rPr lang="en-GB" sz="2400" b="1" dirty="0"/>
              <a:t> di </a:t>
            </a:r>
            <a:r>
              <a:rPr lang="en-GB" sz="2400" b="1" dirty="0" err="1"/>
              <a:t>cura</a:t>
            </a:r>
            <a:r>
              <a:rPr lang="en-GB" sz="2400" b="1" dirty="0"/>
              <a:t> e di </a:t>
            </a:r>
            <a:r>
              <a:rPr lang="en-GB" sz="2400" b="1" dirty="0" err="1"/>
              <a:t>carattere</a:t>
            </a:r>
            <a:r>
              <a:rPr lang="en-GB" sz="2400" b="1" dirty="0"/>
              <a:t> </a:t>
            </a:r>
            <a:r>
              <a:rPr lang="en-GB" sz="2400" b="1" dirty="0" err="1"/>
              <a:t>sociale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Osservatorio</a:t>
            </a:r>
            <a:r>
              <a:rPr lang="en-GB" sz="2400" dirty="0"/>
              <a:t> </a:t>
            </a:r>
            <a:r>
              <a:rPr lang="en-GB" sz="2400" dirty="0" err="1"/>
              <a:t>sugli</a:t>
            </a:r>
            <a:r>
              <a:rPr lang="en-GB" sz="2400" dirty="0"/>
              <a:t> </a:t>
            </a:r>
            <a:r>
              <a:rPr lang="en-GB" sz="2400" dirty="0" err="1"/>
              <a:t>effetti</a:t>
            </a:r>
            <a:r>
              <a:rPr lang="en-GB" sz="2400" dirty="0"/>
              <a:t> </a:t>
            </a:r>
            <a:r>
              <a:rPr lang="en-GB" sz="2400" dirty="0" err="1"/>
              <a:t>sociali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transizione</a:t>
            </a:r>
            <a:r>
              <a:rPr lang="en-GB" sz="2400" dirty="0"/>
              <a:t> </a:t>
            </a:r>
            <a:r>
              <a:rPr lang="en-GB" sz="2400" dirty="0" err="1"/>
              <a:t>energetica</a:t>
            </a:r>
            <a:r>
              <a:rPr lang="en-GB" sz="2400" dirty="0" smtClean="0"/>
              <a:t>;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Realizzazione</a:t>
            </a:r>
            <a:r>
              <a:rPr lang="en-GB" sz="2400" dirty="0"/>
              <a:t> e </a:t>
            </a:r>
            <a:r>
              <a:rPr lang="en-GB" sz="2400" dirty="0" err="1"/>
              <a:t>funzionalizzazione</a:t>
            </a:r>
            <a:r>
              <a:rPr lang="en-GB" sz="2400" dirty="0"/>
              <a:t> di </a:t>
            </a:r>
            <a:r>
              <a:rPr lang="en-GB" sz="2400" dirty="0" err="1"/>
              <a:t>sedi</a:t>
            </a:r>
            <a:r>
              <a:rPr lang="en-GB" sz="2400" dirty="0"/>
              <a:t> in cui </a:t>
            </a:r>
            <a:r>
              <a:rPr lang="en-GB" sz="2400" dirty="0" err="1"/>
              <a:t>ospitare</a:t>
            </a:r>
            <a:r>
              <a:rPr lang="en-GB" sz="2400" dirty="0"/>
              <a:t> </a:t>
            </a:r>
            <a:r>
              <a:rPr lang="en-GB" sz="2400" dirty="0" err="1"/>
              <a:t>servizi</a:t>
            </a:r>
            <a:r>
              <a:rPr lang="en-GB" sz="2400" dirty="0"/>
              <a:t> di </a:t>
            </a:r>
            <a:r>
              <a:rPr lang="en-GB" sz="2400" dirty="0" err="1"/>
              <a:t>cura</a:t>
            </a:r>
            <a:endParaRPr lang="en-GB" sz="2400" dirty="0"/>
          </a:p>
          <a:p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scala</a:t>
            </a:r>
            <a:r>
              <a:rPr lang="en-GB" sz="2400" dirty="0"/>
              <a:t> </a:t>
            </a:r>
            <a:r>
              <a:rPr lang="en-GB" sz="2400" dirty="0" err="1"/>
              <a:t>microterritoriali</a:t>
            </a:r>
            <a:r>
              <a:rPr lang="en-GB" sz="2400" dirty="0" smtClean="0"/>
              <a:t>;</a:t>
            </a:r>
          </a:p>
          <a:p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/>
              <a:t>Finanziamento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generazione</a:t>
            </a:r>
            <a:r>
              <a:rPr lang="en-GB" sz="2400" dirty="0"/>
              <a:t> di </a:t>
            </a:r>
            <a:r>
              <a:rPr lang="en-GB" sz="2400" dirty="0" err="1"/>
              <a:t>servizi</a:t>
            </a:r>
            <a:r>
              <a:rPr lang="en-GB" sz="2400" dirty="0"/>
              <a:t> di </a:t>
            </a:r>
            <a:r>
              <a:rPr lang="en-GB" sz="2400" dirty="0" err="1"/>
              <a:t>cura</a:t>
            </a:r>
            <a:r>
              <a:rPr lang="en-GB" sz="2400" dirty="0"/>
              <a:t> e a </a:t>
            </a:r>
            <a:r>
              <a:rPr lang="en-GB" sz="2400" dirty="0" err="1"/>
              <a:t>carattere</a:t>
            </a:r>
            <a:r>
              <a:rPr lang="en-GB" sz="2400" dirty="0"/>
              <a:t> </a:t>
            </a:r>
            <a:r>
              <a:rPr lang="en-GB" sz="2400" dirty="0" err="1"/>
              <a:t>sociale</a:t>
            </a:r>
            <a:endParaRPr lang="en-GB" sz="2400" dirty="0"/>
          </a:p>
          <a:p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innovativi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6" y="71259"/>
            <a:ext cx="11858623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GESTIONE</a:t>
            </a:r>
            <a:endParaRPr lang="it-IT" sz="2800" b="1" dirty="0"/>
          </a:p>
          <a:p>
            <a:r>
              <a:rPr lang="it-IT" sz="2400" b="1" dirty="0"/>
              <a:t>Autorità di Gestione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Ufficio V –  Ufficio per le politiche territoriali e la cooperazione territoriale</a:t>
            </a:r>
            <a:br>
              <a:rPr lang="it-IT" sz="2400" dirty="0"/>
            </a:br>
            <a:r>
              <a:rPr lang="it-IT" sz="2400" i="1" dirty="0"/>
              <a:t>Servizio XVI “Autorità di gestione dei programmi nazionali e comunitari a valenza territoriale e urbano”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Presidenza </a:t>
            </a:r>
            <a:r>
              <a:rPr lang="it-IT" sz="2400" dirty="0" smtClean="0"/>
              <a:t>Consiglio </a:t>
            </a:r>
            <a:r>
              <a:rPr lang="it-IT" sz="2400" dirty="0"/>
              <a:t>dei </a:t>
            </a:r>
            <a:r>
              <a:rPr lang="it-IT" sz="2400" dirty="0" smtClean="0"/>
              <a:t>Ministri–Dipartimento </a:t>
            </a:r>
            <a:r>
              <a:rPr lang="it-IT" sz="2400" dirty="0"/>
              <a:t>per le politiche di coesione e per il sud</a:t>
            </a:r>
            <a:br>
              <a:rPr lang="it-IT" sz="2400" dirty="0"/>
            </a:br>
            <a:r>
              <a:rPr lang="it-IT" sz="2400" b="1" dirty="0" smtClean="0">
                <a:hlinkClick r:id="rId2"/>
              </a:rPr>
              <a:t>adg.pnjtf@agenziacoesione.gov.it</a:t>
            </a:r>
            <a:r>
              <a:rPr lang="it-IT" sz="2400" b="1" dirty="0" smtClean="0"/>
              <a:t>.</a:t>
            </a:r>
            <a:r>
              <a:rPr lang="it-IT" sz="2400" dirty="0" smtClean="0"/>
              <a:t>.....</a:t>
            </a:r>
            <a:r>
              <a:rPr lang="it-IT" sz="2400" b="1" dirty="0" err="1" smtClean="0">
                <a:solidFill>
                  <a:schemeClr val="accent2"/>
                </a:solidFill>
              </a:rPr>
              <a:t>ing</a:t>
            </a:r>
            <a:r>
              <a:rPr lang="it-IT" sz="2400" b="1" dirty="0" smtClean="0">
                <a:solidFill>
                  <a:schemeClr val="accent2"/>
                </a:solidFill>
              </a:rPr>
              <a:t> .Giorgio Martini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sz="2400" b="1" dirty="0" smtClean="0"/>
              <a:t>Organismi </a:t>
            </a:r>
            <a:r>
              <a:rPr lang="it-IT" sz="2400" b="1" dirty="0"/>
              <a:t>Intermedi (OI)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L’attuazione degli interventi a livello territoriale è delegata, ai sensi dell’art. 71 del Reg. </a:t>
            </a:r>
            <a:r>
              <a:rPr lang="it-IT" sz="2400" dirty="0" smtClean="0"/>
              <a:t>Devono </a:t>
            </a:r>
            <a:r>
              <a:rPr lang="it-IT" sz="2400" dirty="0"/>
              <a:t>assicurare l’effettivo svolgimento delle funzioni delegate con le modalità più efficaci per il raggiungimento dei risultati attesi, individuando i singoli centri di responsabilità amministrativa nel rispetto delle norme e delle disposizioni previste per il PN JTF e dai Regolamenti comunitari</a:t>
            </a:r>
            <a:r>
              <a:rPr lang="it-IT" sz="2400" dirty="0" smtClean="0"/>
              <a:t>.</a:t>
            </a:r>
          </a:p>
          <a:p>
            <a:r>
              <a:rPr lang="it-IT" sz="2400" b="1" dirty="0" smtClean="0">
                <a:solidFill>
                  <a:schemeClr val="accent2"/>
                </a:solidFill>
                <a:hlinkClick r:id="rId3"/>
              </a:rPr>
              <a:t> attuazioneprogramma@regione.puglia.it</a:t>
            </a:r>
            <a:r>
              <a:rPr lang="it-IT" sz="2400" b="1" dirty="0" smtClean="0">
                <a:solidFill>
                  <a:schemeClr val="accent2"/>
                </a:solidFill>
              </a:rPr>
              <a:t> ..Dott. Pasquale Orlando</a:t>
            </a:r>
          </a:p>
          <a:p>
            <a:endParaRPr lang="it-IT" dirty="0"/>
          </a:p>
          <a:p>
            <a:r>
              <a:rPr lang="it-IT" dirty="0" smtClean="0"/>
              <a:t>​</a:t>
            </a: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6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6" y="2375284"/>
            <a:ext cx="6688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C</a:t>
            </a:r>
            <a:r>
              <a:rPr lang="it-IT" sz="2800" dirty="0" smtClean="0"/>
              <a:t>irca </a:t>
            </a:r>
            <a:r>
              <a:rPr lang="it-IT" sz="2800" b="1" dirty="0"/>
              <a:t>il 70% </a:t>
            </a:r>
            <a:r>
              <a:rPr lang="it-IT" sz="2800" dirty="0"/>
              <a:t>delle risorse programmate dovranno </a:t>
            </a:r>
            <a:r>
              <a:rPr lang="it-IT" sz="2800" b="1" dirty="0"/>
              <a:t>essere spese entro il </a:t>
            </a:r>
            <a:r>
              <a:rPr lang="it-IT" sz="2800" b="1" dirty="0" smtClean="0"/>
              <a:t>2026 !!!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69898" y="340514"/>
            <a:ext cx="330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QUANDO 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9" y="6139310"/>
            <a:ext cx="1849712" cy="56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85" y="6132166"/>
            <a:ext cx="679626" cy="560924"/>
          </a:xfrm>
          <a:prstGeom prst="rect">
            <a:avLst/>
          </a:prstGeom>
        </p:spPr>
      </p:pic>
      <p:pic>
        <p:nvPicPr>
          <p:cNvPr id="6" name="Picture 2" descr="https://greenreport.it/wp-content/uploads/2021/05/Just-Transition-F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913159"/>
            <a:ext cx="4656104" cy="26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6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316" y="250397"/>
            <a:ext cx="5060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https://www.jtf.gov.it/calendario-degli-inviti</a:t>
            </a:r>
            <a:r>
              <a:rPr lang="en-GB" dirty="0" smtClean="0"/>
              <a:t>/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5" y="730040"/>
            <a:ext cx="10573164" cy="5661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4972" y="167943"/>
            <a:ext cx="52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AVVISI PUBBLICATI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46" y="5439281"/>
            <a:ext cx="1827953" cy="55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700" y="6159359"/>
            <a:ext cx="811869" cy="67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9" y="1041654"/>
            <a:ext cx="12118040" cy="36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45" y="380503"/>
            <a:ext cx="121421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Progetto </a:t>
            </a:r>
            <a:r>
              <a:rPr lang="it-IT" sz="2400" b="1" dirty="0"/>
              <a:t>“Filiere Verdi”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/>
              <a:t>Il progetto promuove il ripristino di terreni inquinati attraverso la piantumazione di essenze vegetali, già classificate in ragione della composizione degli inquinanti dei singoli terreni oggetto d’intervento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Il</a:t>
            </a:r>
            <a:r>
              <a:rPr lang="it-IT" sz="2000" dirty="0"/>
              <a:t> processo di decontaminazione dei suoli attraverso il </a:t>
            </a:r>
            <a:r>
              <a:rPr lang="it-IT" sz="2000" dirty="0" err="1"/>
              <a:t>fitorimedio</a:t>
            </a:r>
            <a:r>
              <a:rPr lang="it-IT" sz="2000" dirty="0"/>
              <a:t> assistito, con arricchimento dei suoli di sostanza organica e </a:t>
            </a:r>
            <a:r>
              <a:rPr lang="it-IT" sz="2000" dirty="0" err="1"/>
              <a:t>biochar</a:t>
            </a:r>
            <a:r>
              <a:rPr lang="it-IT" sz="2000" dirty="0"/>
              <a:t>, produce altresì il sequestro significativo delle emissioni di CO2 e riguarda una superficie complessiva di circa 996 ettari.</a:t>
            </a:r>
            <a:br>
              <a:rPr lang="it-IT" sz="2000" dirty="0"/>
            </a:br>
            <a:r>
              <a:rPr lang="it-IT" sz="2000" dirty="0"/>
              <a:t>Il progetto è strategico per il suo rilevante impatto nel rimediare ai danni prodotti dalla transizione sull’ambiente</a:t>
            </a:r>
            <a:r>
              <a:rPr lang="it-IT" sz="2000" dirty="0" smtClean="0"/>
              <a:t>.</a:t>
            </a:r>
          </a:p>
          <a:p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FASI E CALENDARIO:</a:t>
            </a:r>
            <a:br>
              <a:rPr lang="it-IT" sz="2000" dirty="0"/>
            </a:br>
            <a:r>
              <a:rPr lang="it-IT" sz="2000" dirty="0"/>
              <a:t>1) progettazione intervento, sottoscrizione convenzioni con gli enti locali e analisi (15 mesi);</a:t>
            </a:r>
            <a:br>
              <a:rPr lang="it-IT" sz="2000" dirty="0"/>
            </a:br>
            <a:r>
              <a:rPr lang="it-IT" sz="2000" dirty="0"/>
              <a:t>2) allestimento delle aree, acquisizione delle essenze vegetali e realizzazione degli impianti e gestione delle lavorazioni di impianto (irrigazione, fertilizzazioni, applicazione di compost, ammendanti e </a:t>
            </a:r>
            <a:r>
              <a:rPr lang="it-IT" sz="2000" dirty="0" err="1"/>
              <a:t>biochar</a:t>
            </a:r>
            <a:r>
              <a:rPr lang="it-IT" sz="2000" dirty="0"/>
              <a:t>) (12 mesi);</a:t>
            </a:r>
            <a:br>
              <a:rPr lang="it-IT" sz="2000" dirty="0"/>
            </a:br>
            <a:r>
              <a:rPr lang="it-IT" sz="2000" dirty="0"/>
              <a:t>3) pratiche gestionali successive all’impianto fertilizzazioni, applicazione di compost, ammendanti e </a:t>
            </a:r>
            <a:r>
              <a:rPr lang="it-IT" sz="2000" dirty="0" err="1"/>
              <a:t>biochar</a:t>
            </a:r>
            <a:r>
              <a:rPr lang="it-IT" sz="2000" dirty="0"/>
              <a:t> (42 mesi);</a:t>
            </a:r>
            <a:br>
              <a:rPr lang="it-IT" sz="2000" dirty="0"/>
            </a:br>
            <a:r>
              <a:rPr lang="it-IT" sz="2000" dirty="0"/>
              <a:t>4) monitoraggio della qualità dei suoli, valutazione degli effetti della decontaminazione, monitoraggio economico sociale (42 mesi).</a:t>
            </a:r>
            <a:endParaRPr lang="it-IT" sz="20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1" y="6211353"/>
            <a:ext cx="1849712" cy="56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47" y="6204209"/>
            <a:ext cx="679626" cy="5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774" y="994588"/>
            <a:ext cx="89722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21201E"/>
                </a:solidFill>
                <a:latin typeface="Libre Baskerville"/>
              </a:rPr>
              <a:t>Al JFT il </a:t>
            </a:r>
            <a:r>
              <a:rPr lang="it-IT" sz="2800" b="1" dirty="0">
                <a:solidFill>
                  <a:srgbClr val="21201E"/>
                </a:solidFill>
                <a:latin typeface="Libre Baskerville"/>
              </a:rPr>
              <a:t>Comune di Taranto </a:t>
            </a:r>
            <a:r>
              <a:rPr lang="it-IT" sz="2800" dirty="0">
                <a:solidFill>
                  <a:srgbClr val="21201E"/>
                </a:solidFill>
                <a:latin typeface="Libre Baskerville"/>
              </a:rPr>
              <a:t>concorre con </a:t>
            </a:r>
            <a:r>
              <a:rPr lang="it-IT" sz="2800" b="1" dirty="0" smtClean="0">
                <a:solidFill>
                  <a:srgbClr val="21201E"/>
                </a:solidFill>
                <a:latin typeface="Libre Baskerville"/>
              </a:rPr>
              <a:t>4 </a:t>
            </a:r>
            <a:r>
              <a:rPr lang="it-IT" sz="2800" b="1" dirty="0">
                <a:solidFill>
                  <a:srgbClr val="21201E"/>
                </a:solidFill>
                <a:latin typeface="Libre Baskerville"/>
              </a:rPr>
              <a:t>progetti</a:t>
            </a:r>
            <a:r>
              <a:rPr lang="it-IT" sz="2800" dirty="0">
                <a:solidFill>
                  <a:srgbClr val="21201E"/>
                </a:solidFill>
                <a:latin typeface="Libre Baskerville"/>
              </a:rPr>
              <a:t>, complessivamente stimati in </a:t>
            </a:r>
            <a:r>
              <a:rPr lang="it-IT" sz="2800" b="1" dirty="0">
                <a:solidFill>
                  <a:srgbClr val="21201E"/>
                </a:solidFill>
                <a:latin typeface="Libre Baskerville"/>
              </a:rPr>
              <a:t>250 </a:t>
            </a:r>
            <a:r>
              <a:rPr lang="it-IT" sz="2800" b="1" dirty="0" smtClean="0">
                <a:solidFill>
                  <a:srgbClr val="21201E"/>
                </a:solidFill>
                <a:latin typeface="Libre Baskerville"/>
              </a:rPr>
              <a:t>milioni</a:t>
            </a:r>
            <a:r>
              <a:rPr lang="it-IT" sz="2800" dirty="0">
                <a:solidFill>
                  <a:srgbClr val="21201E"/>
                </a:solidFill>
                <a:latin typeface="Libre Baskerville"/>
              </a:rPr>
              <a:t>:</a:t>
            </a:r>
            <a:endParaRPr lang="it-IT" sz="2800" dirty="0" smtClean="0">
              <a:solidFill>
                <a:srgbClr val="21201E"/>
              </a:solidFill>
              <a:latin typeface="Libre Baskerville"/>
            </a:endParaRPr>
          </a:p>
          <a:p>
            <a:endParaRPr lang="it-IT" sz="2800" dirty="0" smtClean="0">
              <a:solidFill>
                <a:srgbClr val="21201E"/>
              </a:solidFill>
              <a:latin typeface="Libre 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21201E"/>
                </a:solidFill>
                <a:latin typeface="Libre Baskerville"/>
              </a:rPr>
              <a:t>Filiere Verdi e Green </a:t>
            </a:r>
            <a:r>
              <a:rPr lang="it-IT" sz="2800" b="1" dirty="0" err="1">
                <a:solidFill>
                  <a:srgbClr val="21201E"/>
                </a:solidFill>
                <a:latin typeface="Libre Baskerville"/>
              </a:rPr>
              <a:t>Belt</a:t>
            </a:r>
            <a:r>
              <a:rPr lang="it-IT" sz="2800" b="1" dirty="0">
                <a:solidFill>
                  <a:srgbClr val="21201E"/>
                </a:solidFill>
                <a:latin typeface="Libre Baskerville"/>
              </a:rPr>
              <a:t>, </a:t>
            </a:r>
            <a:endParaRPr lang="it-IT" sz="2800" b="1" dirty="0" smtClean="0">
              <a:solidFill>
                <a:srgbClr val="21201E"/>
              </a:solidFill>
              <a:latin typeface="Libre 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21201E"/>
                </a:solidFill>
                <a:latin typeface="Libre Baskerville"/>
              </a:rPr>
              <a:t>la </a:t>
            </a:r>
            <a:r>
              <a:rPr lang="it-IT" sz="2800" b="1" dirty="0">
                <a:solidFill>
                  <a:srgbClr val="21201E"/>
                </a:solidFill>
                <a:latin typeface="Libre Baskerville"/>
              </a:rPr>
              <a:t>Biennale del Mediterraneo, </a:t>
            </a:r>
            <a:endParaRPr lang="it-IT" sz="2800" b="1" dirty="0" smtClean="0">
              <a:solidFill>
                <a:srgbClr val="21201E"/>
              </a:solidFill>
              <a:latin typeface="Libre 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21201E"/>
                </a:solidFill>
                <a:latin typeface="Libre Baskerville"/>
              </a:rPr>
              <a:t>il </a:t>
            </a:r>
            <a:r>
              <a:rPr lang="it-IT" sz="2800" b="1" dirty="0">
                <a:solidFill>
                  <a:srgbClr val="21201E"/>
                </a:solidFill>
                <a:latin typeface="Libre Baskerville"/>
              </a:rPr>
              <a:t>Campus ionico della ricerca e </a:t>
            </a:r>
            <a:endParaRPr lang="it-IT" sz="2800" b="1" dirty="0" smtClean="0">
              <a:solidFill>
                <a:srgbClr val="21201E"/>
              </a:solidFill>
              <a:latin typeface="Libre 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u="sng" dirty="0" smtClean="0">
                <a:solidFill>
                  <a:srgbClr val="21201E"/>
                </a:solidFill>
                <a:latin typeface="Libre Baskerville"/>
              </a:rPr>
              <a:t>Sea </a:t>
            </a:r>
            <a:r>
              <a:rPr lang="it-IT" sz="2800" b="1" u="sng" dirty="0" err="1">
                <a:solidFill>
                  <a:srgbClr val="21201E"/>
                </a:solidFill>
                <a:latin typeface="Libre Baskerville"/>
              </a:rPr>
              <a:t>Hub</a:t>
            </a:r>
            <a:r>
              <a:rPr lang="it-IT" sz="2800" dirty="0">
                <a:solidFill>
                  <a:srgbClr val="21201E"/>
                </a:solidFill>
                <a:latin typeface="Libre Baskerville"/>
              </a:rPr>
              <a:t>. </a:t>
            </a:r>
            <a:endParaRPr lang="it-IT" sz="2800" dirty="0" smtClean="0">
              <a:solidFill>
                <a:srgbClr val="21201E"/>
              </a:solidFill>
              <a:latin typeface="Libre Baskerville"/>
            </a:endParaRPr>
          </a:p>
          <a:p>
            <a:endParaRPr lang="it-IT" sz="2800" dirty="0" smtClean="0">
              <a:solidFill>
                <a:srgbClr val="21201E"/>
              </a:solidFill>
              <a:latin typeface="Libre Baskerville"/>
            </a:endParaRPr>
          </a:p>
          <a:p>
            <a:r>
              <a:rPr lang="it-IT" sz="2800" dirty="0" smtClean="0">
                <a:solidFill>
                  <a:srgbClr val="21201E"/>
                </a:solidFill>
                <a:latin typeface="Libre Baskerville"/>
              </a:rPr>
              <a:t>Progetti </a:t>
            </a:r>
            <a:r>
              <a:rPr lang="it-IT" sz="2800" dirty="0">
                <a:solidFill>
                  <a:srgbClr val="21201E"/>
                </a:solidFill>
                <a:latin typeface="Libre Baskerville"/>
              </a:rPr>
              <a:t>da cui si attendono nuove attività e nuovi posti seguendo il criterio guida del cambiamento.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122" y="5993609"/>
            <a:ext cx="2638425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22" y="5986465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99258" y="185342"/>
            <a:ext cx="8844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www.quotidiaodipuglia.it/schede/riconversione_industriale_just_transition_fund_tutti_i_progetti_cosa_sappiamo-la_green_belt-3-7361769.html?refresh_ce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9382" y="831673"/>
            <a:ext cx="106236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>
                <a:solidFill>
                  <a:srgbClr val="21201E"/>
                </a:solidFill>
                <a:latin typeface="Libre Baskerville"/>
              </a:rPr>
              <a:t>La Green </a:t>
            </a:r>
            <a:r>
              <a:rPr lang="it-IT" b="1" dirty="0" err="1">
                <a:solidFill>
                  <a:srgbClr val="21201E"/>
                </a:solidFill>
                <a:latin typeface="Libre Baskerville"/>
              </a:rPr>
              <a:t>Belt</a:t>
            </a:r>
            <a:endParaRPr lang="it-IT" b="1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dirty="0" smtClean="0">
                <a:solidFill>
                  <a:srgbClr val="21201E"/>
                </a:solidFill>
                <a:latin typeface="Libre Baskerville"/>
              </a:rPr>
              <a:t>Green </a:t>
            </a:r>
            <a:r>
              <a:rPr lang="it-IT" dirty="0" err="1">
                <a:solidFill>
                  <a:srgbClr val="21201E"/>
                </a:solidFill>
                <a:latin typeface="Libre Baskerville"/>
              </a:rPr>
              <a:t>Belt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, letteralmente </a:t>
            </a:r>
            <a:r>
              <a:rPr lang="it-IT" b="1" dirty="0">
                <a:solidFill>
                  <a:srgbClr val="21201E"/>
                </a:solidFill>
                <a:latin typeface="Libre Baskerville"/>
              </a:rPr>
              <a:t>cintura verde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, </a:t>
            </a:r>
            <a:r>
              <a:rPr lang="it-IT" dirty="0" smtClean="0">
                <a:solidFill>
                  <a:srgbClr val="21201E"/>
                </a:solidFill>
                <a:latin typeface="Libre Baskerville"/>
              </a:rPr>
              <a:t>un’infrastruttura 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green </a:t>
            </a:r>
            <a:r>
              <a:rPr lang="it-IT" dirty="0" smtClean="0">
                <a:solidFill>
                  <a:srgbClr val="21201E"/>
                </a:solidFill>
                <a:latin typeface="Libre Baskerville"/>
              </a:rPr>
              <a:t>,un 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ininterrotto </a:t>
            </a:r>
            <a:r>
              <a:rPr lang="it-IT" b="1" dirty="0">
                <a:solidFill>
                  <a:srgbClr val="21201E"/>
                </a:solidFill>
                <a:latin typeface="Libre Baskerville"/>
              </a:rPr>
              <a:t>“polmone verde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”. </a:t>
            </a:r>
            <a:endParaRPr lang="it-IT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dirty="0" smtClean="0">
                <a:solidFill>
                  <a:srgbClr val="21201E"/>
                </a:solidFill>
                <a:latin typeface="Libre Baskerville"/>
              </a:rPr>
              <a:t>Un anello 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di parchi urbani e periurbani, aree naturalistiche e rurali che coinvolgerà aree attualmente abbandonate e </a:t>
            </a:r>
            <a:r>
              <a:rPr lang="it-IT" dirty="0" err="1">
                <a:solidFill>
                  <a:srgbClr val="21201E"/>
                </a:solidFill>
                <a:latin typeface="Libre Baskerville"/>
              </a:rPr>
              <a:t>ambientalmente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 compromesse per circa </a:t>
            </a:r>
            <a:r>
              <a:rPr lang="it-IT" b="1" dirty="0">
                <a:solidFill>
                  <a:srgbClr val="21201E"/>
                </a:solidFill>
                <a:latin typeface="Libre Baskerville"/>
              </a:rPr>
              <a:t>1.200 ettari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. Attesa la riduzione di circa 35mila tonnellate di CO2. La cintura verde si comporrà di tre segmenti: la parte nord con Tamburi, Paolo VI e costa nord del Mar Piccolo; la parte est con l’area di costa sud-est del Mar Piccolo e i quartieri Solito e Salinella; infine, la parte sud, tra litorale e asse di collegamento tra i rioni San Vito, Lama e Talsano. La richiesta totale di finanziamento al JFT per la Green </a:t>
            </a:r>
            <a:r>
              <a:rPr lang="it-IT" dirty="0" err="1">
                <a:solidFill>
                  <a:srgbClr val="21201E"/>
                </a:solidFill>
                <a:latin typeface="Libre Baskerville"/>
              </a:rPr>
              <a:t>Belt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 è di </a:t>
            </a:r>
            <a:r>
              <a:rPr lang="it-IT" b="1" dirty="0">
                <a:solidFill>
                  <a:srgbClr val="21201E"/>
                </a:solidFill>
                <a:latin typeface="Libre Baskerville"/>
              </a:rPr>
              <a:t>81,597 milioni di euro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. </a:t>
            </a:r>
            <a:endParaRPr lang="it-IT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dirty="0" smtClean="0">
                <a:solidFill>
                  <a:srgbClr val="21201E"/>
                </a:solidFill>
                <a:latin typeface="Libre Baskerville"/>
              </a:rPr>
              <a:t>I 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soggetti convolti e </a:t>
            </a:r>
            <a:r>
              <a:rPr lang="it-IT" dirty="0" smtClean="0">
                <a:solidFill>
                  <a:srgbClr val="21201E"/>
                </a:solidFill>
                <a:latin typeface="Libre Baskerville"/>
              </a:rPr>
              <a:t>che 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beneficeranno delle ricadute della Green </a:t>
            </a:r>
            <a:r>
              <a:rPr lang="it-IT" dirty="0" err="1">
                <a:solidFill>
                  <a:srgbClr val="21201E"/>
                </a:solidFill>
                <a:latin typeface="Libre Baskerville"/>
              </a:rPr>
              <a:t>Belt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 sono Comune e Provincia di Taranto, l’edilizia e le piccole e medie imprese, turismo, commercio e cultura, l’Università e il </a:t>
            </a:r>
            <a:r>
              <a:rPr lang="it-IT" dirty="0" err="1">
                <a:solidFill>
                  <a:srgbClr val="21201E"/>
                </a:solidFill>
                <a:latin typeface="Libre Baskerville"/>
              </a:rPr>
              <a:t>Cnr</a:t>
            </a:r>
            <a:r>
              <a:rPr lang="it-IT" dirty="0">
                <a:solidFill>
                  <a:srgbClr val="21201E"/>
                </a:solidFill>
                <a:latin typeface="Libre Baskerville"/>
              </a:rPr>
              <a:t>, le aziende vivaistiche che si occupano di manutenzione e gestione del verde. </a:t>
            </a:r>
            <a:endParaRPr lang="it-IT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b="1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b="1" dirty="0" smtClean="0">
                <a:solidFill>
                  <a:srgbClr val="21201E"/>
                </a:solidFill>
                <a:latin typeface="Libre Baskerville"/>
              </a:rPr>
              <a:t>La </a:t>
            </a:r>
            <a:r>
              <a:rPr lang="it-IT" b="1" dirty="0">
                <a:solidFill>
                  <a:srgbClr val="21201E"/>
                </a:solidFill>
                <a:latin typeface="Libre Baskerville"/>
              </a:rPr>
              <a:t>fine degli investimenti è stimata a dicembre 2029 calcolando </a:t>
            </a:r>
            <a:r>
              <a:rPr lang="it-IT" b="1" dirty="0" err="1">
                <a:solidFill>
                  <a:srgbClr val="21201E"/>
                </a:solidFill>
                <a:latin typeface="Libre Baskerville"/>
              </a:rPr>
              <a:t>peró</a:t>
            </a:r>
            <a:r>
              <a:rPr lang="it-IT" b="1" dirty="0">
                <a:solidFill>
                  <a:srgbClr val="21201E"/>
                </a:solidFill>
                <a:latin typeface="Libre Baskerville"/>
              </a:rPr>
              <a:t> il loro avvio a gennaio scorso. Le progettazioni sono nell’arco temporale gennaio 2023-marzo 2025, l’affidamento lavori luglio 2023-ottobre 2025, la loro realizzazione novembre 2023-marzo 2027. A regime, nel 2029, dall’insieme del progetto si prevedono 4.100 occupati tra diretti e indiretti (nella scala, a salire, vengono calcolati 800 nel 2025, </a:t>
            </a:r>
            <a:r>
              <a:rPr lang="it-IT" b="1" dirty="0" smtClean="0">
                <a:solidFill>
                  <a:srgbClr val="21201E"/>
                </a:solidFill>
                <a:latin typeface="Libre Baskerville"/>
              </a:rPr>
              <a:t>1.000</a:t>
            </a:r>
            <a:r>
              <a:rPr lang="it-IT" dirty="0" smtClean="0"/>
              <a:t> </a:t>
            </a:r>
            <a:r>
              <a:rPr lang="it-IT" b="1" dirty="0"/>
              <a:t>nel 2026 e 600 nel 2027) e un </a:t>
            </a:r>
            <a:r>
              <a:rPr lang="it-IT" b="1" dirty="0" err="1"/>
              <a:t>range</a:t>
            </a:r>
            <a:r>
              <a:rPr lang="it-IT" b="1" dirty="0"/>
              <a:t> di 58-85 tra nuove imprese e nuove attività economiche.</a:t>
            </a:r>
            <a:endParaRPr lang="it-IT" b="1" i="0" dirty="0">
              <a:solidFill>
                <a:srgbClr val="21201E"/>
              </a:solidFill>
              <a:effectLst/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203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69" y="285786"/>
            <a:ext cx="86396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La </a:t>
            </a:r>
            <a:r>
              <a:rPr lang="it-IT" sz="2000" b="1" dirty="0" smtClean="0">
                <a:solidFill>
                  <a:srgbClr val="21201E"/>
                </a:solidFill>
                <a:latin typeface="Libre Baskerville"/>
              </a:rPr>
              <a:t>Biennale</a:t>
            </a:r>
          </a:p>
          <a:p>
            <a:pPr fontAlgn="base"/>
            <a:endParaRPr lang="it-IT" sz="2000" b="1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>
                <a:solidFill>
                  <a:srgbClr val="21201E"/>
                </a:solidFill>
                <a:latin typeface="Libre Baskerville"/>
              </a:rPr>
              <a:t>La Biennale del Mediterraneo, con l’apporto di Comune, Regione e ministero della Cultura, sarà una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struttura permanente che promuoverà ricerca, innovazione e produzione nei settori delle arti, del design e dell’architettura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Qui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la transizione è declinata come </a:t>
            </a:r>
            <a:r>
              <a:rPr lang="it-IT" sz="2000" dirty="0" err="1">
                <a:solidFill>
                  <a:srgbClr val="21201E"/>
                </a:solidFill>
                <a:latin typeface="Libre Baskerville"/>
              </a:rPr>
              <a:t>hub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 culturale</a:t>
            </a: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.</a:t>
            </a: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Luoghi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fisici saranno i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palazzi </a:t>
            </a:r>
            <a:r>
              <a:rPr lang="it-IT" sz="2000" b="1" dirty="0" err="1">
                <a:solidFill>
                  <a:srgbClr val="21201E"/>
                </a:solidFill>
                <a:latin typeface="Libre Baskerville"/>
              </a:rPr>
              <a:t>Troylo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 e Carducci in città vecchia, Archita nel Borgo e l’Arsenale della Marina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Il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supporto finanziario chiesto al JFT è di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29 milioni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per la produzione di eventi - e la parte maggiore degli investimenti, con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5,5 milioni per anno, è collocata nel 2026 e nel 2028 - e di 11,5 milioni tra centro di ricerca e competenze e attività di supporto e incubazione delle imprese culturali.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Per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la Biennale si stimano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150 posti diretti e 2.700 nelle imprese culturali e creative, anche qui a regime nel 2029.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Previste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tre edizioni della </a:t>
            </a: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Biennale: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a novembre 2023-maggio 2024, a novembre 2024-maggio 2026 e a novembre 2026-maggio 2028.</a:t>
            </a:r>
            <a:endParaRPr lang="it-IT" sz="2000" b="0" i="0" dirty="0">
              <a:solidFill>
                <a:srgbClr val="21201E"/>
              </a:solidFill>
              <a:effectLst/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4494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305" y="33252"/>
            <a:ext cx="88502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Il </a:t>
            </a:r>
            <a:r>
              <a:rPr lang="it-IT" sz="2000" b="1" dirty="0" smtClean="0">
                <a:solidFill>
                  <a:srgbClr val="21201E"/>
                </a:solidFill>
                <a:latin typeface="Libre Baskerville"/>
              </a:rPr>
              <a:t>Campus</a:t>
            </a:r>
          </a:p>
          <a:p>
            <a:pPr fontAlgn="base"/>
            <a:endParaRPr lang="it-IT" sz="2000" b="1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>
                <a:solidFill>
                  <a:srgbClr val="21201E"/>
                </a:solidFill>
                <a:latin typeface="Libre Baskerville"/>
              </a:rPr>
              <a:t>Il campus punta </a:t>
            </a: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a sviluppare formazione e ricerca, aiutando le start up a svilupparsi, nell’innovazione digitale, nell’idrogeno e nelle rinnovabili, nel biomedico, nell’aerospazio, nella blue economy e nella tecnologia pulita (</a:t>
            </a:r>
            <a:r>
              <a:rPr lang="it-IT" sz="2000" dirty="0" err="1">
                <a:solidFill>
                  <a:srgbClr val="21201E"/>
                </a:solidFill>
                <a:latin typeface="Libre Baskerville"/>
              </a:rPr>
              <a:t>cleantech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).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L’area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proposta è quella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dell’ex deposito dell’Aeronautica sul Mar Piccolo che è tutto da ristrutturare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fondi richiesti qui ammontano a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75 </a:t>
            </a:r>
            <a:r>
              <a:rPr lang="it-IT" sz="2000" b="1" dirty="0" smtClean="0">
                <a:solidFill>
                  <a:srgbClr val="21201E"/>
                </a:solidFill>
                <a:latin typeface="Libre Baskerville"/>
              </a:rPr>
              <a:t>milioni</a:t>
            </a: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35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per gli investimenti nelle opere pubbliche,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25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per le attrezzature e le strumentazioni della ricerca, compresi gli incubatori di impresa,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15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per i costi legati alle attività di formazione e ricerca.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La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spesa è modulata nel periodo 2023-2029, con punte nel 2024 (13 milioni) e nel 2025 (38 milioni). </a:t>
            </a:r>
          </a:p>
          <a:p>
            <a:pPr fontAlgn="base"/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b="1" dirty="0" smtClean="0">
                <a:solidFill>
                  <a:srgbClr val="21201E"/>
                </a:solidFill>
                <a:latin typeface="Libre Baskerville"/>
              </a:rPr>
              <a:t>Nel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2029 si stimano 715 posti di lavoro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mantenuti ma dal primo anno, individuato nel 2023, parte una fase progressiva.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I posti creati si stimano invece in 89 nel primo anno e in 75 per ciascun anno dei tre successivi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.</a:t>
            </a:r>
            <a:endParaRPr lang="it-IT" sz="2000" b="0" i="0" dirty="0">
              <a:solidFill>
                <a:srgbClr val="21201E"/>
              </a:solidFill>
              <a:effectLst/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9644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57368"/>
            <a:ext cx="7143749" cy="679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094" y="5840339"/>
            <a:ext cx="2638425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558" y="5840339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927" y="274471"/>
            <a:ext cx="86064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Sea </a:t>
            </a:r>
            <a:r>
              <a:rPr lang="it-IT" sz="2000" b="1" dirty="0" err="1" smtClean="0">
                <a:solidFill>
                  <a:srgbClr val="21201E"/>
                </a:solidFill>
                <a:latin typeface="Libre Baskerville"/>
              </a:rPr>
              <a:t>Hub</a:t>
            </a:r>
            <a:endParaRPr lang="it-IT" sz="2000" b="1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b="1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il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progetto Sea </a:t>
            </a:r>
            <a:r>
              <a:rPr lang="it-IT" sz="2000" dirty="0" err="1" smtClean="0">
                <a:solidFill>
                  <a:srgbClr val="21201E"/>
                </a:solidFill>
                <a:latin typeface="Libre Baskerville"/>
              </a:rPr>
              <a:t>Hub</a:t>
            </a:r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vuole sviluppare le attività legate al mare attraverso formazione e diffusione di conoscenze e competenze.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Si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punta su pesca, acquacoltura, mitilicoltura, turismo costiero, cantieristica e trasporto marittimo.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Individuate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sei aree tra primo e secondo di Mar Piccolo e Mar Grande per 37 ettari di estensione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Si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vuole anche incentivare l’uso di natanti a vela quadra con propulsore elettrico.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Il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finanziamento chiesto in 7 anni dal 2023 al 2029 è di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48 milioni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, concentrati soprattutto tra 2023 e 2027. </a:t>
            </a:r>
            <a:endParaRPr lang="it-IT" sz="2000" dirty="0" smtClean="0">
              <a:solidFill>
                <a:srgbClr val="21201E"/>
              </a:solidFill>
              <a:latin typeface="Libre Baskerville"/>
            </a:endParaRPr>
          </a:p>
          <a:p>
            <a:pPr fontAlgn="base"/>
            <a:endParaRPr lang="it-IT" sz="2000" dirty="0">
              <a:solidFill>
                <a:srgbClr val="21201E"/>
              </a:solidFill>
              <a:latin typeface="Libre Baskerville"/>
            </a:endParaRPr>
          </a:p>
          <a:p>
            <a:pPr fontAlgn="base"/>
            <a:r>
              <a:rPr lang="it-IT" sz="2000" dirty="0" smtClean="0">
                <a:solidFill>
                  <a:srgbClr val="21201E"/>
                </a:solidFill>
                <a:latin typeface="Libre Baskerville"/>
              </a:rPr>
              <a:t>A 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regime nel 2029 si stimano </a:t>
            </a:r>
            <a:r>
              <a:rPr lang="it-IT" sz="2000" b="1" dirty="0">
                <a:solidFill>
                  <a:srgbClr val="21201E"/>
                </a:solidFill>
                <a:latin typeface="Libre Baskerville"/>
              </a:rPr>
              <a:t>6.550 posti mantenuti, 700 creati tra diretti e indotto, 15 nuove imprese e 6 nuove attività economiche</a:t>
            </a:r>
            <a:r>
              <a:rPr lang="it-IT" sz="2000" dirty="0">
                <a:solidFill>
                  <a:srgbClr val="21201E"/>
                </a:solidFill>
                <a:latin typeface="Libre Baskerville"/>
              </a:rPr>
              <a:t>.</a:t>
            </a:r>
            <a:endParaRPr lang="it-IT" sz="2000" b="0" i="0" dirty="0">
              <a:solidFill>
                <a:srgbClr val="21201E"/>
              </a:solidFill>
              <a:effectLst/>
              <a:latin typeface="Libre 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122" y="6007897"/>
            <a:ext cx="2638425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22" y="6000753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2" y="5865019"/>
            <a:ext cx="8596668" cy="728663"/>
          </a:xfrm>
        </p:spPr>
        <p:txBody>
          <a:bodyPr>
            <a:normAutofit/>
          </a:bodyPr>
          <a:lstStyle/>
          <a:p>
            <a:r>
              <a:rPr lang="it-IT" dirty="0" smtClean="0"/>
              <a:t>https</a:t>
            </a:r>
            <a:r>
              <a:rPr lang="it-IT" dirty="0"/>
              <a:t>://www.jtf.gov.it/il-programma/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6" y="1535084"/>
            <a:ext cx="11792669" cy="3786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b="1" dirty="0">
                <a:solidFill>
                  <a:schemeClr val="tx1"/>
                </a:solidFill>
              </a:rPr>
              <a:t>è un nuovo strumento </a:t>
            </a:r>
            <a:r>
              <a:rPr lang="it-IT" sz="2600" b="1" dirty="0" smtClean="0">
                <a:solidFill>
                  <a:schemeClr val="tx1"/>
                </a:solidFill>
              </a:rPr>
              <a:t>finanziario, nel </a:t>
            </a:r>
            <a:r>
              <a:rPr lang="it-IT" sz="2600" b="1" dirty="0">
                <a:solidFill>
                  <a:schemeClr val="tx1"/>
                </a:solidFill>
              </a:rPr>
              <a:t>quadro della </a:t>
            </a:r>
            <a:r>
              <a:rPr lang="it-IT" sz="2600" b="1" dirty="0" smtClean="0">
                <a:solidFill>
                  <a:schemeClr val="tx1"/>
                </a:solidFill>
              </a:rPr>
              <a:t>politica di coesione</a:t>
            </a:r>
            <a:r>
              <a:rPr lang="it-IT" sz="2600" dirty="0"/>
              <a:t>, istituito con il Regolamento (UE) 2021/1056, </a:t>
            </a:r>
            <a:endParaRPr lang="it-IT" sz="2600" dirty="0" smtClean="0"/>
          </a:p>
          <a:p>
            <a:r>
              <a:rPr lang="it-IT" sz="2600" dirty="0" smtClean="0"/>
              <a:t>finalizzato </a:t>
            </a:r>
            <a:r>
              <a:rPr lang="it-IT" sz="2600" dirty="0"/>
              <a:t>all’obiettivo di fornire «sostegno alle persone, alle economie e all'ambiente dei territori che fanno fronte a gravi sfide socioeconomiche derivanti dal processo di transizione verso gli obiettivi 2030 dell'Unione per l'energia e il clima e un’economia climaticamente neutra dell’Unione entro il 2050» (</a:t>
            </a:r>
            <a:r>
              <a:rPr lang="it-IT" sz="2600" dirty="0" smtClean="0"/>
              <a:t>art.1 Reg.)</a:t>
            </a:r>
          </a:p>
          <a:p>
            <a:r>
              <a:rPr lang="it-IT" sz="2600" dirty="0" smtClean="0"/>
              <a:t>fa fronte </a:t>
            </a:r>
            <a:r>
              <a:rPr lang="it-IT" sz="2600" dirty="0"/>
              <a:t>alle gravi sfide socio-economiche </a:t>
            </a:r>
            <a:r>
              <a:rPr lang="it-IT" sz="2600" dirty="0" smtClean="0"/>
              <a:t>dei </a:t>
            </a:r>
            <a:r>
              <a:rPr lang="it-IT" sz="2600" dirty="0"/>
              <a:t>territori più esposti alle ripercussioni della transizione a causa della loro dipendenza dai combustibili fossili </a:t>
            </a:r>
            <a:r>
              <a:rPr lang="it-IT" sz="2600" dirty="0" smtClean="0"/>
              <a:t>;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095" y="5973088"/>
            <a:ext cx="263842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559" y="5973088"/>
            <a:ext cx="969416" cy="80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83625" y="224135"/>
            <a:ext cx="2610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COSA è?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7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cumenti.camera.it/leg18/dossier/testi/AT031_file/at03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" y="42861"/>
            <a:ext cx="9023532" cy="67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42356" y="3056943"/>
            <a:ext cx="1371877" cy="182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954186" y="2936083"/>
            <a:ext cx="6362007" cy="4180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400" y="5992596"/>
            <a:ext cx="263842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864" y="5992596"/>
            <a:ext cx="969416" cy="800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15242" y="2007403"/>
            <a:ext cx="3271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QUANTO?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1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22" y="588907"/>
            <a:ext cx="11163661" cy="6240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300" dirty="0"/>
              <a:t>Il bilancio del Fondo per una transizione giusta </a:t>
            </a:r>
            <a:r>
              <a:rPr lang="it-IT" sz="2300" u="sng" dirty="0"/>
              <a:t>può essere </a:t>
            </a:r>
            <a:r>
              <a:rPr lang="it-IT" sz="2300" dirty="0"/>
              <a:t>ulteriormente </a:t>
            </a:r>
            <a:r>
              <a:rPr lang="it-IT" sz="2300" b="1" dirty="0" smtClean="0">
                <a:solidFill>
                  <a:schemeClr val="tx1"/>
                </a:solidFill>
              </a:rPr>
              <a:t>integrato</a:t>
            </a:r>
            <a:r>
              <a:rPr lang="it-IT" sz="2300" b="1" dirty="0" smtClean="0">
                <a:solidFill>
                  <a:schemeClr val="bg1"/>
                </a:solidFill>
              </a:rPr>
              <a:t> </a:t>
            </a:r>
            <a:r>
              <a:rPr lang="it-IT" sz="2300" b="1" dirty="0" smtClean="0"/>
              <a:t>provenienti </a:t>
            </a:r>
            <a:r>
              <a:rPr lang="it-IT" sz="2300" b="1" dirty="0"/>
              <a:t>dal </a:t>
            </a:r>
            <a:endParaRPr lang="it-IT" sz="2300" b="1" dirty="0" smtClean="0"/>
          </a:p>
          <a:p>
            <a:r>
              <a:rPr lang="it-IT" sz="2300" b="1" dirty="0" smtClean="0"/>
              <a:t>Fondo </a:t>
            </a:r>
            <a:r>
              <a:rPr lang="it-IT" sz="2300" b="1" dirty="0"/>
              <a:t>europeo di sviluppo regionale (</a:t>
            </a:r>
            <a:r>
              <a:rPr lang="it-IT" sz="2300" b="1" dirty="0" smtClean="0"/>
              <a:t>FESR) </a:t>
            </a:r>
            <a:r>
              <a:rPr lang="it-IT" sz="2300" b="1" dirty="0"/>
              <a:t>e </a:t>
            </a:r>
            <a:r>
              <a:rPr lang="it-IT" sz="2300" b="1" dirty="0" smtClean="0"/>
              <a:t>Fondo </a:t>
            </a:r>
            <a:r>
              <a:rPr lang="it-IT" sz="2300" b="1" dirty="0"/>
              <a:t>soc</a:t>
            </a:r>
            <a:r>
              <a:rPr lang="it-IT" sz="2300" b="1" dirty="0">
                <a:solidFill>
                  <a:schemeClr val="tx1"/>
                </a:solidFill>
              </a:rPr>
              <a:t>iale </a:t>
            </a:r>
            <a:r>
              <a:rPr lang="it-IT" sz="2300" b="1" dirty="0" smtClean="0"/>
              <a:t>(FSE</a:t>
            </a:r>
            <a:r>
              <a:rPr lang="it-IT" sz="2300" b="1" dirty="0"/>
              <a:t>+). </a:t>
            </a:r>
            <a:endParaRPr lang="it-IT" sz="2300" b="1" dirty="0" smtClean="0"/>
          </a:p>
          <a:p>
            <a:pPr marL="0" indent="0">
              <a:buNone/>
            </a:pPr>
            <a:r>
              <a:rPr lang="it-IT" sz="2300" dirty="0" smtClean="0"/>
              <a:t>Tali </a:t>
            </a:r>
            <a:r>
              <a:rPr lang="it-IT" sz="2300" dirty="0"/>
              <a:t>trasferimenti </a:t>
            </a:r>
            <a:r>
              <a:rPr lang="it-IT" sz="2300" dirty="0" smtClean="0"/>
              <a:t>sono </a:t>
            </a:r>
            <a:r>
              <a:rPr lang="it-IT" sz="2300" dirty="0"/>
              <a:t>effettuati su base volontaria e non possono superare il triplo della dotazione del Fondo nell'ambito del QFP</a:t>
            </a:r>
            <a:r>
              <a:rPr lang="it-IT" sz="2300" dirty="0" smtClean="0"/>
              <a:t>. </a:t>
            </a:r>
          </a:p>
          <a:p>
            <a:pPr marL="0" indent="0">
              <a:buNone/>
            </a:pPr>
            <a:endParaRPr lang="it-IT" sz="1000" dirty="0" smtClean="0"/>
          </a:p>
          <a:p>
            <a:r>
              <a:rPr lang="it-IT" sz="2300" dirty="0" smtClean="0"/>
              <a:t>A </a:t>
            </a:r>
            <a:r>
              <a:rPr lang="it-IT" sz="2300" dirty="0"/>
              <a:t>livello europeo, il JTF mette a disposizione 17,5 </a:t>
            </a:r>
            <a:r>
              <a:rPr lang="it-IT" sz="2300" dirty="0" err="1" smtClean="0"/>
              <a:t>mld</a:t>
            </a:r>
            <a:r>
              <a:rPr lang="it-IT" sz="2300" dirty="0" smtClean="0"/>
              <a:t>/€. </a:t>
            </a:r>
          </a:p>
          <a:p>
            <a:r>
              <a:rPr lang="it-IT" sz="2300" dirty="0" smtClean="0"/>
              <a:t>Con </a:t>
            </a:r>
            <a:r>
              <a:rPr lang="it-IT" sz="2300" dirty="0"/>
              <a:t>il cofinanziamento nazionale, all’</a:t>
            </a:r>
            <a:r>
              <a:rPr lang="it-IT" sz="2300" b="1" dirty="0"/>
              <a:t>Italia</a:t>
            </a:r>
            <a:r>
              <a:rPr lang="it-IT" sz="2300" dirty="0"/>
              <a:t> è destinato un importo </a:t>
            </a:r>
            <a:endParaRPr lang="it-IT" sz="2300" dirty="0" smtClean="0"/>
          </a:p>
          <a:p>
            <a:pPr marL="400050" lvl="1" indent="0">
              <a:buNone/>
            </a:pPr>
            <a:r>
              <a:rPr lang="it-IT" sz="2100" dirty="0" smtClean="0"/>
              <a:t>pari </a:t>
            </a:r>
            <a:r>
              <a:rPr lang="it-IT" sz="2100" dirty="0"/>
              <a:t>a </a:t>
            </a:r>
            <a:r>
              <a:rPr lang="it-IT" sz="2100" b="1" u="sng" dirty="0"/>
              <a:t>1,211 </a:t>
            </a:r>
            <a:r>
              <a:rPr lang="it-IT" sz="2100" b="1" u="sng" dirty="0" err="1" smtClean="0"/>
              <a:t>mld</a:t>
            </a:r>
            <a:r>
              <a:rPr lang="it-IT" sz="2100" b="1" u="sng" dirty="0" smtClean="0"/>
              <a:t>/€.</a:t>
            </a:r>
            <a:endParaRPr lang="it-IT" sz="2100" b="1" u="sng" dirty="0"/>
          </a:p>
          <a:p>
            <a:r>
              <a:rPr lang="it-IT" sz="2300" dirty="0"/>
              <a:t>Il Programma destina </a:t>
            </a:r>
            <a:r>
              <a:rPr lang="it-IT" sz="2300" b="1" dirty="0"/>
              <a:t>367,2 </a:t>
            </a:r>
            <a:r>
              <a:rPr lang="it-IT" sz="2300" b="1" dirty="0" smtClean="0"/>
              <a:t>mln/€ </a:t>
            </a:r>
            <a:r>
              <a:rPr lang="it-IT" sz="2300" b="1" dirty="0"/>
              <a:t>al </a:t>
            </a:r>
            <a:r>
              <a:rPr lang="it-IT" sz="2300" b="1" dirty="0" err="1"/>
              <a:t>Sulcis</a:t>
            </a:r>
            <a:r>
              <a:rPr lang="it-IT" sz="2300" b="1" dirty="0"/>
              <a:t> Iglesiente e </a:t>
            </a:r>
            <a:r>
              <a:rPr lang="it-IT" sz="2300" b="1" u="sng" dirty="0"/>
              <a:t>795,6 </a:t>
            </a:r>
            <a:r>
              <a:rPr lang="it-IT" sz="2300" b="1" u="sng" dirty="0" smtClean="0"/>
              <a:t>mln/€ a Taranto</a:t>
            </a:r>
            <a:r>
              <a:rPr lang="it-IT" sz="2300" u="sng" dirty="0" smtClean="0"/>
              <a:t>.</a:t>
            </a:r>
          </a:p>
          <a:p>
            <a:r>
              <a:rPr lang="it-IT" sz="2300" dirty="0" smtClean="0"/>
              <a:t>Per </a:t>
            </a:r>
            <a:r>
              <a:rPr lang="it-IT" sz="2300" b="1" u="sng" dirty="0"/>
              <a:t>l’Assistenza Tecnica </a:t>
            </a:r>
            <a:r>
              <a:rPr lang="it-IT" sz="2300" dirty="0"/>
              <a:t>sono stati riservati </a:t>
            </a:r>
            <a:r>
              <a:rPr lang="it-IT" sz="2300" b="1" u="sng" dirty="0"/>
              <a:t>48,4 </a:t>
            </a:r>
            <a:r>
              <a:rPr lang="it-IT" sz="2300" b="1" u="sng" dirty="0" smtClean="0"/>
              <a:t>mln/€</a:t>
            </a:r>
            <a:endParaRPr lang="it-IT" sz="23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258" y="6036473"/>
            <a:ext cx="2638425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858" y="6029329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provazione Programma Nazionale Just Transition Fund 2021-2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9" y="619760"/>
            <a:ext cx="9083605" cy="51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122" y="6007897"/>
            <a:ext cx="2638425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722" y="6000753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638" y="685802"/>
            <a:ext cx="80295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/>
              <a:t>Il Fondo è il primo pilastro del </a:t>
            </a:r>
            <a:endParaRPr lang="it-IT" sz="2600" dirty="0" smtClean="0"/>
          </a:p>
          <a:p>
            <a:r>
              <a:rPr lang="it-IT" sz="2600" b="1" dirty="0" smtClean="0"/>
              <a:t>meccanismo </a:t>
            </a:r>
            <a:r>
              <a:rPr lang="it-IT" sz="2600" b="1" dirty="0"/>
              <a:t>per una transizione giusta</a:t>
            </a:r>
            <a:r>
              <a:rPr lang="it-IT" sz="2600" dirty="0"/>
              <a:t>, </a:t>
            </a:r>
            <a:endParaRPr lang="it-IT" sz="2600" dirty="0" smtClean="0"/>
          </a:p>
          <a:p>
            <a:r>
              <a:rPr lang="it-IT" sz="2600" dirty="0" smtClean="0"/>
              <a:t>che </a:t>
            </a:r>
            <a:r>
              <a:rPr lang="it-IT" sz="2600" dirty="0"/>
              <a:t>comprende </a:t>
            </a:r>
            <a:r>
              <a:rPr lang="it-IT" sz="2600" dirty="0" smtClean="0"/>
              <a:t>risorse </a:t>
            </a:r>
            <a:r>
              <a:rPr lang="it-IT" sz="2600" dirty="0"/>
              <a:t>nell'ambito </a:t>
            </a:r>
            <a:r>
              <a:rPr lang="it-IT" sz="2600" dirty="0" smtClean="0"/>
              <a:t>di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 err="1" smtClean="0"/>
              <a:t>InvestEU</a:t>
            </a:r>
            <a:r>
              <a:rPr lang="it-IT" sz="2600" dirty="0" smtClean="0"/>
              <a:t> </a:t>
            </a:r>
            <a:r>
              <a:rPr lang="it-IT" sz="2600" dirty="0"/>
              <a:t>e </a:t>
            </a:r>
            <a:endParaRPr lang="it-IT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 smtClean="0"/>
              <a:t>strumento </a:t>
            </a:r>
            <a:r>
              <a:rPr lang="it-IT" sz="2600" dirty="0"/>
              <a:t>di prestito </a:t>
            </a:r>
            <a:r>
              <a:rPr lang="it-IT" sz="2600" dirty="0" smtClean="0"/>
              <a:t>per </a:t>
            </a:r>
            <a:r>
              <a:rPr lang="it-IT" sz="2600" dirty="0"/>
              <a:t>il </a:t>
            </a:r>
            <a:r>
              <a:rPr lang="it-IT" sz="2600" dirty="0" smtClean="0"/>
              <a:t>pubblico.</a:t>
            </a:r>
          </a:p>
          <a:p>
            <a:endParaRPr lang="it-IT" sz="2600" dirty="0"/>
          </a:p>
          <a:p>
            <a:r>
              <a:rPr lang="it-IT" sz="2600" dirty="0"/>
              <a:t>Gli investimenti </a:t>
            </a:r>
            <a:r>
              <a:rPr lang="it-IT" sz="2600" dirty="0" smtClean="0"/>
              <a:t>contribuiscono </a:t>
            </a:r>
          </a:p>
          <a:p>
            <a:r>
              <a:rPr lang="it-IT" sz="2600" dirty="0" smtClean="0"/>
              <a:t>direttamente </a:t>
            </a:r>
            <a:r>
              <a:rPr lang="it-IT" sz="2600" dirty="0"/>
              <a:t>ad attenuare </a:t>
            </a:r>
            <a:r>
              <a:rPr lang="it-IT" sz="2600" dirty="0" smtClean="0"/>
              <a:t>l'impatto </a:t>
            </a:r>
          </a:p>
          <a:p>
            <a:r>
              <a:rPr lang="it-IT" sz="2600" dirty="0" smtClean="0"/>
              <a:t>della </a:t>
            </a:r>
            <a:r>
              <a:rPr lang="it-IT" sz="2600" dirty="0"/>
              <a:t>transizione nei territori designati </a:t>
            </a:r>
            <a:endParaRPr lang="it-IT" sz="2600" dirty="0" smtClean="0"/>
          </a:p>
          <a:p>
            <a:r>
              <a:rPr lang="it-IT" sz="2600" dirty="0" smtClean="0"/>
              <a:t>dagli </a:t>
            </a:r>
            <a:r>
              <a:rPr lang="it-IT" sz="2600" dirty="0"/>
              <a:t>Stati membri dell'UE, finanziando </a:t>
            </a:r>
            <a:endParaRPr lang="it-IT" sz="2600" dirty="0" smtClean="0"/>
          </a:p>
          <a:p>
            <a:endParaRPr lang="it-IT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 smtClean="0"/>
              <a:t>la </a:t>
            </a:r>
            <a:r>
              <a:rPr lang="it-IT" sz="2600" b="1" dirty="0" smtClean="0"/>
              <a:t>diversificazione, </a:t>
            </a:r>
          </a:p>
          <a:p>
            <a:r>
              <a:rPr lang="it-IT" sz="2600" b="1" dirty="0" smtClean="0"/>
              <a:t>la </a:t>
            </a:r>
            <a:r>
              <a:rPr lang="it-IT" sz="2600" b="1" dirty="0"/>
              <a:t>modernizzazione </a:t>
            </a:r>
            <a:r>
              <a:rPr lang="it-IT" sz="2600" b="1" dirty="0" smtClean="0"/>
              <a:t>dell'economia </a:t>
            </a:r>
            <a:r>
              <a:rPr lang="it-IT" sz="2600" b="1" dirty="0"/>
              <a:t>locale </a:t>
            </a:r>
            <a:endParaRPr lang="it-IT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/>
              <a:t>attenuare </a:t>
            </a:r>
            <a:r>
              <a:rPr lang="it-IT" sz="2600" b="1" dirty="0"/>
              <a:t>le ripercussioni negative sull'occupazione</a:t>
            </a:r>
            <a:r>
              <a:rPr lang="it-IT" sz="2600" dirty="0"/>
              <a:t>.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67" y="1265140"/>
            <a:ext cx="5349004" cy="4011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469" y="6185805"/>
            <a:ext cx="1981068" cy="600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104" y="6185805"/>
            <a:ext cx="727888" cy="600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77777" y="0"/>
            <a:ext cx="238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COME 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91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150" y="227252"/>
            <a:ext cx="767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https://i0.wp.com/epthinktank.eu/wp-content/uploads/2020/01/comp-6-just-transition-mechanism-2.gif?ssl=1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4" y="1092994"/>
            <a:ext cx="10250369" cy="467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100" y="5979320"/>
            <a:ext cx="263842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564" y="5979320"/>
            <a:ext cx="96941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52964</TotalTime>
  <Words>2511</Words>
  <Application>Microsoft Office PowerPoint</Application>
  <PresentationFormat>Widescreen</PresentationFormat>
  <Paragraphs>211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Libre Baskerville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https://www.jtf.gov.it/il-programma/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D'AMATO Rosa</dc:creator>
  <cp:lastModifiedBy>D'AMATO Rosa</cp:lastModifiedBy>
  <cp:revision>50</cp:revision>
  <dcterms:created xsi:type="dcterms:W3CDTF">2024-01-11T11:20:19Z</dcterms:created>
  <dcterms:modified xsi:type="dcterms:W3CDTF">2024-02-26T17:12:25Z</dcterms:modified>
</cp:coreProperties>
</file>