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727" r:id="rId2"/>
    <p:sldMasterId id="2147483831" r:id="rId3"/>
  </p:sldMasterIdLst>
  <p:notesMasterIdLst>
    <p:notesMasterId r:id="rId16"/>
  </p:notesMasterIdLst>
  <p:handoutMasterIdLst>
    <p:handoutMasterId r:id="rId17"/>
  </p:handoutMasterIdLst>
  <p:sldIdLst>
    <p:sldId id="425" r:id="rId4"/>
    <p:sldId id="428" r:id="rId5"/>
    <p:sldId id="429" r:id="rId6"/>
    <p:sldId id="389" r:id="rId7"/>
    <p:sldId id="391" r:id="rId8"/>
    <p:sldId id="366" r:id="rId9"/>
    <p:sldId id="432" r:id="rId10"/>
    <p:sldId id="393" r:id="rId11"/>
    <p:sldId id="394" r:id="rId12"/>
    <p:sldId id="435" r:id="rId13"/>
    <p:sldId id="427" r:id="rId14"/>
    <p:sldId id="382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7" pos="7219" userDrawn="1">
          <p15:clr>
            <a:srgbClr val="A4A3A4"/>
          </p15:clr>
        </p15:guide>
        <p15:guide id="8" pos="937" userDrawn="1">
          <p15:clr>
            <a:srgbClr val="A4A3A4"/>
          </p15:clr>
        </p15:guide>
        <p15:guide id="9" pos="6743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3997" userDrawn="1">
          <p15:clr>
            <a:srgbClr val="A4A3A4"/>
          </p15:clr>
        </p15:guide>
        <p15:guide id="15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DA5B2"/>
    <a:srgbClr val="FFCCCC"/>
    <a:srgbClr val="66FF66"/>
    <a:srgbClr val="86BEFB"/>
    <a:srgbClr val="FFFF99"/>
    <a:srgbClr val="FFFFCC"/>
    <a:srgbClr val="CC6600"/>
    <a:srgbClr val="99FF99"/>
    <a:srgbClr val="67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7752061-5463-48E6-A297-43E0E91C0267}">
  <a:tblStyle styleId="{B7752061-5463-48E6-A297-43E0E91C0267}" styleName="GE Basic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12700" cmpd="sng">
              <a:solidFill>
                <a:schemeClr val="dk2"/>
              </a:solidFill>
            </a:ln>
          </a:insideH>
          <a:insideV>
            <a:ln w="12700" cmpd="sng">
              <a:solidFill>
                <a:schemeClr val="dk2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accent3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41" autoAdjust="0"/>
    <p:restoredTop sz="86369" autoAdjust="0"/>
  </p:normalViewPr>
  <p:slideViewPr>
    <p:cSldViewPr snapToGrid="0" showGuides="1">
      <p:cViewPr varScale="1">
        <p:scale>
          <a:sx n="106" d="100"/>
          <a:sy n="106" d="100"/>
        </p:scale>
        <p:origin x="138" y="306"/>
      </p:cViewPr>
      <p:guideLst>
        <p:guide orient="horz" pos="2999"/>
        <p:guide pos="483"/>
        <p:guide orient="horz" pos="1049"/>
        <p:guide orient="horz" pos="595"/>
        <p:guide pos="7219"/>
        <p:guide pos="937"/>
        <p:guide pos="6743"/>
        <p:guide pos="3840"/>
        <p:guide orient="horz" pos="3997"/>
        <p:guide orient="horz" pos="2260"/>
      </p:guideLst>
    </p:cSldViewPr>
  </p:slideViewPr>
  <p:outlineViewPr>
    <p:cViewPr>
      <p:scale>
        <a:sx n="33" d="100"/>
        <a:sy n="33" d="100"/>
      </p:scale>
      <p:origin x="0" y="-1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3" d="100"/>
          <a:sy n="133" d="100"/>
        </p:scale>
        <p:origin x="5840" y="20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2017-12-21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2B2D-468D-4837-8CAA-70AF425658B8}" type="slidenum">
              <a:rPr lang="en-CA" smtClean="0"/>
              <a:t>‹#›</a:t>
            </a:fld>
            <a:endParaRPr lang="en-CA"/>
          </a:p>
        </p:txBody>
      </p:sp>
      <p:pic>
        <p:nvPicPr>
          <p:cNvPr id="1026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698" y="70810"/>
            <a:ext cx="574279" cy="6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2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2017-12-21</a:t>
            </a: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4365" y="4715907"/>
            <a:ext cx="6048945" cy="446770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ABC8-FD09-47BC-822A-A981D494E0D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8" y="70810"/>
            <a:ext cx="574279" cy="6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(Sectio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D2E5B8-5B7A-4DF9-8E2F-A97BDEEA59DC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solidFill>
            <a:srgbClr val="0065A6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2800" kern="1200" spc="0" baseline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1pPr>
            <a:lvl2pPr marL="203200" indent="-1825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20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2pPr>
            <a:lvl3pPr marL="400050" indent="-1952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GE Inspira Pitch" panose="020F0603030400020203" pitchFamily="34" charset="0"/>
              <a:buChar char="–"/>
              <a:defRPr sz="18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3pPr>
            <a:lvl4pPr marL="555625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Emphasi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17650"/>
            <a:ext cx="5206034" cy="34566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0065A6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r>
              <a:rPr lang="en-US" sz="4400" b="1" dirty="0">
                <a:solidFill>
                  <a:srgbClr val="0065A6"/>
                </a:solidFill>
                <a:latin typeface="GE Inspira" charset="0"/>
                <a:ea typeface="GE Inspira" charset="0"/>
                <a:cs typeface="GE Inspira" charset="0"/>
              </a:rPr>
              <a:t>Extra emphasis </a:t>
            </a:r>
            <a:br>
              <a:rPr lang="en-US" sz="4400" b="1" dirty="0">
                <a:solidFill>
                  <a:srgbClr val="0065A6"/>
                </a:solidFill>
                <a:latin typeface="GE Inspira" charset="0"/>
                <a:ea typeface="GE Inspira" charset="0"/>
                <a:cs typeface="GE Inspira" charset="0"/>
              </a:rPr>
            </a:br>
            <a:r>
              <a:rPr lang="en-US" sz="4400" b="1" dirty="0">
                <a:solidFill>
                  <a:srgbClr val="0065A6"/>
                </a:solidFill>
                <a:latin typeface="GE Inspira" charset="0"/>
                <a:ea typeface="GE Inspira" charset="0"/>
                <a:cs typeface="GE Inspira" charset="0"/>
              </a:rPr>
              <a:t>content can be up </a:t>
            </a:r>
          </a:p>
          <a:p>
            <a:r>
              <a:rPr lang="en-US" sz="4400" b="1" dirty="0">
                <a:solidFill>
                  <a:srgbClr val="0065A6"/>
                </a:solidFill>
                <a:latin typeface="GE Inspira" charset="0"/>
                <a:ea typeface="GE Inspira" charset="0"/>
                <a:cs typeface="GE Inspira" charset="0"/>
              </a:rPr>
              <a:t>to five lines deep, </a:t>
            </a:r>
          </a:p>
          <a:p>
            <a:r>
              <a:rPr lang="en-US" sz="4400" b="1" dirty="0">
                <a:solidFill>
                  <a:srgbClr val="0065A6"/>
                </a:solidFill>
                <a:latin typeface="GE Inspira" charset="0"/>
                <a:ea typeface="GE Inspira" charset="0"/>
                <a:cs typeface="GE Inspira" charset="0"/>
              </a:rPr>
              <a:t>and is set in 44 pt.</a:t>
            </a:r>
            <a:endParaRPr lang="it-IT" sz="4400" b="1" dirty="0">
              <a:solidFill>
                <a:srgbClr val="0065A6"/>
              </a:solidFill>
              <a:latin typeface="GE Inspira" charset="0"/>
              <a:ea typeface="GE Inspira" charset="0"/>
              <a:cs typeface="GE Inspira" charset="0"/>
            </a:endParaRP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455664" y="1517904"/>
            <a:ext cx="5222302" cy="347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25425" indent="-217488">
              <a:buFont typeface="Arial" charset="0"/>
              <a:buChar char="•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762000" indent="-273050">
              <a:buFont typeface="Arial" charset="0"/>
              <a:buChar char="•"/>
              <a:tabLst/>
              <a:defRPr kumimoji="0" lang="it-IT" sz="2400" b="0" i="0" u="none" strike="noStrike" kern="1200" cap="none" spc="0" normalizeH="0" baseline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762000" indent="-273050">
              <a:buFont typeface="Arial" charset="0"/>
              <a:buChar char="•"/>
              <a:tabLst/>
              <a:defRPr kumimoji="0" lang="it-IT" sz="2400" b="0" i="0" u="none" strike="noStrike" kern="1200" cap="none" spc="0" normalizeH="0" baseline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762000" indent="-273050">
              <a:buFont typeface="Arial" charset="0"/>
              <a:buChar char="•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lvl="1"/>
            <a:r>
              <a:rPr lang="it-IT" dirty="0" err="1"/>
              <a:t>Secondary</a:t>
            </a:r>
            <a:r>
              <a:rPr lang="it-IT" dirty="0"/>
              <a:t> or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20 </a:t>
            </a:r>
            <a:r>
              <a:rPr lang="it-IT" dirty="0" err="1"/>
              <a:t>pt</a:t>
            </a:r>
            <a:r>
              <a:rPr lang="it-IT" dirty="0"/>
              <a:t>.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ante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. </a:t>
            </a:r>
          </a:p>
          <a:p>
            <a:pPr lvl="1"/>
            <a:r>
              <a:rPr lang="it-IT" dirty="0" err="1"/>
              <a:t>Vivamus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</a:t>
            </a:r>
            <a:r>
              <a:rPr lang="it-IT" dirty="0" err="1"/>
              <a:t>pretium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,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rhoncus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et.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arcu</a:t>
            </a:r>
            <a:r>
              <a:rPr lang="it-IT" dirty="0"/>
              <a:t>. </a:t>
            </a:r>
          </a:p>
        </p:txBody>
      </p:sp>
      <p:sp>
        <p:nvSpPr>
          <p:cNvPr id="6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65A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Image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4"/>
          </p:nvPr>
        </p:nvSpPr>
        <p:spPr>
          <a:xfrm>
            <a:off x="515938" y="1665226"/>
            <a:ext cx="11142662" cy="40863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GE Inspira" charset="0"/>
                <a:ea typeface="GE Inspira" charset="0"/>
                <a:cs typeface="GE Inspira" charset="0"/>
              </a:defRPr>
            </a:lvl1pPr>
          </a:lstStyle>
          <a:p>
            <a:endParaRPr lang="it-IT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Box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495300" y="3933056"/>
            <a:ext cx="5495093" cy="2084832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551385" y="4022809"/>
            <a:ext cx="5428791" cy="1956435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6183931" y="3933056"/>
            <a:ext cx="5495093" cy="2084832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240016" y="4022809"/>
            <a:ext cx="5428791" cy="1956435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495300" y="1666276"/>
            <a:ext cx="5495093" cy="2084832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5" y="1756029"/>
            <a:ext cx="5428791" cy="1956435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6183931" y="1666276"/>
            <a:ext cx="5495093" cy="2084832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16" y="1756029"/>
            <a:ext cx="5428791" cy="1956435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18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Boxes 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495301" y="1666275"/>
            <a:ext cx="2662856" cy="4433161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756029"/>
            <a:ext cx="2629598" cy="41601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9014058" y="1666275"/>
            <a:ext cx="2662856" cy="4433161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9034696" y="1756029"/>
            <a:ext cx="2629598" cy="41601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3334887" y="1666275"/>
            <a:ext cx="2662856" cy="4433161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355525" y="1756029"/>
            <a:ext cx="2629598" cy="41601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5EF115A4-DAC1-445E-9066-3E7E740D2377}"/>
              </a:ext>
            </a:extLst>
          </p:cNvPr>
          <p:cNvSpPr txBox="1">
            <a:spLocks/>
          </p:cNvSpPr>
          <p:nvPr userDrawn="1"/>
        </p:nvSpPr>
        <p:spPr>
          <a:xfrm>
            <a:off x="6174473" y="1666275"/>
            <a:ext cx="2662856" cy="4433161"/>
          </a:xfrm>
          <a:prstGeom prst="rect">
            <a:avLst/>
          </a:prstGeom>
          <a:solidFill>
            <a:srgbClr val="67BEE7"/>
          </a:solidFill>
        </p:spPr>
        <p:txBody>
          <a:bodyPr vert="horz" lIns="182880" tIns="137160" rIns="18288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11150" indent="-1301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195111" y="1756029"/>
            <a:ext cx="2629598" cy="4160139"/>
          </a:xfrm>
          <a:prstGeom prst="rect">
            <a:avLst/>
          </a:prstGeom>
        </p:spPr>
        <p:txBody>
          <a:bodyPr/>
          <a:lstStyle>
            <a:lvl1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176213" marR="0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1600" b="0" i="0" u="none" strike="noStrike" kern="120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76213" marR="0" indent="-176213" algn="l" defTabSz="914400" rtl="0" eaLnBrk="1" fontAlgn="auto" latinLnBrk="0" hangingPunct="1">
              <a:lnSpc>
                <a:spcPct val="95000"/>
              </a:lnSpc>
              <a:buClrTx/>
              <a:buSzTx/>
              <a:buFont typeface="Arial" panose="020B0604020202020204" pitchFamily="34" charset="0"/>
              <a:tabLst/>
              <a:defRPr kumimoji="0" lang="it-IT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176213" marR="0" lvl="0" indent="-176213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Header level 1 on one line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 points for short list</a:t>
            </a:r>
          </a:p>
          <a:p>
            <a:pPr marL="176213" marR="0" lvl="1" indent="-176213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Copy length is limited by the height and width of the container shape</a:t>
            </a:r>
          </a:p>
        </p:txBody>
      </p:sp>
      <p:sp>
        <p:nvSpPr>
          <p:cNvPr id="12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Aw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Image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4"/>
          </p:nvPr>
        </p:nvSpPr>
        <p:spPr>
          <a:xfrm>
            <a:off x="515938" y="1665226"/>
            <a:ext cx="11142662" cy="34005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GE Inspira" charset="0"/>
                <a:ea typeface="GE Inspira" charset="0"/>
                <a:cs typeface="GE Inspira" charset="0"/>
              </a:defRPr>
            </a:lvl1pPr>
          </a:lstStyle>
          <a:p>
            <a:endParaRPr lang="it-IT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5D2E5B8-5B7A-4DF9-8E2F-A97BDEEA59DC}"/>
              </a:ext>
            </a:extLst>
          </p:cNvPr>
          <p:cNvSpPr txBox="1">
            <a:spLocks/>
          </p:cNvSpPr>
          <p:nvPr userDrawn="1"/>
        </p:nvSpPr>
        <p:spPr>
          <a:xfrm>
            <a:off x="0" y="5204779"/>
            <a:ext cx="12192000" cy="875915"/>
          </a:xfrm>
          <a:prstGeom prst="roundRect">
            <a:avLst>
              <a:gd name="adj" fmla="val 0"/>
            </a:avLst>
          </a:prstGeom>
          <a:solidFill>
            <a:srgbClr val="0065A6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2800" kern="1200" spc="0" baseline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1pPr>
            <a:lvl2pPr marL="203200" indent="-1825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20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2pPr>
            <a:lvl3pPr marL="400050" indent="-1952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GE Inspira Pitch" panose="020F0603030400020203" pitchFamily="34" charset="0"/>
              <a:buChar char="–"/>
              <a:defRPr sz="18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3pPr>
            <a:lvl4pPr marL="555625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600" kern="1200" spc="0">
                <a:solidFill>
                  <a:schemeClr val="tx1"/>
                </a:solidFill>
                <a:latin typeface="GE Inspira Sans" charset="0"/>
                <a:ea typeface="GE Inspira Sans" charset="0"/>
                <a:cs typeface="GE Inspira Sans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65A6"/>
              </a:solidFill>
              <a:effectLst/>
              <a:uLnTx/>
              <a:uFillTx/>
              <a:latin typeface="GE Inspira Sans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5211763"/>
            <a:ext cx="11161712" cy="8604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GE Inspira" charset="0"/>
                <a:ea typeface="GE Inspira" charset="0"/>
                <a:cs typeface="GE Inspira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GE Inspira" charset="0"/>
                <a:ea typeface="GE Inspira" charset="0"/>
                <a:cs typeface="GE Inspira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GE Inspira" charset="0"/>
                <a:ea typeface="GE Inspira" charset="0"/>
                <a:cs typeface="GE Inspira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GE Inspira" charset="0"/>
                <a:ea typeface="GE Inspira" charset="0"/>
                <a:cs typeface="GE Inspira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GE Inspira" charset="0"/>
                <a:ea typeface="GE Inspira" charset="0"/>
                <a:cs typeface="GE Inspira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</a:rPr>
              <a:t>Takeaway supporting statement.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</a:rPr>
              <a:t>Takeaway boxes should only be used for rare emphasis. Do not use on every slide.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18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3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9932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0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1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4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867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627124"/>
            <a:ext cx="11151806" cy="4078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61963" marR="0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444500" marR="0" indent="-219075" algn="l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Font typeface="Arial" charset="0"/>
              <a:buChar char="•"/>
              <a:tabLst/>
              <a:defRPr kumimoji="0" lang="it-IT" sz="2000" b="0" i="0" u="none" strike="noStrike" kern="1200" cap="none" spc="0" normalizeH="0" baseline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444500" marR="0" indent="-219075" algn="l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Font typeface="Arial" charset="0"/>
              <a:buChar char="•"/>
              <a:tabLst/>
              <a:defRPr kumimoji="0" lang="it-IT" sz="20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is 28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</a:t>
            </a:r>
          </a:p>
          <a:p>
            <a:pPr marL="461963" marR="0" lvl="2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</a:t>
            </a:r>
          </a:p>
        </p:txBody>
      </p:sp>
      <p:sp>
        <p:nvSpPr>
          <p:cNvPr id="4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814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17650"/>
            <a:ext cx="5206034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86BEFB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230438"/>
            <a:ext cx="5226494" cy="2944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61963" marR="0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82625" marR="0" indent="-173038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is 28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with normal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letterspacing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461963" marR="0" lvl="2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82625" marR="0" lvl="3" indent="-173038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level bullet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consectetur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1472" y="1517650"/>
            <a:ext cx="5206034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451472" y="2230438"/>
            <a:ext cx="5226494" cy="2944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61963" marR="0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82625" marR="0" indent="-173038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is 28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with normal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letterspacing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461963" marR="0" lvl="2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82625" marR="0" lvl="3" indent="-173038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level bullet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consectetur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7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11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17650"/>
            <a:ext cx="3448151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230438"/>
            <a:ext cx="3461702" cy="30273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0312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210312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 ipsum</a:t>
            </a: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level bullet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359229" y="1517650"/>
            <a:ext cx="3448151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2520" y="1517650"/>
            <a:ext cx="3448151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23" name="Segnaposto testo 9"/>
          <p:cNvSpPr>
            <a:spLocks noGrp="1"/>
          </p:cNvSpPr>
          <p:nvPr>
            <p:ph type="body" sz="quarter" idx="20" hasCustomPrompt="1"/>
          </p:nvPr>
        </p:nvSpPr>
        <p:spPr>
          <a:xfrm>
            <a:off x="4367808" y="2230438"/>
            <a:ext cx="3461702" cy="30273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0312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210312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 ipsum</a:t>
            </a: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level bullet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27" name="Segnaposto testo 9"/>
          <p:cNvSpPr>
            <a:spLocks noGrp="1"/>
          </p:cNvSpPr>
          <p:nvPr>
            <p:ph type="body" sz="quarter" idx="24" hasCustomPrompt="1"/>
          </p:nvPr>
        </p:nvSpPr>
        <p:spPr>
          <a:xfrm>
            <a:off x="8211664" y="2230438"/>
            <a:ext cx="3461702" cy="30273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0312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copy 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</a:t>
            </a:r>
          </a:p>
          <a:p>
            <a:pPr marL="210312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level bullet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 ipsum</a:t>
            </a: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level bullet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level bullet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lorem ipsum dolor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17650"/>
            <a:ext cx="2561855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230438"/>
            <a:ext cx="2571923" cy="3795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copy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18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16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374927" y="1517650"/>
            <a:ext cx="2561855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374927" y="2230438"/>
            <a:ext cx="2571923" cy="3795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copy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18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16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6" hasCustomPrompt="1"/>
          </p:nvPr>
        </p:nvSpPr>
        <p:spPr>
          <a:xfrm>
            <a:off x="9092904" y="1517650"/>
            <a:ext cx="2561855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7" hasCustomPrompt="1"/>
          </p:nvPr>
        </p:nvSpPr>
        <p:spPr>
          <a:xfrm>
            <a:off x="9092904" y="2230438"/>
            <a:ext cx="2571923" cy="3795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copy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18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16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5" name="Segnaposto testo 7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16" y="1517650"/>
            <a:ext cx="2561855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6" name="Segnaposto testo 9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16" y="2230438"/>
            <a:ext cx="2571923" cy="3795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456" marR="0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29768" marR="0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03504" marR="0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1828800" indent="0">
              <a:buNone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copy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18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429768" marR="0" lvl="2" indent="-17373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16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03504" marR="0" lvl="3" indent="-128016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7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(One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17650"/>
            <a:ext cx="5206034" cy="448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600" b="1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Optional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Subtitle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451472" y="2230438"/>
            <a:ext cx="5226494" cy="33381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2800" b="0" i="0" u="none" strike="noStrike" kern="1200" cap="none" spc="0" normalizeH="0" baseline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1pPr>
            <a:lvl2pPr marL="219075" marR="0" indent="-211138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2pPr>
            <a:lvl3pPr marL="461963" marR="0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3pPr>
            <a:lvl4pPr marL="658368" marR="0" indent="-14630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4pPr>
            <a:lvl5pPr marL="762000" indent="-273050">
              <a:buFont typeface="Arial" charset="0"/>
              <a:buChar char="•"/>
              <a:tabLst/>
              <a:defRPr kumimoji="0" lang="it-IT" sz="2400" b="0" i="0" u="none" strike="noStrike" kern="1200" cap="none" spc="0" normalizeH="0" baseline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GE Inspira Sans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copy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28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est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7BEE7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ascendit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67BEE7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219456" marR="0" lvl="1" indent="-168275" algn="l" defTabSz="914400" rtl="0" eaLnBrk="1" fontAlgn="auto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First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24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461963" marR="0" lvl="2" indent="-19202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Second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658368" marR="0" lvl="3" indent="-146304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Third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level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bullet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16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lorem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ipsum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dolor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sicut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nibh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amet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consectetur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2231708"/>
            <a:ext cx="5208587" cy="333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latin typeface="GE Inspira" charset="0"/>
                <a:ea typeface="GE Inspira" charset="0"/>
                <a:cs typeface="GE Inspira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add</a:t>
            </a:r>
            <a:r>
              <a:rPr lang="it-IT" dirty="0"/>
              <a:t> image</a:t>
            </a:r>
          </a:p>
        </p:txBody>
      </p:sp>
      <p:sp>
        <p:nvSpPr>
          <p:cNvPr id="7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42662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30" r:id="rId2"/>
    <p:sldLayoutId id="2147483829" r:id="rId3"/>
  </p:sldLayoutIdLst>
  <p:hf sldNum="0" hdr="0" ftr="0"/>
  <p:txStyles>
    <p:title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400" b="0" i="0" kern="1200">
          <a:solidFill>
            <a:srgbClr val="0065A6"/>
          </a:solidFill>
          <a:latin typeface="GE Inspira" charset="0"/>
          <a:ea typeface="GE Inspira" charset="0"/>
          <a:cs typeface="GE Inspi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74" b="82222"/>
          <a:stretch/>
        </p:blipFill>
        <p:spPr>
          <a:xfrm>
            <a:off x="0" y="882868"/>
            <a:ext cx="12192000" cy="33633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CC4A847-5A69-4565-B0DC-F817DDEF82A9}"/>
              </a:ext>
            </a:extLst>
          </p:cNvPr>
          <p:cNvSpPr txBox="1">
            <a:spLocks/>
          </p:cNvSpPr>
          <p:nvPr userDrawn="1"/>
        </p:nvSpPr>
        <p:spPr>
          <a:xfrm>
            <a:off x="2137272" y="6487326"/>
            <a:ext cx="9587881" cy="2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GE </a:t>
            </a:r>
            <a:r>
              <a:rPr kumimoji="0" lang="en-US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Avio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</a:t>
            </a:r>
            <a:r>
              <a:rPr kumimoji="0" lang="en-US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S.r.l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. PROPRIETARY INFORMATION  -  GE </a:t>
            </a:r>
            <a:r>
              <a:rPr kumimoji="0" lang="en-US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Avio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 Confidential. Not to be copied, distributed, or reproduced without prior approval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9" name="Segnaposto contenuto 3"/>
          <p:cNvSpPr txBox="1">
            <a:spLocks/>
          </p:cNvSpPr>
          <p:nvPr userDrawn="1"/>
        </p:nvSpPr>
        <p:spPr>
          <a:xfrm>
            <a:off x="11453224" y="6517753"/>
            <a:ext cx="578739" cy="274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GE Inspira" charset="0"/>
                <a:ea typeface="GE Inspira" charset="0"/>
                <a:cs typeface="GE Inspir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9B853-9AFC-034D-8C89-F9DEC55DED90}" type="slidenum">
              <a:rPr lang="it-IT" sz="1000" smtClean="0">
                <a:solidFill>
                  <a:srgbClr val="606060"/>
                </a:solidFill>
              </a:rPr>
              <a:pPr/>
              <a:t>‹#›</a:t>
            </a:fld>
            <a:endParaRPr lang="it-IT" sz="1000" dirty="0">
              <a:solidFill>
                <a:srgbClr val="606060"/>
              </a:solidFill>
            </a:endParaRPr>
          </a:p>
          <a:p>
            <a:endParaRPr lang="it-IT" dirty="0">
              <a:solidFill>
                <a:srgbClr val="606060"/>
              </a:solidFill>
            </a:endParaRPr>
          </a:p>
        </p:txBody>
      </p:sp>
      <p:sp>
        <p:nvSpPr>
          <p:cNvPr id="18" name="Segnaposto titolo 17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203096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4" t="92020" b="5068"/>
          <a:stretch/>
        </p:blipFill>
        <p:spPr>
          <a:xfrm>
            <a:off x="2039006" y="6316717"/>
            <a:ext cx="10152993" cy="1996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8FA692-A286-44E5-B057-BE74A03CECD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0" y="6295698"/>
            <a:ext cx="1541027" cy="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1" r:id="rId2"/>
    <p:sldLayoutId id="2147483792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1" r:id="rId10"/>
    <p:sldLayoutId id="2147483800" r:id="rId11"/>
    <p:sldLayoutId id="2147483728" r:id="rId12"/>
  </p:sldLayoutIdLst>
  <p:hf sldNum="0" hdr="0" ftr="0"/>
  <p:txStyles>
    <p:title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400" b="0" i="0" kern="1200">
          <a:solidFill>
            <a:srgbClr val="0065A6"/>
          </a:solidFill>
          <a:latin typeface="GE Inspira" charset="0"/>
          <a:ea typeface="GE Inspira" charset="0"/>
          <a:cs typeface="GE Inspi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81DE-DD2D-4709-A1DF-BDFD9AF688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994B-C413-49DA-BC29-5ACFA0AC413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2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57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image" Target="../media/image41.pn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8.svg"/><Relationship Id="rId1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FE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 descr="grande-aereo-in-volo"/>
          <p:cNvSpPr>
            <a:spLocks noChangeAspect="1" noChangeArrowheads="1"/>
          </p:cNvSpPr>
          <p:nvPr/>
        </p:nvSpPr>
        <p:spPr bwMode="auto">
          <a:xfrm flipH="1">
            <a:off x="5951589" y="2099097"/>
            <a:ext cx="1824037" cy="1263650"/>
          </a:xfrm>
          <a:prstGeom prst="rect">
            <a:avLst/>
          </a:prstGeom>
          <a:noFill/>
          <a:ln w="12700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picture containing person, man, indoor&#10;&#10;Description generated with high confidence">
            <a:extLst>
              <a:ext uri="{FF2B5EF4-FFF2-40B4-BE49-F238E27FC236}">
                <a16:creationId xmlns:a16="http://schemas.microsoft.com/office/drawing/2014/main" id="{42130775-E7A1-4CED-9F52-5199F6DE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307" cy="6858000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847133" y="3429000"/>
            <a:ext cx="8208912" cy="2664296"/>
          </a:xfrm>
          <a:prstGeom prst="rect">
            <a:avLst/>
          </a:prstGeom>
          <a:solidFill>
            <a:srgbClr val="EAEAEA">
              <a:alpha val="58000"/>
            </a:srgb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SANDRO DE POLI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it-IT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CHAIRMAN @AVIO AERO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it-IT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The additive manufacturing in Avio Aero </a:t>
            </a:r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– </a:t>
            </a:r>
            <a:br>
              <a:rPr lang="it-IT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GE Aviation business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6BE079-B973-486B-AD57-50FAE870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4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F582DFC-0543-4AF1-83A2-6259568AB6C6}"/>
              </a:ext>
            </a:extLst>
          </p:cNvPr>
          <p:cNvSpPr/>
          <p:nvPr/>
        </p:nvSpPr>
        <p:spPr>
          <a:xfrm>
            <a:off x="9468042" y="4601779"/>
            <a:ext cx="727143" cy="8628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3492D-DAF4-47DA-9E7B-CB50F46DE06C}"/>
              </a:ext>
            </a:extLst>
          </p:cNvPr>
          <p:cNvSpPr/>
          <p:nvPr/>
        </p:nvSpPr>
        <p:spPr>
          <a:xfrm>
            <a:off x="4692779" y="1418686"/>
            <a:ext cx="692791" cy="933323"/>
          </a:xfrm>
          <a:prstGeom prst="rect">
            <a:avLst/>
          </a:prstGeom>
          <a:solidFill>
            <a:srgbClr val="86B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94A61-9203-4FF0-9F2F-FBF0A6FD40EF}"/>
              </a:ext>
            </a:extLst>
          </p:cNvPr>
          <p:cNvSpPr/>
          <p:nvPr/>
        </p:nvSpPr>
        <p:spPr>
          <a:xfrm>
            <a:off x="4845398" y="5486927"/>
            <a:ext cx="696962" cy="806349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247608-20AC-4D08-9AD5-1D4765085B72}"/>
              </a:ext>
            </a:extLst>
          </p:cNvPr>
          <p:cNvSpPr/>
          <p:nvPr/>
        </p:nvSpPr>
        <p:spPr>
          <a:xfrm>
            <a:off x="770817" y="4306251"/>
            <a:ext cx="798185" cy="78507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2ABCDE-B73E-4C48-A2CA-1BFD897E7AC9}"/>
              </a:ext>
            </a:extLst>
          </p:cNvPr>
          <p:cNvSpPr/>
          <p:nvPr/>
        </p:nvSpPr>
        <p:spPr>
          <a:xfrm>
            <a:off x="772032" y="3420109"/>
            <a:ext cx="798185" cy="6934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FB637-1082-48F4-AE0F-A1622C9CCBDE}"/>
              </a:ext>
            </a:extLst>
          </p:cNvPr>
          <p:cNvSpPr/>
          <p:nvPr/>
        </p:nvSpPr>
        <p:spPr>
          <a:xfrm>
            <a:off x="1063459" y="1406340"/>
            <a:ext cx="708024" cy="595737"/>
          </a:xfrm>
          <a:prstGeom prst="rect">
            <a:avLst/>
          </a:prstGeom>
          <a:solidFill>
            <a:srgbClr val="86B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1464A-29F7-4FDB-9C88-9F7CD4E0A81D}"/>
              </a:ext>
            </a:extLst>
          </p:cNvPr>
          <p:cNvSpPr/>
          <p:nvPr/>
        </p:nvSpPr>
        <p:spPr>
          <a:xfrm>
            <a:off x="9468042" y="3470762"/>
            <a:ext cx="708024" cy="9549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35C81-7B57-4C7A-B791-46C599A3AE69}"/>
              </a:ext>
            </a:extLst>
          </p:cNvPr>
          <p:cNvSpPr/>
          <p:nvPr/>
        </p:nvSpPr>
        <p:spPr>
          <a:xfrm>
            <a:off x="781885" y="5272590"/>
            <a:ext cx="708024" cy="77700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78A32B-07F5-46F6-BC44-5C7D392796EE}"/>
              </a:ext>
            </a:extLst>
          </p:cNvPr>
          <p:cNvSpPr/>
          <p:nvPr/>
        </p:nvSpPr>
        <p:spPr>
          <a:xfrm>
            <a:off x="8736857" y="1414281"/>
            <a:ext cx="583250" cy="837748"/>
          </a:xfrm>
          <a:prstGeom prst="rect">
            <a:avLst/>
          </a:prstGeom>
          <a:solidFill>
            <a:srgbClr val="86B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08289-644D-46F5-99E8-11D2F55C32C4}"/>
              </a:ext>
            </a:extLst>
          </p:cNvPr>
          <p:cNvSpPr txBox="1"/>
          <p:nvPr/>
        </p:nvSpPr>
        <p:spPr>
          <a:xfrm>
            <a:off x="8787580" y="1439303"/>
            <a:ext cx="432048" cy="707886"/>
          </a:xfrm>
          <a:prstGeom prst="rect">
            <a:avLst/>
          </a:prstGeom>
          <a:solidFill>
            <a:srgbClr val="86BEFB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2"/>
                </a:solidFill>
                <a:latin typeface="Algerian" panose="04020705040A02060702" pitchFamily="82" charset="0"/>
              </a:rPr>
              <a:t>$</a:t>
            </a:r>
          </a:p>
        </p:txBody>
      </p:sp>
      <p:pic>
        <p:nvPicPr>
          <p:cNvPr id="27" name="Graphic 26" descr="Tools">
            <a:extLst>
              <a:ext uri="{FF2B5EF4-FFF2-40B4-BE49-F238E27FC236}">
                <a16:creationId xmlns:a16="http://schemas.microsoft.com/office/drawing/2014/main" id="{B1142EA4-251B-4CDF-AF84-A4310EE8E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7886" y="1385535"/>
            <a:ext cx="595737" cy="595737"/>
          </a:xfrm>
          <a:prstGeom prst="rect">
            <a:avLst/>
          </a:prstGeom>
        </p:spPr>
      </p:pic>
      <p:pic>
        <p:nvPicPr>
          <p:cNvPr id="31" name="Graphic 30" descr="Man and Woman">
            <a:extLst>
              <a:ext uri="{FF2B5EF4-FFF2-40B4-BE49-F238E27FC236}">
                <a16:creationId xmlns:a16="http://schemas.microsoft.com/office/drawing/2014/main" id="{942CE504-2F34-418B-A936-9F588A44E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1121" y="5332592"/>
            <a:ext cx="643791" cy="64379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AB12CCE-E2EA-44AB-8B1B-4D57CC0037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2192" y="3420108"/>
            <a:ext cx="690775" cy="690775"/>
          </a:xfrm>
          <a:prstGeom prst="rect">
            <a:avLst/>
          </a:prstGeom>
        </p:spPr>
      </p:pic>
      <p:pic>
        <p:nvPicPr>
          <p:cNvPr id="40" name="Graphic 39" descr="Hike">
            <a:extLst>
              <a:ext uri="{FF2B5EF4-FFF2-40B4-BE49-F238E27FC236}">
                <a16:creationId xmlns:a16="http://schemas.microsoft.com/office/drawing/2014/main" id="{C96867AE-5F3B-44C4-A5CE-85DDB78AF8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7830" y="4360127"/>
            <a:ext cx="604160" cy="604160"/>
          </a:xfrm>
          <a:prstGeom prst="rect">
            <a:avLst/>
          </a:prstGeom>
        </p:spPr>
      </p:pic>
      <p:pic>
        <p:nvPicPr>
          <p:cNvPr id="41" name="Graphic 40" descr="Deciduous tree">
            <a:extLst>
              <a:ext uri="{FF2B5EF4-FFF2-40B4-BE49-F238E27FC236}">
                <a16:creationId xmlns:a16="http://schemas.microsoft.com/office/drawing/2014/main" id="{B8BC9439-62D3-4718-B879-D74FECB8E1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90570" y="5502617"/>
            <a:ext cx="591488" cy="591488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18544"/>
            <a:ext cx="11203096" cy="933323"/>
          </a:xfrm>
        </p:spPr>
        <p:txBody>
          <a:bodyPr/>
          <a:lstStyle/>
          <a:p>
            <a:r>
              <a:rPr lang="en-US" dirty="0"/>
              <a:t>Human impact in global market…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88BE74-97C4-42F5-B7B4-029ABD82A994}"/>
              </a:ext>
            </a:extLst>
          </p:cNvPr>
          <p:cNvSpPr/>
          <p:nvPr/>
        </p:nvSpPr>
        <p:spPr>
          <a:xfrm>
            <a:off x="5322874" y="1415011"/>
            <a:ext cx="2124916" cy="405945"/>
          </a:xfrm>
          <a:prstGeom prst="rect">
            <a:avLst/>
          </a:prstGeom>
          <a:solidFill>
            <a:srgbClr val="86BEFB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Cost of the product less dipendent from workforce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CF3C80-425C-4A91-AC6A-7E1EE85E5373}"/>
              </a:ext>
            </a:extLst>
          </p:cNvPr>
          <p:cNvSpPr/>
          <p:nvPr/>
        </p:nvSpPr>
        <p:spPr>
          <a:xfrm>
            <a:off x="5319557" y="1829791"/>
            <a:ext cx="2112978" cy="60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Delocalization to Low Cost Country is not anymore necessary. In the opposite, it is much more usefull relocate where there are compentences and know how.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23D6F1-0373-40D8-A1FC-1958D01DF6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3286" y="2710525"/>
            <a:ext cx="3462164" cy="21701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304800" dist="38100" dir="2700000" sx="107000" sy="107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4D912A-A7EC-4B78-BC61-D5D641EC9088}"/>
              </a:ext>
            </a:extLst>
          </p:cNvPr>
          <p:cNvSpPr/>
          <p:nvPr/>
        </p:nvSpPr>
        <p:spPr>
          <a:xfrm>
            <a:off x="9948285" y="3473357"/>
            <a:ext cx="1860515" cy="4059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Simplified logistic and travelling worldwide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794034-E91B-4426-A337-0C2F9D58FDE2}"/>
              </a:ext>
            </a:extLst>
          </p:cNvPr>
          <p:cNvSpPr/>
          <p:nvPr/>
        </p:nvSpPr>
        <p:spPr>
          <a:xfrm>
            <a:off x="10119217" y="3851576"/>
            <a:ext cx="1680810" cy="60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Plants can be smaller and specialized, so will located where the parts has to be used (assembly line).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3A072B-6FEC-43EA-B118-63BCD27A721C}"/>
              </a:ext>
            </a:extLst>
          </p:cNvPr>
          <p:cNvSpPr/>
          <p:nvPr/>
        </p:nvSpPr>
        <p:spPr>
          <a:xfrm>
            <a:off x="1766078" y="1414125"/>
            <a:ext cx="1860515" cy="244362"/>
          </a:xfrm>
          <a:prstGeom prst="rect">
            <a:avLst/>
          </a:prstGeom>
          <a:solidFill>
            <a:srgbClr val="86BEFB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New skills and workforce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4B195D-EDF9-49B0-BD91-3EC579C83D8E}"/>
              </a:ext>
            </a:extLst>
          </p:cNvPr>
          <p:cNvSpPr/>
          <p:nvPr/>
        </p:nvSpPr>
        <p:spPr>
          <a:xfrm>
            <a:off x="1771433" y="1692528"/>
            <a:ext cx="2073298" cy="21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65% of future’s jobs have not invented yet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8ED80-2E98-4F20-9C8E-674E25154E76}"/>
              </a:ext>
            </a:extLst>
          </p:cNvPr>
          <p:cNvSpPr/>
          <p:nvPr/>
        </p:nvSpPr>
        <p:spPr>
          <a:xfrm>
            <a:off x="1434912" y="5278023"/>
            <a:ext cx="1860515" cy="24436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Gender gap reduction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D169FE-9B2E-430E-8C1E-204581993D9D}"/>
              </a:ext>
            </a:extLst>
          </p:cNvPr>
          <p:cNvSpPr/>
          <p:nvPr/>
        </p:nvSpPr>
        <p:spPr>
          <a:xfrm>
            <a:off x="1452724" y="5577090"/>
            <a:ext cx="1857868" cy="47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New skills and new cleaner shop environment will be much more confortable.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F6F867-C397-414A-9647-19AC568D2589}"/>
              </a:ext>
            </a:extLst>
          </p:cNvPr>
          <p:cNvSpPr/>
          <p:nvPr/>
        </p:nvSpPr>
        <p:spPr>
          <a:xfrm>
            <a:off x="1531681" y="3412820"/>
            <a:ext cx="1860515" cy="40594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Interconnection and remote monitoring of the plant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1BD158-5167-4F69-9A25-BC1901F3F233}"/>
              </a:ext>
            </a:extLst>
          </p:cNvPr>
          <p:cNvSpPr/>
          <p:nvPr/>
        </p:nvSpPr>
        <p:spPr>
          <a:xfrm>
            <a:off x="1522445" y="3842541"/>
            <a:ext cx="1860515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Plants will be interconnected and monitored/controlled by remote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185C64-CBEC-41AC-A63F-72C252B00355}"/>
              </a:ext>
            </a:extLst>
          </p:cNvPr>
          <p:cNvSpPr/>
          <p:nvPr/>
        </p:nvSpPr>
        <p:spPr>
          <a:xfrm>
            <a:off x="1569001" y="4311545"/>
            <a:ext cx="1860515" cy="24436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Work life balance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E18CA1-599B-4986-A3C7-46BDAD8B9550}"/>
              </a:ext>
            </a:extLst>
          </p:cNvPr>
          <p:cNvSpPr/>
          <p:nvPr/>
        </p:nvSpPr>
        <p:spPr>
          <a:xfrm>
            <a:off x="1492770" y="4541783"/>
            <a:ext cx="1860515" cy="60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People is not anymore tied for all the life to the same job/company/city but  is ready to change for a bettere work life balance.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7F4C13-E8B5-4E31-96C3-A6A52D00C165}"/>
              </a:ext>
            </a:extLst>
          </p:cNvPr>
          <p:cNvSpPr/>
          <p:nvPr/>
        </p:nvSpPr>
        <p:spPr>
          <a:xfrm>
            <a:off x="5527229" y="5482169"/>
            <a:ext cx="2175897" cy="244362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Green technology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27B628-578C-4528-A632-F3FF711D1190}"/>
              </a:ext>
            </a:extLst>
          </p:cNvPr>
          <p:cNvSpPr/>
          <p:nvPr/>
        </p:nvSpPr>
        <p:spPr>
          <a:xfrm>
            <a:off x="5499940" y="5718182"/>
            <a:ext cx="2203187" cy="57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" i="1" dirty="0">
                <a:latin typeface="GE Inspira" panose="020F0603030400020203" pitchFamily="34" charset="0"/>
              </a:rPr>
              <a:t>1/3 of energy is required for production,</a:t>
            </a:r>
          </a:p>
          <a:p>
            <a:pPr marL="171450" lvl="0" indent="-17145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" i="1" dirty="0">
                <a:latin typeface="GE Inspira" panose="020F0603030400020203" pitchFamily="34" charset="0"/>
              </a:rPr>
              <a:t>With lighter components and less fuel comumption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52FBDB-4372-4043-AF0E-3A6354DE7125}"/>
              </a:ext>
            </a:extLst>
          </p:cNvPr>
          <p:cNvSpPr/>
          <p:nvPr/>
        </p:nvSpPr>
        <p:spPr>
          <a:xfrm>
            <a:off x="9289533" y="1411584"/>
            <a:ext cx="1774290" cy="405945"/>
          </a:xfrm>
          <a:prstGeom prst="rect">
            <a:avLst/>
          </a:prstGeom>
          <a:solidFill>
            <a:srgbClr val="86BEFB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Supplier monopoly disruption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5C9462-096D-4A0F-A5D8-548D51A62ABC}"/>
              </a:ext>
            </a:extLst>
          </p:cNvPr>
          <p:cNvSpPr/>
          <p:nvPr/>
        </p:nvSpPr>
        <p:spPr>
          <a:xfrm>
            <a:off x="9315638" y="1821900"/>
            <a:ext cx="1774291" cy="47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i="1" dirty="0">
                <a:latin typeface="GE Inspira" panose="020F0603030400020203" pitchFamily="34" charset="0"/>
              </a:rPr>
              <a:t>70% of value of traditional blades is created in USA Vs 90% of valure created in Italy for GE9X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393A4C-042C-422C-BBC7-E835E556707A}"/>
              </a:ext>
            </a:extLst>
          </p:cNvPr>
          <p:cNvSpPr/>
          <p:nvPr/>
        </p:nvSpPr>
        <p:spPr>
          <a:xfrm>
            <a:off x="9967404" y="4594850"/>
            <a:ext cx="1860515" cy="4059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it-IT" sz="1000" b="1" i="1" dirty="0">
                <a:latin typeface="GE Inspira" panose="020F0603030400020203" pitchFamily="34" charset="0"/>
              </a:rPr>
              <a:t>Stock and inventory management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F02424-2446-48D8-A71A-5B0DA2791A50}"/>
              </a:ext>
            </a:extLst>
          </p:cNvPr>
          <p:cNvSpPr/>
          <p:nvPr/>
        </p:nvSpPr>
        <p:spPr>
          <a:xfrm>
            <a:off x="10138336" y="4992119"/>
            <a:ext cx="1680810" cy="47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sz="800" dirty="0">
                <a:latin typeface="GE Inspira" panose="020F0603030400020203" pitchFamily="34" charset="0"/>
              </a:rPr>
              <a:t>Spare parts will be printed directly where necessary – no stock spare parts.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5E335-4769-41E7-909B-D921354ACF6B}"/>
              </a:ext>
            </a:extLst>
          </p:cNvPr>
          <p:cNvSpPr txBox="1"/>
          <p:nvPr/>
        </p:nvSpPr>
        <p:spPr>
          <a:xfrm>
            <a:off x="774810" y="2899523"/>
            <a:ext cx="1236402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it-IT" sz="2000" b="1" i="1" dirty="0">
                <a:latin typeface="GE Inspira" panose="020F0603030400020203" pitchFamily="34" charset="0"/>
              </a:rPr>
              <a:t>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CE77D5-EA3A-45F0-B54A-440368257AD5}"/>
              </a:ext>
            </a:extLst>
          </p:cNvPr>
          <p:cNvSpPr txBox="1"/>
          <p:nvPr/>
        </p:nvSpPr>
        <p:spPr>
          <a:xfrm>
            <a:off x="9479447" y="2941475"/>
            <a:ext cx="123640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i="1" dirty="0">
                <a:latin typeface="GE Inspira" panose="020F0603030400020203" pitchFamily="34" charset="0"/>
              </a:rPr>
              <a:t>LOGISTIC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E2F76E-195C-48A0-84C3-BCD53CF28E87}"/>
              </a:ext>
            </a:extLst>
          </p:cNvPr>
          <p:cNvSpPr txBox="1"/>
          <p:nvPr/>
        </p:nvSpPr>
        <p:spPr>
          <a:xfrm>
            <a:off x="4845397" y="4989281"/>
            <a:ext cx="1860515" cy="40011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it-IT" sz="2000" b="1" i="1" dirty="0">
                <a:latin typeface="GE Inspira" panose="020F0603030400020203" pitchFamily="34" charset="0"/>
              </a:rPr>
              <a:t>ENVIRONMENT</a:t>
            </a:r>
          </a:p>
        </p:txBody>
      </p:sp>
      <p:pic>
        <p:nvPicPr>
          <p:cNvPr id="54" name="Graphic 53" descr="Truck">
            <a:extLst>
              <a:ext uri="{FF2B5EF4-FFF2-40B4-BE49-F238E27FC236}">
                <a16:creationId xmlns:a16="http://schemas.microsoft.com/office/drawing/2014/main" id="{50E76206-1748-47BA-BC2D-514DAEBE74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15560" b="7025"/>
          <a:stretch/>
        </p:blipFill>
        <p:spPr>
          <a:xfrm>
            <a:off x="9529263" y="4735330"/>
            <a:ext cx="634618" cy="595737"/>
          </a:xfrm>
          <a:prstGeom prst="rect">
            <a:avLst/>
          </a:prstGeom>
        </p:spPr>
      </p:pic>
      <p:pic>
        <p:nvPicPr>
          <p:cNvPr id="46" name="Graphic 45" descr="Coins">
            <a:extLst>
              <a:ext uri="{FF2B5EF4-FFF2-40B4-BE49-F238E27FC236}">
                <a16:creationId xmlns:a16="http://schemas.microsoft.com/office/drawing/2014/main" id="{5AECF9C2-468B-4F2F-AB3B-392E1C5166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765997" y="1592050"/>
            <a:ext cx="536443" cy="536443"/>
          </a:xfrm>
          <a:prstGeom prst="rect">
            <a:avLst/>
          </a:prstGeom>
        </p:spPr>
      </p:pic>
      <p:pic>
        <p:nvPicPr>
          <p:cNvPr id="49" name="Graphic 48" descr="Airplane">
            <a:extLst>
              <a:ext uri="{FF2B5EF4-FFF2-40B4-BE49-F238E27FC236}">
                <a16:creationId xmlns:a16="http://schemas.microsoft.com/office/drawing/2014/main" id="{70486B1D-C83C-4B21-9DB5-2276E357CF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500263" y="3608415"/>
            <a:ext cx="614819" cy="6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Screen Clipping">
            <a:extLst>
              <a:ext uri="{FF2B5EF4-FFF2-40B4-BE49-F238E27FC236}">
                <a16:creationId xmlns:a16="http://schemas.microsoft.com/office/drawing/2014/main" id="{C4D1BC9F-6BE8-4176-99E3-4D477F1FD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2"/>
          <a:stretch/>
        </p:blipFill>
        <p:spPr bwMode="auto">
          <a:xfrm>
            <a:off x="-1" y="-12114"/>
            <a:ext cx="6983897" cy="68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645229" y="168403"/>
            <a:ext cx="3254828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49B662-7990-461B-A6BE-0FDB099CA6A1}"/>
              </a:ext>
            </a:extLst>
          </p:cNvPr>
          <p:cNvSpPr txBox="1">
            <a:spLocks/>
          </p:cNvSpPr>
          <p:nvPr/>
        </p:nvSpPr>
        <p:spPr bwMode="auto">
          <a:xfrm>
            <a:off x="2185169" y="5595660"/>
            <a:ext cx="3918856" cy="9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776" indent="-342776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32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189" indent="-339602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3200">
                <a:solidFill>
                  <a:srgbClr val="1E4191"/>
                </a:solidFill>
                <a:latin typeface="+mn-lt"/>
              </a:defRPr>
            </a:lvl2pPr>
            <a:lvl3pPr marL="744269" indent="-288821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3pPr>
            <a:lvl4pPr marL="1145760" indent="-287234" algn="l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4pPr>
            <a:lvl5pPr marL="1545665" indent="-285647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5pPr>
            <a:lvl6pPr marL="2002701" indent="-28564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6pPr>
            <a:lvl7pPr marL="2459735" indent="-28564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7pPr>
            <a:lvl8pPr marL="2916769" indent="-28564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8pPr>
            <a:lvl9pPr marL="3373804" indent="-28564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1400" i="1" kern="0" dirty="0">
                <a:ln>
                  <a:solidFill>
                    <a:srgbClr val="FFFFFF">
                      <a:lumMod val="65000"/>
                    </a:srgbClr>
                  </a:solidFill>
                </a:ln>
                <a:solidFill>
                  <a:srgbClr val="FFFFFF"/>
                </a:solidFill>
                <a:latin typeface="GE Inspira Pitch"/>
              </a:rPr>
              <a:t>It is not the strongest of the species that survives, nor the most intelligent that survives. </a:t>
            </a:r>
          </a:p>
          <a:p>
            <a:pPr marL="0" indent="0" algn="just">
              <a:buFontTx/>
              <a:buNone/>
              <a:defRPr/>
            </a:pPr>
            <a:r>
              <a:rPr lang="en-US" sz="1400" i="1" kern="0" dirty="0">
                <a:ln>
                  <a:solidFill>
                    <a:srgbClr val="FFFFFF">
                      <a:lumMod val="65000"/>
                    </a:srgbClr>
                  </a:solidFill>
                </a:ln>
                <a:solidFill>
                  <a:srgbClr val="FFFFFF"/>
                </a:solidFill>
                <a:latin typeface="GE Inspira Pitch"/>
              </a:rPr>
              <a:t>It is the one that is the most adaptable to change.</a:t>
            </a:r>
          </a:p>
          <a:p>
            <a:pPr marL="0" indent="0" algn="r">
              <a:buFontTx/>
              <a:buNone/>
              <a:defRPr/>
            </a:pPr>
            <a:r>
              <a:rPr lang="en-US" sz="1400" i="1" kern="0" dirty="0">
                <a:ln>
                  <a:solidFill>
                    <a:srgbClr val="FFFFFF">
                      <a:lumMod val="65000"/>
                    </a:srgbClr>
                  </a:solidFill>
                </a:ln>
                <a:solidFill>
                  <a:srgbClr val="FFFFFF"/>
                </a:solidFill>
                <a:latin typeface="GE Inspira Pitch"/>
              </a:rPr>
              <a:t>Darwin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FCD7279-B940-45A2-8047-B065C8662047}"/>
              </a:ext>
            </a:extLst>
          </p:cNvPr>
          <p:cNvSpPr/>
          <p:nvPr/>
        </p:nvSpPr>
        <p:spPr>
          <a:xfrm>
            <a:off x="4823673" y="-12113"/>
            <a:ext cx="2179782" cy="6870114"/>
          </a:xfrm>
          <a:custGeom>
            <a:avLst/>
            <a:gdLst>
              <a:gd name="connsiteX0" fmla="*/ 2161309 w 2179782"/>
              <a:gd name="connsiteY0" fmla="*/ 6881091 h 7056582"/>
              <a:gd name="connsiteX1" fmla="*/ 2161309 w 2179782"/>
              <a:gd name="connsiteY1" fmla="*/ 7056582 h 7056582"/>
              <a:gd name="connsiteX2" fmla="*/ 0 w 2179782"/>
              <a:gd name="connsiteY2" fmla="*/ 2660073 h 7056582"/>
              <a:gd name="connsiteX3" fmla="*/ 858982 w 2179782"/>
              <a:gd name="connsiteY3" fmla="*/ 0 h 7056582"/>
              <a:gd name="connsiteX4" fmla="*/ 2179782 w 2179782"/>
              <a:gd name="connsiteY4" fmla="*/ 9236 h 7056582"/>
              <a:gd name="connsiteX5" fmla="*/ 2161309 w 2179782"/>
              <a:gd name="connsiteY5" fmla="*/ 6881091 h 70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782" h="7056582">
                <a:moveTo>
                  <a:pt x="2161309" y="6881091"/>
                </a:moveTo>
                <a:lnTo>
                  <a:pt x="2161309" y="7056582"/>
                </a:lnTo>
                <a:lnTo>
                  <a:pt x="0" y="2660073"/>
                </a:lnTo>
                <a:lnTo>
                  <a:pt x="858982" y="0"/>
                </a:lnTo>
                <a:lnTo>
                  <a:pt x="2179782" y="9236"/>
                </a:lnTo>
                <a:cubicBezTo>
                  <a:pt x="2173624" y="2299854"/>
                  <a:pt x="2167467" y="4590473"/>
                  <a:pt x="2161309" y="68810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B8D6B-A267-4129-A268-57339716529D}"/>
              </a:ext>
            </a:extLst>
          </p:cNvPr>
          <p:cNvSpPr txBox="1"/>
          <p:nvPr/>
        </p:nvSpPr>
        <p:spPr>
          <a:xfrm>
            <a:off x="6104025" y="1958682"/>
            <a:ext cx="5364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/>
                </a:solidFill>
                <a:latin typeface="GE Inspira" panose="020F0603030400020203" pitchFamily="34" charset="0"/>
              </a:rPr>
              <a:t>We don’t know where Additive Manufacturing  will bring us and how it will transform the Industry…</a:t>
            </a:r>
          </a:p>
          <a:p>
            <a:pPr algn="just"/>
            <a:endParaRPr lang="it-IT" sz="2000" dirty="0">
              <a:solidFill>
                <a:schemeClr val="tx2"/>
              </a:solidFill>
              <a:latin typeface="GE Inspira" panose="020F0603030400020203" pitchFamily="34" charset="0"/>
            </a:endParaRPr>
          </a:p>
          <a:p>
            <a:pPr algn="just"/>
            <a:r>
              <a:rPr lang="it-IT" sz="2000" dirty="0">
                <a:solidFill>
                  <a:schemeClr val="tx2"/>
                </a:solidFill>
                <a:latin typeface="GE Inspira" panose="020F0603030400020203" pitchFamily="34" charset="0"/>
              </a:rPr>
              <a:t>What we know is that this phase of Digital Darwinism is a new industrial revolution and…</a:t>
            </a:r>
          </a:p>
          <a:p>
            <a:pPr algn="just"/>
            <a:endParaRPr lang="it-IT" sz="2000" dirty="0">
              <a:solidFill>
                <a:schemeClr val="tx2"/>
              </a:solidFill>
              <a:latin typeface="GE Inspira" panose="020F0603030400020203" pitchFamily="34" charset="0"/>
            </a:endParaRPr>
          </a:p>
          <a:p>
            <a:pPr algn="ctr"/>
            <a:r>
              <a:rPr lang="it-IT" sz="2000" b="1" dirty="0">
                <a:solidFill>
                  <a:schemeClr val="tx2"/>
                </a:solidFill>
                <a:latin typeface="GE Inspira" panose="020F0603030400020203" pitchFamily="34" charset="0"/>
              </a:rPr>
              <a:t>WE ARE PLAYING THE PATH FINDER ROLE.</a:t>
            </a:r>
            <a:endParaRPr lang="it-IT" sz="2400" b="1" dirty="0">
              <a:solidFill>
                <a:schemeClr val="tx2"/>
              </a:solidFill>
              <a:latin typeface="GE Inspira" panose="020F06030304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6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ECB598E-A5A0-4047-A81D-3A2284026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7" y="1866900"/>
            <a:ext cx="5439286" cy="1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>
            <a:extLst>
              <a:ext uri="{FF2B5EF4-FFF2-40B4-BE49-F238E27FC236}">
                <a16:creationId xmlns:a16="http://schemas.microsoft.com/office/drawing/2014/main" id="{055D49E2-9EF6-DB4C-AFEB-B35CA4D1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55" y="246253"/>
            <a:ext cx="4812819" cy="5591129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21B92673-F3CF-964D-9F16-0B45BF51E0CA}"/>
              </a:ext>
            </a:extLst>
          </p:cNvPr>
          <p:cNvSpPr/>
          <p:nvPr/>
        </p:nvSpPr>
        <p:spPr>
          <a:xfrm>
            <a:off x="2385766" y="1350183"/>
            <a:ext cx="4466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GE Inspira" panose="020F0603030400020203" pitchFamily="34" charset="0"/>
              </a:rPr>
              <a:t>Michelangelo Buonarroti </a:t>
            </a:r>
            <a:r>
              <a:rPr lang="it-IT" dirty="0" err="1">
                <a:latin typeface="GE Inspira" panose="020F0603030400020203" pitchFamily="34" charset="0"/>
              </a:rPr>
              <a:t>said</a:t>
            </a:r>
            <a:r>
              <a:rPr lang="it-IT" dirty="0">
                <a:latin typeface="GE Inspira" panose="020F0603030400020203" pitchFamily="34" charset="0"/>
              </a:rPr>
              <a:t> that his David was already present inside the marble block. It was just matter to remove the excess material.</a:t>
            </a:r>
          </a:p>
        </p:txBody>
      </p:sp>
    </p:spTree>
    <p:extLst>
      <p:ext uri="{BB962C8B-B14F-4D97-AF65-F5344CB8AC3E}">
        <p14:creationId xmlns:p14="http://schemas.microsoft.com/office/powerpoint/2010/main" val="401485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51806" cy="933323"/>
          </a:xfrm>
        </p:spPr>
        <p:txBody>
          <a:bodyPr/>
          <a:lstStyle/>
          <a:p>
            <a:r>
              <a:rPr lang="en-US" noProof="0" dirty="0">
                <a:latin typeface="GE Inspira Sans"/>
              </a:rPr>
              <a:t>Additive Manufacturing</a:t>
            </a:r>
            <a:endParaRPr lang="it-IT" noProof="0" dirty="0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055D49E2-9EF6-DB4C-AFEB-B35CA4D1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55" y="246253"/>
            <a:ext cx="4812819" cy="5591129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D58A5D93-1612-154D-927C-326C5C8E535B}"/>
              </a:ext>
            </a:extLst>
          </p:cNvPr>
          <p:cNvSpPr/>
          <p:nvPr/>
        </p:nvSpPr>
        <p:spPr>
          <a:xfrm>
            <a:off x="3687046" y="4958878"/>
            <a:ext cx="327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GE Inspira" panose="020F0603030400020203" pitchFamily="34" charset="0"/>
              </a:rPr>
              <a:t>With Additive Manufacturing, we don’t speak </a:t>
            </a:r>
            <a:r>
              <a:rPr lang="it-IT" dirty="0" err="1">
                <a:latin typeface="GE Inspira" panose="020F0603030400020203" pitchFamily="34" charset="0"/>
              </a:rPr>
              <a:t>about</a:t>
            </a:r>
            <a:r>
              <a:rPr lang="it-IT" dirty="0">
                <a:latin typeface="GE Inspira" panose="020F0603030400020203" pitchFamily="34" charset="0"/>
              </a:rPr>
              <a:t> </a:t>
            </a:r>
            <a:r>
              <a:rPr lang="it-IT" dirty="0" err="1">
                <a:latin typeface="GE Inspira" panose="020F0603030400020203" pitchFamily="34" charset="0"/>
              </a:rPr>
              <a:t>removing</a:t>
            </a:r>
            <a:r>
              <a:rPr lang="it-IT" dirty="0">
                <a:latin typeface="GE Inspira" panose="020F0603030400020203" pitchFamily="34" charset="0"/>
              </a:rPr>
              <a:t> material but to add material exactly </a:t>
            </a:r>
            <a:r>
              <a:rPr lang="it-IT" dirty="0" err="1">
                <a:latin typeface="GE Inspira" panose="020F0603030400020203" pitchFamily="34" charset="0"/>
              </a:rPr>
              <a:t>where</a:t>
            </a:r>
            <a:r>
              <a:rPr lang="it-IT" dirty="0">
                <a:latin typeface="GE Inspira" panose="020F0603030400020203" pitchFamily="34" charset="0"/>
              </a:rPr>
              <a:t> </a:t>
            </a:r>
            <a:r>
              <a:rPr lang="it-IT" dirty="0" err="1">
                <a:latin typeface="GE Inspira" panose="020F0603030400020203" pitchFamily="34" charset="0"/>
              </a:rPr>
              <a:t>necessary</a:t>
            </a:r>
            <a:r>
              <a:rPr lang="it-IT" dirty="0">
                <a:latin typeface="GE Inspira" panose="020F0603030400020203" pitchFamily="34" charset="0"/>
              </a:rPr>
              <a:t>.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1B92673-F3CF-964D-9F16-0B45BF51E0CA}"/>
              </a:ext>
            </a:extLst>
          </p:cNvPr>
          <p:cNvSpPr/>
          <p:nvPr/>
        </p:nvSpPr>
        <p:spPr>
          <a:xfrm>
            <a:off x="2385766" y="1350183"/>
            <a:ext cx="4466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GE Inspira" panose="020F0603030400020203" pitchFamily="34" charset="0"/>
              </a:rPr>
              <a:t>Michelangelo Buonarroti </a:t>
            </a:r>
            <a:r>
              <a:rPr lang="it-IT" dirty="0" err="1">
                <a:latin typeface="GE Inspira" panose="020F0603030400020203" pitchFamily="34" charset="0"/>
              </a:rPr>
              <a:t>said</a:t>
            </a:r>
            <a:r>
              <a:rPr lang="it-IT" dirty="0">
                <a:latin typeface="GE Inspira" panose="020F0603030400020203" pitchFamily="34" charset="0"/>
              </a:rPr>
              <a:t> that his David was already present inside the marble block. It was just matter to remove the excess material.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6455ACB4-AE9D-184B-AEEE-EBC2B9DD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1" y="3260356"/>
            <a:ext cx="3376465" cy="28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7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5938" y="246253"/>
            <a:ext cx="11151806" cy="933323"/>
          </a:xfrm>
        </p:spPr>
        <p:txBody>
          <a:bodyPr/>
          <a:lstStyle/>
          <a:p>
            <a:r>
              <a:rPr lang="en-US" noProof="0" dirty="0">
                <a:latin typeface="GE Inspira Sans"/>
              </a:rPr>
              <a:t>How Additive Works</a:t>
            </a:r>
            <a:endParaRPr lang="it-IT" noProof="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FEC667-C8C5-0147-B945-61E7A4A3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50" y="1390616"/>
            <a:ext cx="8448675" cy="237172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4C0AB6-79F5-4516-B9E6-CB2E9073B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9074" y="3596986"/>
            <a:ext cx="7237585" cy="27504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it-IT" sz="1600" b="1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Better, lighter, cheaper parts and systems</a:t>
            </a:r>
          </a:p>
          <a:p>
            <a:pPr marL="182563" indent="-182563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Integration</a:t>
            </a:r>
            <a:r>
              <a:rPr lang="en-US" altLang="it-IT" sz="14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 </a:t>
            </a:r>
            <a:r>
              <a:rPr lang="en-US" altLang="it-IT" sz="1400" dirty="0">
                <a:solidFill>
                  <a:srgbClr val="63666A"/>
                </a:solidFill>
                <a:latin typeface="GE Inspira Sans" panose="020B0503060000000003" pitchFamily="34" charset="0"/>
              </a:rPr>
              <a:t>of Complex functions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(Complex geometries and features, internal passages)</a:t>
            </a:r>
          </a:p>
          <a:p>
            <a:pPr marL="365125" indent="-182563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Weight reduction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(material only where needed, variable density, lattice)</a:t>
            </a:r>
          </a:p>
          <a:p>
            <a:pPr marL="533400" indent="-168275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Part simplification / Cost reduction e lead time reduction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(multiple parts built as one)</a:t>
            </a:r>
          </a:p>
          <a:p>
            <a:pPr marL="715963" indent="-182563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Development time reduction /more freedom on redesign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(no tooling needed)</a:t>
            </a:r>
          </a:p>
          <a:p>
            <a:pPr marL="1082675" indent="-184150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Green process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(waste and energy consumption, emission reduction)</a:t>
            </a:r>
          </a:p>
          <a:p>
            <a:pPr marL="1249363" indent="-166688">
              <a:lnSpc>
                <a:spcPct val="100000"/>
              </a:lnSpc>
              <a:buFontTx/>
              <a:buChar char="•"/>
            </a:pPr>
            <a:r>
              <a:rPr lang="en-US" altLang="it-IT" sz="1400" b="1" dirty="0">
                <a:solidFill>
                  <a:srgbClr val="63666A"/>
                </a:solidFill>
                <a:latin typeface="GE Inspira Sans" panose="020B0503060000000003" pitchFamily="34" charset="0"/>
              </a:rPr>
              <a:t>New materials and geometries manufacturing </a:t>
            </a:r>
            <a:r>
              <a:rPr lang="en-US" altLang="it-IT" sz="1200" dirty="0">
                <a:solidFill>
                  <a:schemeClr val="accent1">
                    <a:lumMod val="75000"/>
                  </a:schemeClr>
                </a:solidFill>
                <a:latin typeface="GE Inspira Sans" panose="020B0503060000000003" pitchFamily="34" charset="0"/>
                <a:cs typeface="Arial" pitchFamily="34" charset="0"/>
              </a:rPr>
              <a:t>(supplier monopoly disruption)</a:t>
            </a:r>
          </a:p>
          <a:p>
            <a:pPr>
              <a:lnSpc>
                <a:spcPct val="100000"/>
              </a:lnSpc>
            </a:pPr>
            <a:endParaRPr lang="it-IT" sz="1050" dirty="0">
              <a:latin typeface="GE Inspira Sans" panose="020B050306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0978" y="271618"/>
            <a:ext cx="11142662" cy="933323"/>
          </a:xfrm>
        </p:spPr>
        <p:txBody>
          <a:bodyPr/>
          <a:lstStyle/>
          <a:p>
            <a:r>
              <a:rPr lang="it-IT" dirty="0"/>
              <a:t>2 </a:t>
            </a:r>
            <a:r>
              <a:rPr lang="it-IT" dirty="0" err="1"/>
              <a:t>process</a:t>
            </a:r>
            <a:r>
              <a:rPr lang="it-IT" dirty="0"/>
              <a:t> in </a:t>
            </a:r>
            <a:r>
              <a:rPr lang="it-IT" dirty="0" err="1"/>
              <a:t>comparison</a:t>
            </a:r>
            <a:r>
              <a:rPr lang="it-IT" dirty="0"/>
              <a:t> - flow</a:t>
            </a:r>
          </a:p>
        </p:txBody>
      </p:sp>
      <p:pic>
        <p:nvPicPr>
          <p:cNvPr id="28" name="Picture 46">
            <a:extLst>
              <a:ext uri="{FF2B5EF4-FFF2-40B4-BE49-F238E27FC236}">
                <a16:creationId xmlns:a16="http://schemas.microsoft.com/office/drawing/2014/main" id="{2B12844D-46A2-DC40-88D3-1FC79D85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5316">
            <a:off x="5314302" y="4363321"/>
            <a:ext cx="1564484" cy="1582128"/>
          </a:xfrm>
          <a:prstGeom prst="rect">
            <a:avLst/>
          </a:prstGeom>
        </p:spPr>
      </p:pic>
      <p:pic>
        <p:nvPicPr>
          <p:cNvPr id="29" name="Picture 45">
            <a:extLst>
              <a:ext uri="{FF2B5EF4-FFF2-40B4-BE49-F238E27FC236}">
                <a16:creationId xmlns:a16="http://schemas.microsoft.com/office/drawing/2014/main" id="{FCC12BFF-94D8-BD44-804F-28B2BDC2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19073">
            <a:off x="10014806" y="1458248"/>
            <a:ext cx="1564484" cy="1451928"/>
          </a:xfrm>
          <a:prstGeom prst="rect">
            <a:avLst/>
          </a:prstGeo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E0E481E2-D854-D945-B017-87FBB3B1E9B9}"/>
              </a:ext>
            </a:extLst>
          </p:cNvPr>
          <p:cNvSpPr/>
          <p:nvPr/>
        </p:nvSpPr>
        <p:spPr>
          <a:xfrm>
            <a:off x="4443401" y="1401193"/>
            <a:ext cx="1134656" cy="1379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42F84602-5A3E-FE46-9E40-DD6ABF68C9A8}"/>
              </a:ext>
            </a:extLst>
          </p:cNvPr>
          <p:cNvCxnSpPr>
            <a:cxnSpLocks/>
          </p:cNvCxnSpPr>
          <p:nvPr/>
        </p:nvCxnSpPr>
        <p:spPr>
          <a:xfrm>
            <a:off x="2157799" y="3353776"/>
            <a:ext cx="8431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1">
            <a:extLst>
              <a:ext uri="{FF2B5EF4-FFF2-40B4-BE49-F238E27FC236}">
                <a16:creationId xmlns:a16="http://schemas.microsoft.com/office/drawing/2014/main" id="{620D8C13-371E-0741-964F-D88A71F3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10" y="3398444"/>
            <a:ext cx="382635" cy="540000"/>
          </a:xfrm>
          <a:prstGeom prst="rect">
            <a:avLst/>
          </a:prstGeom>
        </p:spPr>
      </p:pic>
      <p:pic>
        <p:nvPicPr>
          <p:cNvPr id="59" name="Picture 55">
            <a:extLst>
              <a:ext uri="{FF2B5EF4-FFF2-40B4-BE49-F238E27FC236}">
                <a16:creationId xmlns:a16="http://schemas.microsoft.com/office/drawing/2014/main" id="{5C07D0A6-D60A-764D-9D3D-8583858CF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829" y="1094767"/>
            <a:ext cx="382635" cy="540000"/>
          </a:xfrm>
          <a:prstGeom prst="rect">
            <a:avLst/>
          </a:prstGeom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0842C50B-BEA1-C847-8820-E548245A9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8670" y="4230502"/>
            <a:ext cx="1841411" cy="1390784"/>
          </a:xfrm>
          <a:prstGeom prst="rect">
            <a:avLst/>
          </a:prstGeom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0B5AF48A-59EA-FA4B-8D21-EBB94E820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638" y="1760372"/>
            <a:ext cx="752055" cy="744609"/>
          </a:xfrm>
          <a:prstGeom prst="rect">
            <a:avLst/>
          </a:prstGeom>
        </p:spPr>
      </p:pic>
      <p:sp>
        <p:nvSpPr>
          <p:cNvPr id="62" name="TextBox 5">
            <a:extLst>
              <a:ext uri="{FF2B5EF4-FFF2-40B4-BE49-F238E27FC236}">
                <a16:creationId xmlns:a16="http://schemas.microsoft.com/office/drawing/2014/main" id="{AEEBAB6E-36A5-5040-87DF-712752DB08E4}"/>
              </a:ext>
            </a:extLst>
          </p:cNvPr>
          <p:cNvSpPr txBox="1"/>
          <p:nvPr/>
        </p:nvSpPr>
        <p:spPr>
          <a:xfrm>
            <a:off x="1583762" y="2487964"/>
            <a:ext cx="64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Design Eng</a:t>
            </a:r>
          </a:p>
        </p:txBody>
      </p:sp>
      <p:pic>
        <p:nvPicPr>
          <p:cNvPr id="63" name="Picture 26">
            <a:extLst>
              <a:ext uri="{FF2B5EF4-FFF2-40B4-BE49-F238E27FC236}">
                <a16:creationId xmlns:a16="http://schemas.microsoft.com/office/drawing/2014/main" id="{54686963-83FD-8C4F-8FC1-1749163AC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299" y="1760372"/>
            <a:ext cx="752055" cy="744609"/>
          </a:xfrm>
          <a:prstGeom prst="rect">
            <a:avLst/>
          </a:prstGeom>
        </p:spPr>
      </p:pic>
      <p:sp>
        <p:nvSpPr>
          <p:cNvPr id="64" name="TextBox 27">
            <a:extLst>
              <a:ext uri="{FF2B5EF4-FFF2-40B4-BE49-F238E27FC236}">
                <a16:creationId xmlns:a16="http://schemas.microsoft.com/office/drawing/2014/main" id="{7B9D293E-9BCC-AF4D-BC83-D330C4FCAED2}"/>
              </a:ext>
            </a:extLst>
          </p:cNvPr>
          <p:cNvSpPr txBox="1"/>
          <p:nvPr/>
        </p:nvSpPr>
        <p:spPr>
          <a:xfrm>
            <a:off x="2875827" y="2522338"/>
            <a:ext cx="951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Manufacturing Eng</a:t>
            </a:r>
          </a:p>
        </p:txBody>
      </p:sp>
      <p:sp>
        <p:nvSpPr>
          <p:cNvPr id="65" name="Arrow: Circular 17">
            <a:extLst>
              <a:ext uri="{FF2B5EF4-FFF2-40B4-BE49-F238E27FC236}">
                <a16:creationId xmlns:a16="http://schemas.microsoft.com/office/drawing/2014/main" id="{34E5A1C9-D2EA-5F46-981D-E7EA3E4AF4C7}"/>
              </a:ext>
            </a:extLst>
          </p:cNvPr>
          <p:cNvSpPr/>
          <p:nvPr/>
        </p:nvSpPr>
        <p:spPr>
          <a:xfrm>
            <a:off x="2257543" y="1484408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6" name="Arrow: Circular 31">
            <a:extLst>
              <a:ext uri="{FF2B5EF4-FFF2-40B4-BE49-F238E27FC236}">
                <a16:creationId xmlns:a16="http://schemas.microsoft.com/office/drawing/2014/main" id="{526A3A26-5097-304F-AD09-8DB536B01C1C}"/>
              </a:ext>
            </a:extLst>
          </p:cNvPr>
          <p:cNvSpPr/>
          <p:nvPr/>
        </p:nvSpPr>
        <p:spPr>
          <a:xfrm rot="10800000">
            <a:off x="2257543" y="2166426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1B8B6FDD-9855-F940-A15F-8C6F4126777E}"/>
              </a:ext>
            </a:extLst>
          </p:cNvPr>
          <p:cNvSpPr txBox="1"/>
          <p:nvPr/>
        </p:nvSpPr>
        <p:spPr>
          <a:xfrm>
            <a:off x="4493868" y="2833128"/>
            <a:ext cx="1045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err="1">
                <a:latin typeface="GE Inspira" panose="020F0603030400020203" pitchFamily="34" charset="0"/>
              </a:rPr>
              <a:t>Sourcing</a:t>
            </a:r>
            <a:r>
              <a:rPr lang="it-IT" sz="800" b="1" dirty="0">
                <a:latin typeface="GE Inspira" panose="020F0603030400020203" pitchFamily="34" charset="0"/>
              </a:rPr>
              <a:t> / Supplier</a:t>
            </a:r>
          </a:p>
        </p:txBody>
      </p:sp>
      <p:sp>
        <p:nvSpPr>
          <p:cNvPr id="68" name="TextBox 33">
            <a:extLst>
              <a:ext uri="{FF2B5EF4-FFF2-40B4-BE49-F238E27FC236}">
                <a16:creationId xmlns:a16="http://schemas.microsoft.com/office/drawing/2014/main" id="{F6F12D62-9A68-4640-A6C5-EBEF30B7E2BC}"/>
              </a:ext>
            </a:extLst>
          </p:cNvPr>
          <p:cNvSpPr txBox="1"/>
          <p:nvPr/>
        </p:nvSpPr>
        <p:spPr>
          <a:xfrm>
            <a:off x="4497005" y="1568737"/>
            <a:ext cx="1026516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Fixtures for mold</a:t>
            </a:r>
          </a:p>
        </p:txBody>
      </p:sp>
      <p:sp>
        <p:nvSpPr>
          <p:cNvPr id="69" name="TextBox 34">
            <a:extLst>
              <a:ext uri="{FF2B5EF4-FFF2-40B4-BE49-F238E27FC236}">
                <a16:creationId xmlns:a16="http://schemas.microsoft.com/office/drawing/2014/main" id="{86A84636-69C2-FF49-BCF9-A1B344443992}"/>
              </a:ext>
            </a:extLst>
          </p:cNvPr>
          <p:cNvSpPr txBox="1"/>
          <p:nvPr/>
        </p:nvSpPr>
        <p:spPr>
          <a:xfrm>
            <a:off x="4497005" y="1857784"/>
            <a:ext cx="102651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Fixtures for cores</a:t>
            </a:r>
          </a:p>
        </p:txBody>
      </p:sp>
      <p:sp>
        <p:nvSpPr>
          <p:cNvPr id="70" name="TextBox 35">
            <a:extLst>
              <a:ext uri="{FF2B5EF4-FFF2-40B4-BE49-F238E27FC236}">
                <a16:creationId xmlns:a16="http://schemas.microsoft.com/office/drawing/2014/main" id="{76605358-4C12-3945-92B9-0DFC5E1C84A7}"/>
              </a:ext>
            </a:extLst>
          </p:cNvPr>
          <p:cNvSpPr txBox="1"/>
          <p:nvPr/>
        </p:nvSpPr>
        <p:spPr>
          <a:xfrm>
            <a:off x="4497005" y="2146831"/>
            <a:ext cx="1026516" cy="21544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Kalmin</a:t>
            </a: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B09AF807-476D-8640-A464-681CBE54CD04}"/>
              </a:ext>
            </a:extLst>
          </p:cNvPr>
          <p:cNvSpPr txBox="1"/>
          <p:nvPr/>
        </p:nvSpPr>
        <p:spPr>
          <a:xfrm>
            <a:off x="4497005" y="2435879"/>
            <a:ext cx="1026516" cy="215444"/>
          </a:xfrm>
          <a:prstGeom prst="rect">
            <a:avLst/>
          </a:prstGeom>
          <a:solidFill>
            <a:srgbClr val="96969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Chillers</a:t>
            </a:r>
          </a:p>
        </p:txBody>
      </p:sp>
      <p:sp>
        <p:nvSpPr>
          <p:cNvPr id="72" name="Arrow: Circular 40">
            <a:extLst>
              <a:ext uri="{FF2B5EF4-FFF2-40B4-BE49-F238E27FC236}">
                <a16:creationId xmlns:a16="http://schemas.microsoft.com/office/drawing/2014/main" id="{14C0A644-0088-8449-B419-E3C0395897F4}"/>
              </a:ext>
            </a:extLst>
          </p:cNvPr>
          <p:cNvSpPr/>
          <p:nvPr/>
        </p:nvSpPr>
        <p:spPr>
          <a:xfrm>
            <a:off x="3670036" y="1484408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3" name="Arrow: Circular 41">
            <a:extLst>
              <a:ext uri="{FF2B5EF4-FFF2-40B4-BE49-F238E27FC236}">
                <a16:creationId xmlns:a16="http://schemas.microsoft.com/office/drawing/2014/main" id="{DDFDC998-DCA9-DF46-8843-F1C36C446A5D}"/>
              </a:ext>
            </a:extLst>
          </p:cNvPr>
          <p:cNvSpPr/>
          <p:nvPr/>
        </p:nvSpPr>
        <p:spPr>
          <a:xfrm rot="10800000">
            <a:off x="3664298" y="2166426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4" name="Picture 42">
            <a:extLst>
              <a:ext uri="{FF2B5EF4-FFF2-40B4-BE49-F238E27FC236}">
                <a16:creationId xmlns:a16="http://schemas.microsoft.com/office/drawing/2014/main" id="{74ED54DD-8B6C-7944-A0B8-1A0827492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638" y="4504147"/>
            <a:ext cx="752055" cy="744609"/>
          </a:xfrm>
          <a:prstGeom prst="rect">
            <a:avLst/>
          </a:prstGeom>
        </p:spPr>
      </p:pic>
      <p:pic>
        <p:nvPicPr>
          <p:cNvPr id="75" name="Picture 20">
            <a:extLst>
              <a:ext uri="{FF2B5EF4-FFF2-40B4-BE49-F238E27FC236}">
                <a16:creationId xmlns:a16="http://schemas.microsoft.com/office/drawing/2014/main" id="{796390F7-94DB-B44B-B432-9FB38FCBE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638" y="1103675"/>
            <a:ext cx="400650" cy="540000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:a16="http://schemas.microsoft.com/office/drawing/2014/main" id="{93FDA6A0-068F-E34C-8216-DF4D032FF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307" y="1083928"/>
            <a:ext cx="529545" cy="540000"/>
          </a:xfrm>
          <a:prstGeom prst="rect">
            <a:avLst/>
          </a:prstGeom>
        </p:spPr>
      </p:pic>
      <p:pic>
        <p:nvPicPr>
          <p:cNvPr id="77" name="Picture 60">
            <a:extLst>
              <a:ext uri="{FF2B5EF4-FFF2-40B4-BE49-F238E27FC236}">
                <a16:creationId xmlns:a16="http://schemas.microsoft.com/office/drawing/2014/main" id="{8A5F6A64-F7C9-6945-97DD-28056BB1F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638" y="3941571"/>
            <a:ext cx="400650" cy="540000"/>
          </a:xfrm>
          <a:prstGeom prst="rect">
            <a:avLst/>
          </a:prstGeom>
        </p:spPr>
      </p:pic>
      <p:pic>
        <p:nvPicPr>
          <p:cNvPr id="78" name="Picture 61">
            <a:extLst>
              <a:ext uri="{FF2B5EF4-FFF2-40B4-BE49-F238E27FC236}">
                <a16:creationId xmlns:a16="http://schemas.microsoft.com/office/drawing/2014/main" id="{499C32B8-F712-D84C-8DC3-DC39B4FA4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814" y="3422767"/>
            <a:ext cx="529545" cy="540000"/>
          </a:xfrm>
          <a:prstGeom prst="rect">
            <a:avLst/>
          </a:prstGeom>
        </p:spPr>
      </p:pic>
      <p:sp>
        <p:nvSpPr>
          <p:cNvPr id="79" name="Rettangolo 3">
            <a:extLst>
              <a:ext uri="{FF2B5EF4-FFF2-40B4-BE49-F238E27FC236}">
                <a16:creationId xmlns:a16="http://schemas.microsoft.com/office/drawing/2014/main" id="{516E9CCE-8F48-9A47-9CF9-A6B02D1DB5E5}"/>
              </a:ext>
            </a:extLst>
          </p:cNvPr>
          <p:cNvSpPr/>
          <p:nvPr/>
        </p:nvSpPr>
        <p:spPr>
          <a:xfrm rot="16200000">
            <a:off x="17833" y="2035303"/>
            <a:ext cx="1859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DIN"/>
              </a:rPr>
              <a:t>Traditional process</a:t>
            </a:r>
          </a:p>
        </p:txBody>
      </p:sp>
      <p:sp>
        <p:nvSpPr>
          <p:cNvPr id="80" name="Rettangolo 17">
            <a:extLst>
              <a:ext uri="{FF2B5EF4-FFF2-40B4-BE49-F238E27FC236}">
                <a16:creationId xmlns:a16="http://schemas.microsoft.com/office/drawing/2014/main" id="{33E2610A-988F-274B-83F5-7A70CBAF2F62}"/>
              </a:ext>
            </a:extLst>
          </p:cNvPr>
          <p:cNvSpPr/>
          <p:nvPr/>
        </p:nvSpPr>
        <p:spPr>
          <a:xfrm rot="16200000">
            <a:off x="-157412" y="4762428"/>
            <a:ext cx="2210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DIN"/>
              </a:rPr>
              <a:t>Additive Manufacturing</a:t>
            </a:r>
          </a:p>
        </p:txBody>
      </p:sp>
      <p:sp>
        <p:nvSpPr>
          <p:cNvPr id="81" name="Arrow: Circular 54">
            <a:extLst>
              <a:ext uri="{FF2B5EF4-FFF2-40B4-BE49-F238E27FC236}">
                <a16:creationId xmlns:a16="http://schemas.microsoft.com/office/drawing/2014/main" id="{0A8D410F-33D8-BA46-B255-445DA7F3D803}"/>
              </a:ext>
            </a:extLst>
          </p:cNvPr>
          <p:cNvSpPr/>
          <p:nvPr/>
        </p:nvSpPr>
        <p:spPr>
          <a:xfrm>
            <a:off x="2257543" y="4194200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2" name="Arrow: Circular 65">
            <a:extLst>
              <a:ext uri="{FF2B5EF4-FFF2-40B4-BE49-F238E27FC236}">
                <a16:creationId xmlns:a16="http://schemas.microsoft.com/office/drawing/2014/main" id="{428D6B13-A467-1D42-A634-C41E3DE23FB7}"/>
              </a:ext>
            </a:extLst>
          </p:cNvPr>
          <p:cNvSpPr/>
          <p:nvPr/>
        </p:nvSpPr>
        <p:spPr>
          <a:xfrm rot="10800000">
            <a:off x="2257543" y="4876218"/>
            <a:ext cx="707435" cy="519195"/>
          </a:xfrm>
          <a:prstGeom prst="circularArrow">
            <a:avLst>
              <a:gd name="adj1" fmla="val 13575"/>
              <a:gd name="adj2" fmla="val 1003030"/>
              <a:gd name="adj3" fmla="val 20642812"/>
              <a:gd name="adj4" fmla="val 10966599"/>
              <a:gd name="adj5" fmla="val 20183"/>
            </a:avLst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3" name="Arrow: Right 7">
            <a:extLst>
              <a:ext uri="{FF2B5EF4-FFF2-40B4-BE49-F238E27FC236}">
                <a16:creationId xmlns:a16="http://schemas.microsoft.com/office/drawing/2014/main" id="{D353F58E-8DB6-7F4A-8615-D40F7BF6549D}"/>
              </a:ext>
            </a:extLst>
          </p:cNvPr>
          <p:cNvSpPr/>
          <p:nvPr/>
        </p:nvSpPr>
        <p:spPr>
          <a:xfrm>
            <a:off x="5184497" y="4618134"/>
            <a:ext cx="60420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4" name="Arrow: Right 66">
            <a:extLst>
              <a:ext uri="{FF2B5EF4-FFF2-40B4-BE49-F238E27FC236}">
                <a16:creationId xmlns:a16="http://schemas.microsoft.com/office/drawing/2014/main" id="{252DB263-FA14-7C4B-9060-13432CA96771}"/>
              </a:ext>
            </a:extLst>
          </p:cNvPr>
          <p:cNvSpPr/>
          <p:nvPr/>
        </p:nvSpPr>
        <p:spPr>
          <a:xfrm>
            <a:off x="9814540" y="1760372"/>
            <a:ext cx="60420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5" name="TextBox 69">
            <a:extLst>
              <a:ext uri="{FF2B5EF4-FFF2-40B4-BE49-F238E27FC236}">
                <a16:creationId xmlns:a16="http://schemas.microsoft.com/office/drawing/2014/main" id="{E1138D28-E255-0144-9491-9FA9E7DE36F1}"/>
              </a:ext>
            </a:extLst>
          </p:cNvPr>
          <p:cNvSpPr txBox="1"/>
          <p:nvPr/>
        </p:nvSpPr>
        <p:spPr>
          <a:xfrm>
            <a:off x="1583762" y="5348224"/>
            <a:ext cx="64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Design Eng</a:t>
            </a:r>
          </a:p>
        </p:txBody>
      </p:sp>
      <p:sp>
        <p:nvSpPr>
          <p:cNvPr id="86" name="TextBox 70">
            <a:extLst>
              <a:ext uri="{FF2B5EF4-FFF2-40B4-BE49-F238E27FC236}">
                <a16:creationId xmlns:a16="http://schemas.microsoft.com/office/drawing/2014/main" id="{18FEF318-E65C-3240-B33D-0B297F280D6C}"/>
              </a:ext>
            </a:extLst>
          </p:cNvPr>
          <p:cNvSpPr txBox="1"/>
          <p:nvPr/>
        </p:nvSpPr>
        <p:spPr>
          <a:xfrm>
            <a:off x="3179814" y="5787300"/>
            <a:ext cx="109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GE Inspira" panose="020F0603030400020203" pitchFamily="34" charset="0"/>
              </a:rPr>
              <a:t>Manufacturing Eng - Shop</a:t>
            </a:r>
          </a:p>
        </p:txBody>
      </p:sp>
      <p:sp>
        <p:nvSpPr>
          <p:cNvPr id="87" name="Rettangolo 5">
            <a:extLst>
              <a:ext uri="{FF2B5EF4-FFF2-40B4-BE49-F238E27FC236}">
                <a16:creationId xmlns:a16="http://schemas.microsoft.com/office/drawing/2014/main" id="{008E4111-DC0D-834A-8A80-A54951F9946D}"/>
              </a:ext>
            </a:extLst>
          </p:cNvPr>
          <p:cNvSpPr/>
          <p:nvPr/>
        </p:nvSpPr>
        <p:spPr>
          <a:xfrm>
            <a:off x="3650684" y="6138916"/>
            <a:ext cx="6509684" cy="594423"/>
          </a:xfrm>
          <a:prstGeom prst="rect">
            <a:avLst/>
          </a:prstGeom>
          <a:solidFill>
            <a:srgbClr val="55B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GE Inspira" panose="020F0603030400020203" pitchFamily="34" charset="0"/>
              </a:rPr>
              <a:t>AM process </a:t>
            </a:r>
            <a:r>
              <a:rPr lang="it-IT" sz="2000" dirty="0">
                <a:latin typeface="GE Inspira" panose="020F0603030400020203" pitchFamily="34" charset="0"/>
              </a:rPr>
              <a:t>allows faster process optimization with significant cycle time </a:t>
            </a:r>
            <a:r>
              <a:rPr lang="it-IT" sz="2000" b="1" dirty="0">
                <a:latin typeface="GE Inspira" panose="020F0603030400020203" pitchFamily="34" charset="0"/>
              </a:rPr>
              <a:t>reduction</a:t>
            </a:r>
            <a:r>
              <a:rPr lang="it-IT" sz="2000" dirty="0">
                <a:latin typeface="GE Inspira" panose="020F0603030400020203" pitchFamily="34" charset="0"/>
              </a:rPr>
              <a:t>.</a:t>
            </a:r>
          </a:p>
        </p:txBody>
      </p:sp>
      <p:pic>
        <p:nvPicPr>
          <p:cNvPr id="89" name="Picture 48">
            <a:extLst>
              <a:ext uri="{FF2B5EF4-FFF2-40B4-BE49-F238E27FC236}">
                <a16:creationId xmlns:a16="http://schemas.microsoft.com/office/drawing/2014/main" id="{5247EF47-9AB1-5D4D-BA2D-8259F410E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526" y="3693646"/>
            <a:ext cx="4008824" cy="24532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9FEE11-BF6F-4138-8566-11D012AC31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5127" y="989169"/>
            <a:ext cx="4008824" cy="22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8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55489"/>
            <a:ext cx="11203096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 process in comparison - Persons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9E30736-1AA1-40E7-A3CC-14A7AA4D27E4}"/>
              </a:ext>
            </a:extLst>
          </p:cNvPr>
          <p:cNvSpPr/>
          <p:nvPr/>
        </p:nvSpPr>
        <p:spPr>
          <a:xfrm rot="16200000">
            <a:off x="-501830" y="3253772"/>
            <a:ext cx="17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/>
                </a:solidFill>
                <a:latin typeface="DIN"/>
              </a:rPr>
              <a:t>Traditional</a:t>
            </a:r>
            <a:r>
              <a:rPr lang="it-IT" sz="1600" b="1" dirty="0">
                <a:solidFill>
                  <a:schemeClr val="tx2"/>
                </a:solidFill>
                <a:latin typeface="DIN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DIN"/>
              </a:rPr>
              <a:t>Process</a:t>
            </a:r>
            <a:endParaRPr lang="it-IT" sz="1600" b="1" dirty="0">
              <a:solidFill>
                <a:schemeClr val="tx2"/>
              </a:solidFill>
              <a:latin typeface="DIN"/>
            </a:endParaRPr>
          </a:p>
        </p:txBody>
      </p:sp>
      <p:sp>
        <p:nvSpPr>
          <p:cNvPr id="5" name="Rettangolo 17">
            <a:extLst>
              <a:ext uri="{FF2B5EF4-FFF2-40B4-BE49-F238E27FC236}">
                <a16:creationId xmlns:a16="http://schemas.microsoft.com/office/drawing/2014/main" id="{7F7AB481-CC54-49FF-81A7-26883A6F478D}"/>
              </a:ext>
            </a:extLst>
          </p:cNvPr>
          <p:cNvSpPr/>
          <p:nvPr/>
        </p:nvSpPr>
        <p:spPr>
          <a:xfrm rot="16200000">
            <a:off x="-694024" y="3376882"/>
            <a:ext cx="2210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DIN"/>
              </a:rPr>
              <a:t>Additive Manufacturing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8D633-3617-4AEC-8D9A-6B31B09E2623}"/>
              </a:ext>
            </a:extLst>
          </p:cNvPr>
          <p:cNvGrpSpPr/>
          <p:nvPr/>
        </p:nvGrpSpPr>
        <p:grpSpPr>
          <a:xfrm>
            <a:off x="5209201" y="1195989"/>
            <a:ext cx="1773598" cy="1866729"/>
            <a:chOff x="3491880" y="805019"/>
            <a:chExt cx="1773598" cy="186672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A84B03-FFB1-4121-B156-405D4F92E4EE}"/>
                </a:ext>
              </a:extLst>
            </p:cNvPr>
            <p:cNvSpPr/>
            <p:nvPr/>
          </p:nvSpPr>
          <p:spPr>
            <a:xfrm>
              <a:off x="3491880" y="805019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F481A2-7644-4E45-884E-B3C339642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134" y="1187679"/>
              <a:ext cx="1059090" cy="108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C30617-197D-47E4-B438-B9D72E398B22}"/>
                </a:ext>
              </a:extLst>
            </p:cNvPr>
            <p:cNvSpPr txBox="1"/>
            <p:nvPr/>
          </p:nvSpPr>
          <p:spPr>
            <a:xfrm>
              <a:off x="3923932" y="2302416"/>
              <a:ext cx="93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Manufacturing </a:t>
              </a:r>
              <a:r>
                <a:rPr lang="it-IT" sz="900" b="1" dirty="0" err="1">
                  <a:latin typeface="GE Inspira" panose="020F0603030400020203" pitchFamily="34" charset="0"/>
                </a:rPr>
                <a:t>Engineer</a:t>
              </a:r>
              <a:endParaRPr lang="it-IT" sz="900" b="1" dirty="0">
                <a:latin typeface="GE Inspira" panose="020F0603030400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AEFA-D7B1-4C89-8C4D-FBC4F1E43D92}"/>
              </a:ext>
            </a:extLst>
          </p:cNvPr>
          <p:cNvGrpSpPr/>
          <p:nvPr/>
        </p:nvGrpSpPr>
        <p:grpSpPr>
          <a:xfrm>
            <a:off x="7902555" y="1206693"/>
            <a:ext cx="1773598" cy="1845320"/>
            <a:chOff x="5724127" y="833726"/>
            <a:chExt cx="1773598" cy="18453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18101F-49C2-4B4A-9414-46D02FB0EFFF}"/>
                </a:ext>
              </a:extLst>
            </p:cNvPr>
            <p:cNvSpPr/>
            <p:nvPr/>
          </p:nvSpPr>
          <p:spPr>
            <a:xfrm>
              <a:off x="5724127" y="833726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F24320-74B7-4D37-80CD-5158018C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291" y="1216386"/>
              <a:ext cx="765270" cy="108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945951-C098-43A8-833C-AD55A6BFABE2}"/>
                </a:ext>
              </a:extLst>
            </p:cNvPr>
            <p:cNvSpPr txBox="1"/>
            <p:nvPr/>
          </p:nvSpPr>
          <p:spPr>
            <a:xfrm>
              <a:off x="6139517" y="2325093"/>
              <a:ext cx="936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Shop Operator</a:t>
              </a:r>
            </a:p>
          </p:txBody>
        </p:sp>
      </p:grp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6668471E-AB1C-4778-8D7B-0793A0FCB462}"/>
              </a:ext>
            </a:extLst>
          </p:cNvPr>
          <p:cNvSpPr/>
          <p:nvPr/>
        </p:nvSpPr>
        <p:spPr>
          <a:xfrm>
            <a:off x="4399537" y="1877325"/>
            <a:ext cx="617398" cy="504056"/>
          </a:xfrm>
          <a:prstGeom prst="stripedRightArrow">
            <a:avLst>
              <a:gd name="adj1" fmla="val 46372"/>
              <a:gd name="adj2" fmla="val 50000"/>
            </a:avLst>
          </a:prstGeom>
          <a:solidFill>
            <a:srgbClr val="CC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AACD9F46-E11A-4145-9DF2-91A8AAABF2A2}"/>
              </a:ext>
            </a:extLst>
          </p:cNvPr>
          <p:cNvSpPr/>
          <p:nvPr/>
        </p:nvSpPr>
        <p:spPr>
          <a:xfrm>
            <a:off x="7133978" y="1877325"/>
            <a:ext cx="617398" cy="504056"/>
          </a:xfrm>
          <a:prstGeom prst="stripedRightArrow">
            <a:avLst>
              <a:gd name="adj1" fmla="val 46372"/>
              <a:gd name="adj2" fmla="val 50000"/>
            </a:avLst>
          </a:prstGeom>
          <a:solidFill>
            <a:srgbClr val="CC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AD60F-AFBC-40F1-95FD-F760492D87D8}"/>
              </a:ext>
            </a:extLst>
          </p:cNvPr>
          <p:cNvGrpSpPr/>
          <p:nvPr/>
        </p:nvGrpSpPr>
        <p:grpSpPr>
          <a:xfrm>
            <a:off x="2433674" y="1195989"/>
            <a:ext cx="1773598" cy="1866729"/>
            <a:chOff x="1142218" y="805019"/>
            <a:chExt cx="1773598" cy="18667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3C64E7-EE5E-4CD0-8482-0D9FC2F6AD45}"/>
                </a:ext>
              </a:extLst>
            </p:cNvPr>
            <p:cNvSpPr/>
            <p:nvPr/>
          </p:nvSpPr>
          <p:spPr>
            <a:xfrm>
              <a:off x="1142218" y="805019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FEBF86-9585-4CE1-8CA3-22E07693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367" y="1187679"/>
              <a:ext cx="801300" cy="10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9891E3-D066-4E9C-987C-EDF8E3FF20A1}"/>
                </a:ext>
              </a:extLst>
            </p:cNvPr>
            <p:cNvSpPr txBox="1"/>
            <p:nvPr/>
          </p:nvSpPr>
          <p:spPr>
            <a:xfrm>
              <a:off x="1696562" y="2302416"/>
              <a:ext cx="64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Design </a:t>
              </a:r>
              <a:r>
                <a:rPr lang="it-IT" sz="900" b="1" dirty="0" err="1">
                  <a:latin typeface="GE Inspira" panose="020F0603030400020203" pitchFamily="34" charset="0"/>
                </a:rPr>
                <a:t>Engineer</a:t>
              </a:r>
              <a:endParaRPr lang="it-IT" sz="900" b="1" dirty="0">
                <a:latin typeface="GE Inspira" panose="020F06030304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682E-17 -4.81481E-6 L 0.08906 0.2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366E-18 -4.81481E-6 L 0.00069 0.39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9687 0.2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46253"/>
            <a:ext cx="11203096" cy="933323"/>
          </a:xfrm>
        </p:spPr>
        <p:txBody>
          <a:bodyPr>
            <a:normAutofit/>
          </a:bodyPr>
          <a:lstStyle/>
          <a:p>
            <a:r>
              <a:rPr lang="it-IT" dirty="0"/>
              <a:t>Addittive Manufacturing - Persons</a:t>
            </a:r>
            <a:endParaRPr lang="it-IT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1B8E27-66F6-452A-A44F-2E05438C73C0}"/>
              </a:ext>
            </a:extLst>
          </p:cNvPr>
          <p:cNvGrpSpPr>
            <a:grpSpLocks noChangeAspect="1"/>
          </p:cNvGrpSpPr>
          <p:nvPr/>
        </p:nvGrpSpPr>
        <p:grpSpPr>
          <a:xfrm>
            <a:off x="4773867" y="3140968"/>
            <a:ext cx="2664000" cy="2771720"/>
            <a:chOff x="3491880" y="805019"/>
            <a:chExt cx="1773598" cy="18453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1EAD04-A833-42A7-B6B1-AC7570E14B46}"/>
                </a:ext>
              </a:extLst>
            </p:cNvPr>
            <p:cNvSpPr/>
            <p:nvPr/>
          </p:nvSpPr>
          <p:spPr>
            <a:xfrm>
              <a:off x="3491880" y="805019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89B5FE-5A43-4F4E-AD0A-60DD0A87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134" y="1187679"/>
              <a:ext cx="1059090" cy="108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8194D-A951-451E-9EEE-D9EF99069BA0}"/>
                </a:ext>
              </a:extLst>
            </p:cNvPr>
            <p:cNvSpPr txBox="1"/>
            <p:nvPr/>
          </p:nvSpPr>
          <p:spPr>
            <a:xfrm>
              <a:off x="3923932" y="2302416"/>
              <a:ext cx="936100" cy="153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Manufacturing </a:t>
              </a:r>
              <a:r>
                <a:rPr lang="it-IT" sz="900" b="1" dirty="0" err="1">
                  <a:latin typeface="GE Inspira" panose="020F0603030400020203" pitchFamily="34" charset="0"/>
                </a:rPr>
                <a:t>Engineer</a:t>
              </a:r>
              <a:endParaRPr lang="it-IT" sz="900" b="1" dirty="0">
                <a:latin typeface="GE Inspira" panose="020F0603030400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EF95A4-E955-4BD4-B145-6B39D053B198}"/>
              </a:ext>
            </a:extLst>
          </p:cNvPr>
          <p:cNvGrpSpPr>
            <a:grpSpLocks noChangeAspect="1"/>
          </p:cNvGrpSpPr>
          <p:nvPr/>
        </p:nvGrpSpPr>
        <p:grpSpPr>
          <a:xfrm>
            <a:off x="6807132" y="2492896"/>
            <a:ext cx="2664000" cy="2771734"/>
            <a:chOff x="5724127" y="833726"/>
            <a:chExt cx="1773598" cy="18453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8BF7BB-91A1-4CE9-B649-EAFF9677F193}"/>
                </a:ext>
              </a:extLst>
            </p:cNvPr>
            <p:cNvSpPr/>
            <p:nvPr/>
          </p:nvSpPr>
          <p:spPr>
            <a:xfrm>
              <a:off x="5724127" y="833726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DF5688-AF2B-476A-AD64-071DCC910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291" y="1216386"/>
              <a:ext cx="765270" cy="108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055FD5-0210-47E6-A4A7-8E88044B393B}"/>
                </a:ext>
              </a:extLst>
            </p:cNvPr>
            <p:cNvSpPr txBox="1"/>
            <p:nvPr/>
          </p:nvSpPr>
          <p:spPr>
            <a:xfrm>
              <a:off x="6139517" y="2325093"/>
              <a:ext cx="936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Shop Operator</a:t>
              </a:r>
            </a:p>
          </p:txBody>
        </p:sp>
      </p:grpSp>
      <p:sp>
        <p:nvSpPr>
          <p:cNvPr id="20" name="Rettangolo 5">
            <a:extLst>
              <a:ext uri="{FF2B5EF4-FFF2-40B4-BE49-F238E27FC236}">
                <a16:creationId xmlns:a16="http://schemas.microsoft.com/office/drawing/2014/main" id="{2591E203-4C64-42D6-84A6-DF6EB19D198E}"/>
              </a:ext>
            </a:extLst>
          </p:cNvPr>
          <p:cNvSpPr/>
          <p:nvPr/>
        </p:nvSpPr>
        <p:spPr>
          <a:xfrm>
            <a:off x="3350452" y="6026516"/>
            <a:ext cx="6696744" cy="714852"/>
          </a:xfrm>
          <a:prstGeom prst="rect">
            <a:avLst/>
          </a:prstGeom>
          <a:solidFill>
            <a:srgbClr val="55B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GE Inspira" panose="020F0603030400020203" pitchFamily="34" charset="0"/>
              </a:rPr>
              <a:t>With AM, Training and Collaboration with Univerities and Schools are </a:t>
            </a:r>
            <a:r>
              <a:rPr lang="it-IT" sz="2000" dirty="0" err="1">
                <a:latin typeface="GE Inspira" panose="020F0603030400020203" pitchFamily="34" charset="0"/>
              </a:rPr>
              <a:t>crucial</a:t>
            </a:r>
            <a:r>
              <a:rPr lang="it-IT" sz="2000" dirty="0">
                <a:latin typeface="GE Inspira" panose="020F0603030400020203" pitchFamily="34" charset="0"/>
              </a:rPr>
              <a:t> for the Success.</a:t>
            </a:r>
          </a:p>
        </p:txBody>
      </p:sp>
      <p:sp>
        <p:nvSpPr>
          <p:cNvPr id="21" name="Rettangolo 17">
            <a:extLst>
              <a:ext uri="{FF2B5EF4-FFF2-40B4-BE49-F238E27FC236}">
                <a16:creationId xmlns:a16="http://schemas.microsoft.com/office/drawing/2014/main" id="{6A7830FB-E944-4412-BE76-228DCB55D0BE}"/>
              </a:ext>
            </a:extLst>
          </p:cNvPr>
          <p:cNvSpPr/>
          <p:nvPr/>
        </p:nvSpPr>
        <p:spPr>
          <a:xfrm rot="16200000">
            <a:off x="-694024" y="3376882"/>
            <a:ext cx="2210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DIN"/>
              </a:rPr>
              <a:t>Additive Manufacturing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BCFC648-8E4B-4FF3-BDA5-9B51212919EC}"/>
              </a:ext>
            </a:extLst>
          </p:cNvPr>
          <p:cNvSpPr/>
          <p:nvPr/>
        </p:nvSpPr>
        <p:spPr>
          <a:xfrm>
            <a:off x="8224306" y="782275"/>
            <a:ext cx="3893455" cy="2212096"/>
          </a:xfrm>
          <a:prstGeom prst="cloudCallout">
            <a:avLst>
              <a:gd name="adj1" fmla="val -42519"/>
              <a:gd name="adj2" fmla="val 70027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Few manual actvities (from 50% to 5%) </a:t>
            </a:r>
          </a:p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Faster training on the job (about 3 months vs 3 years for foundry)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D270D-9484-49B4-97A7-2D1F7E8A863C}"/>
              </a:ext>
            </a:extLst>
          </p:cNvPr>
          <p:cNvGrpSpPr>
            <a:grpSpLocks noChangeAspect="1"/>
          </p:cNvGrpSpPr>
          <p:nvPr/>
        </p:nvGrpSpPr>
        <p:grpSpPr>
          <a:xfrm>
            <a:off x="2774388" y="2348880"/>
            <a:ext cx="2664000" cy="2771720"/>
            <a:chOff x="1142218" y="805019"/>
            <a:chExt cx="1773598" cy="18453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2CD28E-DA38-4FB3-A958-0EFE95F4E7DC}"/>
                </a:ext>
              </a:extLst>
            </p:cNvPr>
            <p:cNvSpPr/>
            <p:nvPr/>
          </p:nvSpPr>
          <p:spPr>
            <a:xfrm>
              <a:off x="1142218" y="805019"/>
              <a:ext cx="1773598" cy="1845320"/>
            </a:xfrm>
            <a:prstGeom prst="ellipse">
              <a:avLst/>
            </a:prstGeom>
            <a:gradFill flip="none" rotWithShape="1">
              <a:gsLst>
                <a:gs pos="69000">
                  <a:schemeClr val="accent1">
                    <a:lumMod val="5000"/>
                    <a:lumOff val="95000"/>
                  </a:schemeClr>
                </a:gs>
                <a:gs pos="82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9651B2-9CD5-4375-89EF-99DD14815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367" y="1187679"/>
              <a:ext cx="801300" cy="108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F90D2-A70D-45E0-BB7B-CD8B0673AC0E}"/>
                </a:ext>
              </a:extLst>
            </p:cNvPr>
            <p:cNvSpPr txBox="1"/>
            <p:nvPr/>
          </p:nvSpPr>
          <p:spPr>
            <a:xfrm>
              <a:off x="1696562" y="2302416"/>
              <a:ext cx="643192" cy="24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latin typeface="GE Inspira" panose="020F0603030400020203" pitchFamily="34" charset="0"/>
                </a:rPr>
                <a:t>Design </a:t>
              </a:r>
              <a:r>
                <a:rPr lang="it-IT" sz="900" b="1" dirty="0" err="1">
                  <a:latin typeface="GE Inspira" panose="020F0603030400020203" pitchFamily="34" charset="0"/>
                </a:rPr>
                <a:t>Engineer</a:t>
              </a:r>
              <a:endParaRPr lang="it-IT" sz="900" b="1" dirty="0">
                <a:latin typeface="GE Inspira" panose="020F0603030400020203" pitchFamily="34" charset="0"/>
              </a:endParaRPr>
            </a:p>
          </p:txBody>
        </p: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FF24D0E5-BE51-4A9D-9E00-C060BBE04641}"/>
              </a:ext>
            </a:extLst>
          </p:cNvPr>
          <p:cNvSpPr/>
          <p:nvPr/>
        </p:nvSpPr>
        <p:spPr>
          <a:xfrm>
            <a:off x="346364" y="981584"/>
            <a:ext cx="4082665" cy="2012787"/>
          </a:xfrm>
          <a:prstGeom prst="cloudCallout">
            <a:avLst>
              <a:gd name="adj1" fmla="val 30877"/>
              <a:gd name="adj2" fmla="val 67962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Creative Design (12 parts in AM Vs 855 traditional in Catalyst)</a:t>
            </a:r>
          </a:p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Pioneer in new material utilization (200 Kg less in GE9X)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FBD13CBD-0379-4D02-B7D2-86BF801AC4AC}"/>
              </a:ext>
            </a:extLst>
          </p:cNvPr>
          <p:cNvSpPr/>
          <p:nvPr/>
        </p:nvSpPr>
        <p:spPr>
          <a:xfrm>
            <a:off x="4627886" y="1703388"/>
            <a:ext cx="3596419" cy="1290984"/>
          </a:xfrm>
          <a:prstGeom prst="cloudCallout">
            <a:avLst>
              <a:gd name="adj1" fmla="val -2308"/>
              <a:gd name="adj2" fmla="val 93570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Expert of the process y = f(x)</a:t>
            </a:r>
          </a:p>
          <a:p>
            <a:pPr marL="84138" indent="-841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Analytic skill (data lake)</a:t>
            </a:r>
          </a:p>
        </p:txBody>
      </p:sp>
    </p:spTree>
    <p:extLst>
      <p:ext uri="{BB962C8B-B14F-4D97-AF65-F5344CB8AC3E}">
        <p14:creationId xmlns:p14="http://schemas.microsoft.com/office/powerpoint/2010/main" val="91811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46253"/>
            <a:ext cx="11203096" cy="933323"/>
          </a:xfrm>
        </p:spPr>
        <p:txBody>
          <a:bodyPr/>
          <a:lstStyle/>
          <a:p>
            <a:r>
              <a:rPr lang="it-IT" dirty="0"/>
              <a:t>Avio Aero Consolidated Experiences….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0DECA0-413F-4CE3-9AFD-D9863EA2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7" y="3187425"/>
            <a:ext cx="591338" cy="57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3925F21-965F-48F2-A74C-50ADA3D6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58" y="1276404"/>
            <a:ext cx="914985" cy="42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Image">
            <a:extLst>
              <a:ext uri="{FF2B5EF4-FFF2-40B4-BE49-F238E27FC236}">
                <a16:creationId xmlns:a16="http://schemas.microsoft.com/office/drawing/2014/main" id="{C9D13E15-68B3-45A3-9DDE-58A81884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59" y="1166377"/>
            <a:ext cx="593762" cy="6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F397E94-E117-461B-8F63-F7F79B189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8" y="1112846"/>
            <a:ext cx="551330" cy="750735"/>
          </a:xfrm>
          <a:prstGeom prst="rect">
            <a:avLst/>
          </a:prstGeom>
        </p:spPr>
      </p:pic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7F7D4611-6423-4312-A8BF-40D867D6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80" y="1160850"/>
            <a:ext cx="639030" cy="6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arrotondato 3">
            <a:extLst>
              <a:ext uri="{FF2B5EF4-FFF2-40B4-BE49-F238E27FC236}">
                <a16:creationId xmlns:a16="http://schemas.microsoft.com/office/drawing/2014/main" id="{07BAB555-AAF5-42E5-94BF-8FCCE22E7817}"/>
              </a:ext>
            </a:extLst>
          </p:cNvPr>
          <p:cNvSpPr/>
          <p:nvPr/>
        </p:nvSpPr>
        <p:spPr>
          <a:xfrm>
            <a:off x="4577481" y="1833251"/>
            <a:ext cx="5002362" cy="866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Image">
            <a:extLst>
              <a:ext uri="{FF2B5EF4-FFF2-40B4-BE49-F238E27FC236}">
                <a16:creationId xmlns:a16="http://schemas.microsoft.com/office/drawing/2014/main" id="{DAEF81EC-F3AB-480A-8B7F-7049203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77" y="1152246"/>
            <a:ext cx="807971" cy="6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go-poland.pl/sites/default/files/logo_ucz_wiz/1/godlo_wat_wer_183.png">
            <a:extLst>
              <a:ext uri="{FF2B5EF4-FFF2-40B4-BE49-F238E27FC236}">
                <a16:creationId xmlns:a16="http://schemas.microsoft.com/office/drawing/2014/main" id="{5C8858C6-81F2-4A4C-A129-C6DC9B71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47" y="1124637"/>
            <a:ext cx="679394" cy="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65ECDEA-1021-4505-9D26-4C032F869C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36" y="3165341"/>
            <a:ext cx="765909" cy="618002"/>
          </a:xfrm>
          <a:prstGeom prst="rect">
            <a:avLst/>
          </a:prstGeom>
        </p:spPr>
      </p:pic>
      <p:sp>
        <p:nvSpPr>
          <p:cNvPr id="25" name="Rettangolo arrotondato 41">
            <a:extLst>
              <a:ext uri="{FF2B5EF4-FFF2-40B4-BE49-F238E27FC236}">
                <a16:creationId xmlns:a16="http://schemas.microsoft.com/office/drawing/2014/main" id="{C88F039D-5EF9-4124-8216-7D4051BCE9F2}"/>
              </a:ext>
            </a:extLst>
          </p:cNvPr>
          <p:cNvSpPr/>
          <p:nvPr/>
        </p:nvSpPr>
        <p:spPr>
          <a:xfrm>
            <a:off x="2730503" y="2997023"/>
            <a:ext cx="6644173" cy="90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5">
            <a:extLst>
              <a:ext uri="{FF2B5EF4-FFF2-40B4-BE49-F238E27FC236}">
                <a16:creationId xmlns:a16="http://schemas.microsoft.com/office/drawing/2014/main" id="{8A8E5070-BAD5-44A7-86AA-9A015D2C5754}"/>
              </a:ext>
            </a:extLst>
          </p:cNvPr>
          <p:cNvSpPr txBox="1"/>
          <p:nvPr/>
        </p:nvSpPr>
        <p:spPr>
          <a:xfrm>
            <a:off x="241561" y="3152827"/>
            <a:ext cx="14108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b="1" dirty="0">
                <a:latin typeface="GE Inspira Sans" panose="020B0503060000000003" pitchFamily="34" charset="0"/>
              </a:rPr>
              <a:t>Research Labs</a:t>
            </a:r>
          </a:p>
        </p:txBody>
      </p:sp>
      <p:sp>
        <p:nvSpPr>
          <p:cNvPr id="28" name="CasellaDiTesto 6">
            <a:extLst>
              <a:ext uri="{FF2B5EF4-FFF2-40B4-BE49-F238E27FC236}">
                <a16:creationId xmlns:a16="http://schemas.microsoft.com/office/drawing/2014/main" id="{602CFC6E-CA39-458A-AA3E-11A04992667D}"/>
              </a:ext>
            </a:extLst>
          </p:cNvPr>
          <p:cNvSpPr txBox="1"/>
          <p:nvPr/>
        </p:nvSpPr>
        <p:spPr>
          <a:xfrm>
            <a:off x="241561" y="2078735"/>
            <a:ext cx="234741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400" b="1" dirty="0">
                <a:latin typeface="GE Inspira Sans" panose="020B0503060000000003" pitchFamily="34" charset="0"/>
              </a:rPr>
              <a:t>Specific Master </a:t>
            </a:r>
            <a:r>
              <a:rPr lang="en-US" sz="1400" b="1" dirty="0">
                <a:latin typeface="GE Inspira Sans" panose="020B0503060000000003" pitchFamily="34" charset="0"/>
              </a:rPr>
              <a:t>Degree </a:t>
            </a:r>
          </a:p>
          <a:p>
            <a:pPr algn="just"/>
            <a:r>
              <a:rPr lang="en-US" sz="1400" b="1" dirty="0">
                <a:latin typeface="GE Inspira Sans" panose="020B0503060000000003" pitchFamily="34" charset="0"/>
              </a:rPr>
              <a:t>(</a:t>
            </a:r>
            <a:r>
              <a:rPr lang="en-US" sz="1400" b="1" dirty="0" err="1">
                <a:latin typeface="GE Inspira Sans" panose="020B0503060000000003" pitchFamily="34" charset="0"/>
              </a:rPr>
              <a:t>PoliTo</a:t>
            </a:r>
            <a:r>
              <a:rPr lang="en-US" sz="1400" b="1" dirty="0">
                <a:latin typeface="GE Inspira Sans" panose="020B0503060000000003" pitchFamily="34" charset="0"/>
              </a:rPr>
              <a:t>, </a:t>
            </a:r>
            <a:r>
              <a:rPr lang="en-US" sz="1400" b="1" dirty="0" err="1">
                <a:latin typeface="GE Inspira Sans" panose="020B0503060000000003" pitchFamily="34" charset="0"/>
              </a:rPr>
              <a:t>UniSalento</a:t>
            </a:r>
            <a:r>
              <a:rPr lang="en-US" sz="1400" b="1" dirty="0">
                <a:latin typeface="GE Inspira Sans" panose="020B0503060000000003" pitchFamily="34" charset="0"/>
              </a:rPr>
              <a:t>, </a:t>
            </a:r>
            <a:r>
              <a:rPr lang="en-US" sz="1400" b="1" dirty="0" err="1">
                <a:latin typeface="GE Inspira Sans" panose="020B0503060000000003" pitchFamily="34" charset="0"/>
              </a:rPr>
              <a:t>PoliBari</a:t>
            </a:r>
            <a:r>
              <a:rPr lang="en-US" sz="1400" b="1" dirty="0">
                <a:latin typeface="GE Inspira Sans" panose="020B0503060000000003" pitchFamily="34" charset="0"/>
              </a:rPr>
              <a:t>,</a:t>
            </a:r>
          </a:p>
          <a:p>
            <a:pPr algn="just"/>
            <a:r>
              <a:rPr lang="it-IT" sz="1400" b="1" dirty="0">
                <a:latin typeface="GE Inspira Sans" panose="020B0503060000000003" pitchFamily="34" charset="0"/>
              </a:rPr>
              <a:t>F</a:t>
            </a:r>
            <a:r>
              <a:rPr lang="en-US" sz="1400" b="1" dirty="0" err="1">
                <a:latin typeface="GE Inspira Sans" panose="020B0503060000000003" pitchFamily="34" charset="0"/>
              </a:rPr>
              <a:t>ederico</a:t>
            </a:r>
            <a:r>
              <a:rPr lang="en-US" sz="1400" b="1" dirty="0">
                <a:latin typeface="GE Inspira Sans" panose="020B0503060000000003" pitchFamily="34" charset="0"/>
              </a:rPr>
              <a:t> II)</a:t>
            </a:r>
          </a:p>
        </p:txBody>
      </p:sp>
      <p:sp>
        <p:nvSpPr>
          <p:cNvPr id="32" name="Rettangolo arrotondato 10">
            <a:extLst>
              <a:ext uri="{FF2B5EF4-FFF2-40B4-BE49-F238E27FC236}">
                <a16:creationId xmlns:a16="http://schemas.microsoft.com/office/drawing/2014/main" id="{DF5FB9C7-3675-4DE6-B928-987355F7EF67}"/>
              </a:ext>
            </a:extLst>
          </p:cNvPr>
          <p:cNvSpPr/>
          <p:nvPr/>
        </p:nvSpPr>
        <p:spPr>
          <a:xfrm>
            <a:off x="9456277" y="1961537"/>
            <a:ext cx="2657051" cy="90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1F735A4F-7E54-4E67-9B54-6DE9A612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02" y="3242567"/>
            <a:ext cx="578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B462FDE-3F78-4AF5-9BF4-D66160F8A8E0}"/>
              </a:ext>
            </a:extLst>
          </p:cNvPr>
          <p:cNvSpPr txBox="1"/>
          <p:nvPr/>
        </p:nvSpPr>
        <p:spPr>
          <a:xfrm flipH="1">
            <a:off x="5281928" y="3151177"/>
            <a:ext cx="7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ARDC</a:t>
            </a:r>
          </a:p>
          <a:p>
            <a:r>
              <a:rPr lang="it-IT" sz="600" dirty="0"/>
              <a:t>Apulia Repair Development Center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08D05008-9A4F-42DB-BE72-D0B7B194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60" y="3212220"/>
            <a:ext cx="795304" cy="52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5B94D2D-B635-4AD3-9CE7-03B65C084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41801" r="70684" b="22240"/>
          <a:stretch/>
        </p:blipFill>
        <p:spPr bwMode="auto">
          <a:xfrm>
            <a:off x="7037996" y="3185382"/>
            <a:ext cx="633802" cy="57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BD1B5A49-013E-421A-9E97-AD5C4FD6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18" y="3295325"/>
            <a:ext cx="1459819" cy="35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magine 21">
            <a:extLst>
              <a:ext uri="{FF2B5EF4-FFF2-40B4-BE49-F238E27FC236}">
                <a16:creationId xmlns:a16="http://schemas.microsoft.com/office/drawing/2014/main" id="{D91AACBC-9E4C-4FD2-8C36-75B6B9BE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36" y="1207804"/>
            <a:ext cx="461781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4DCC89-D04A-4F93-9B70-C91DD2ED56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4713" y="1166377"/>
            <a:ext cx="949309" cy="643672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96904D66-2465-41F2-B68B-27B65075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19" y="1146040"/>
            <a:ext cx="997319" cy="68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19E921-8FF9-4DED-8145-396EBA0B10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4675" y="1191770"/>
            <a:ext cx="560801" cy="592887"/>
          </a:xfrm>
          <a:prstGeom prst="rect">
            <a:avLst/>
          </a:prstGeom>
        </p:spPr>
      </p:pic>
      <p:sp>
        <p:nvSpPr>
          <p:cNvPr id="44" name="CasellaDiTesto 9">
            <a:extLst>
              <a:ext uri="{FF2B5EF4-FFF2-40B4-BE49-F238E27FC236}">
                <a16:creationId xmlns:a16="http://schemas.microsoft.com/office/drawing/2014/main" id="{899065A3-60A5-4530-A1F8-4975EC8972C1}"/>
              </a:ext>
            </a:extLst>
          </p:cNvPr>
          <p:cNvSpPr txBox="1"/>
          <p:nvPr/>
        </p:nvSpPr>
        <p:spPr>
          <a:xfrm>
            <a:off x="2766393" y="2086281"/>
            <a:ext cx="303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b="1" dirty="0">
                <a:latin typeface="GE Inspira" panose="020F0603030400020203" pitchFamily="34" charset="0"/>
              </a:rPr>
              <a:t>Masters Degree in ADVANCED MANUFACTURING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8836AB3-B430-4B02-B9DC-C21100057C9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55496"/>
          <a:stretch/>
        </p:blipFill>
        <p:spPr>
          <a:xfrm>
            <a:off x="3549354" y="1124717"/>
            <a:ext cx="529528" cy="726993"/>
          </a:xfrm>
          <a:prstGeom prst="rect">
            <a:avLst/>
          </a:prstGeom>
        </p:spPr>
      </p:pic>
      <p:sp>
        <p:nvSpPr>
          <p:cNvPr id="20" name="Rettangolo arrotondato 4">
            <a:extLst>
              <a:ext uri="{FF2B5EF4-FFF2-40B4-BE49-F238E27FC236}">
                <a16:creationId xmlns:a16="http://schemas.microsoft.com/office/drawing/2014/main" id="{25128CF2-EA17-4383-98F0-BED053AE047A}"/>
              </a:ext>
            </a:extLst>
          </p:cNvPr>
          <p:cNvSpPr/>
          <p:nvPr/>
        </p:nvSpPr>
        <p:spPr>
          <a:xfrm>
            <a:off x="2735723" y="1969348"/>
            <a:ext cx="3173795" cy="90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862461-200A-4D6A-BCA6-8A4985BFBE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40807" y="3985980"/>
            <a:ext cx="2029887" cy="2367215"/>
          </a:xfrm>
          <a:prstGeom prst="rect">
            <a:avLst/>
          </a:prstGeom>
        </p:spPr>
      </p:pic>
      <p:sp>
        <p:nvSpPr>
          <p:cNvPr id="49" name="CasellaDiTesto 5">
            <a:extLst>
              <a:ext uri="{FF2B5EF4-FFF2-40B4-BE49-F238E27FC236}">
                <a16:creationId xmlns:a16="http://schemas.microsoft.com/office/drawing/2014/main" id="{5A438082-7A9E-4679-9084-2D895605EF69}"/>
              </a:ext>
            </a:extLst>
          </p:cNvPr>
          <p:cNvSpPr txBox="1"/>
          <p:nvPr/>
        </p:nvSpPr>
        <p:spPr>
          <a:xfrm>
            <a:off x="241561" y="4354677"/>
            <a:ext cx="14108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b="1" dirty="0">
                <a:latin typeface="GE Inspira Sans" panose="020B0503060000000003" pitchFamily="34" charset="0"/>
              </a:rPr>
              <a:t>Secondary School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6C9550C-EEEC-4CC5-A6FF-2EA0D4DB00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36597" y="6121357"/>
            <a:ext cx="2029887" cy="241441"/>
          </a:xfrm>
          <a:prstGeom prst="rect">
            <a:avLst/>
          </a:prstGeom>
        </p:spPr>
      </p:pic>
      <p:sp>
        <p:nvSpPr>
          <p:cNvPr id="51" name="Rettangolo arrotondato 41">
            <a:extLst>
              <a:ext uri="{FF2B5EF4-FFF2-40B4-BE49-F238E27FC236}">
                <a16:creationId xmlns:a16="http://schemas.microsoft.com/office/drawing/2014/main" id="{04A05D10-ED3C-429B-89B4-E4143687FDFD}"/>
              </a:ext>
            </a:extLst>
          </p:cNvPr>
          <p:cNvSpPr/>
          <p:nvPr/>
        </p:nvSpPr>
        <p:spPr>
          <a:xfrm>
            <a:off x="2730504" y="3995757"/>
            <a:ext cx="3681186" cy="12229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tangolo arrotondato 10">
            <a:extLst>
              <a:ext uri="{FF2B5EF4-FFF2-40B4-BE49-F238E27FC236}">
                <a16:creationId xmlns:a16="http://schemas.microsoft.com/office/drawing/2014/main" id="{13E1AA21-BF79-4676-BAEC-2BF756C638E8}"/>
              </a:ext>
            </a:extLst>
          </p:cNvPr>
          <p:cNvSpPr/>
          <p:nvPr/>
        </p:nvSpPr>
        <p:spPr>
          <a:xfrm>
            <a:off x="2749005" y="5331235"/>
            <a:ext cx="3681186" cy="90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11">
            <a:extLst>
              <a:ext uri="{FF2B5EF4-FFF2-40B4-BE49-F238E27FC236}">
                <a16:creationId xmlns:a16="http://schemas.microsoft.com/office/drawing/2014/main" id="{3B8DE993-FBD7-4437-9EFE-508ED4435AB5}"/>
              </a:ext>
            </a:extLst>
          </p:cNvPr>
          <p:cNvSpPr txBox="1"/>
          <p:nvPr/>
        </p:nvSpPr>
        <p:spPr>
          <a:xfrm>
            <a:off x="2816072" y="4076425"/>
            <a:ext cx="3231765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GE Inspira" panose="020F0603030400020203" pitchFamily="34" charset="0"/>
              </a:rPr>
              <a:t>Post Diploma (2 years):</a:t>
            </a:r>
          </a:p>
          <a:p>
            <a:endParaRPr lang="en-US" sz="1100" b="1" dirty="0">
              <a:latin typeface="GE Inspira" panose="020F0603030400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B0F0"/>
                </a:solidFill>
                <a:latin typeface="GE Inspira" panose="020F0603030400020203" pitchFamily="34" charset="0"/>
              </a:rPr>
              <a:t>Additive Manufacturing</a:t>
            </a:r>
            <a:endParaRPr lang="en-US" sz="1100" dirty="0">
              <a:latin typeface="GE Inspira Sans" panose="020B050306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Robot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Manufacturing process</a:t>
            </a:r>
            <a:endParaRPr lang="en-US" sz="1200" dirty="0">
              <a:latin typeface="GE Inspira Sans" panose="020B0503060000000003" pitchFamily="34" charset="0"/>
            </a:endParaRPr>
          </a:p>
        </p:txBody>
      </p:sp>
      <p:sp>
        <p:nvSpPr>
          <p:cNvPr id="46" name="Rettangolo arrotondato 4">
            <a:extLst>
              <a:ext uri="{FF2B5EF4-FFF2-40B4-BE49-F238E27FC236}">
                <a16:creationId xmlns:a16="http://schemas.microsoft.com/office/drawing/2014/main" id="{01C45D54-3CFE-4619-BB17-E86FE69DC26F}"/>
              </a:ext>
            </a:extLst>
          </p:cNvPr>
          <p:cNvSpPr/>
          <p:nvPr/>
        </p:nvSpPr>
        <p:spPr>
          <a:xfrm>
            <a:off x="5995607" y="1969343"/>
            <a:ext cx="3379069" cy="90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sellaDiTesto 9">
            <a:extLst>
              <a:ext uri="{FF2B5EF4-FFF2-40B4-BE49-F238E27FC236}">
                <a16:creationId xmlns:a16="http://schemas.microsoft.com/office/drawing/2014/main" id="{C80B7970-2FFF-4B80-89F9-0CD12D35DB28}"/>
              </a:ext>
            </a:extLst>
          </p:cNvPr>
          <p:cNvSpPr txBox="1"/>
          <p:nvPr/>
        </p:nvSpPr>
        <p:spPr>
          <a:xfrm>
            <a:off x="9566291" y="2003958"/>
            <a:ext cx="2547038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b="1" dirty="0">
                <a:latin typeface="GE Inspira" panose="020F0603030400020203" pitchFamily="34" charset="0"/>
              </a:rPr>
              <a:t>MEAP – Manufacturing Engineer Academy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Technical &amp; Soft Skills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Internships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E Inspira Sans" panose="020B0503060000000003" pitchFamily="34" charset="0"/>
              </a:rPr>
              <a:t>Thesis Catalogue </a:t>
            </a:r>
            <a:r>
              <a:rPr lang="en-US" sz="1100" b="1" dirty="0">
                <a:latin typeface="GE Inspira" panose="020F0603030400020203" pitchFamily="34" charset="0"/>
              </a:rPr>
              <a:t>   </a:t>
            </a:r>
          </a:p>
        </p:txBody>
      </p:sp>
      <p:sp>
        <p:nvSpPr>
          <p:cNvPr id="53" name="CasellaDiTesto 9">
            <a:extLst>
              <a:ext uri="{FF2B5EF4-FFF2-40B4-BE49-F238E27FC236}">
                <a16:creationId xmlns:a16="http://schemas.microsoft.com/office/drawing/2014/main" id="{5B79423A-3A79-446C-8937-73D117EB078C}"/>
              </a:ext>
            </a:extLst>
          </p:cNvPr>
          <p:cNvSpPr txBox="1"/>
          <p:nvPr/>
        </p:nvSpPr>
        <p:spPr>
          <a:xfrm>
            <a:off x="6144227" y="2003274"/>
            <a:ext cx="317379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GE Inspira" panose="020F0603030400020203" pitchFamily="34" charset="0"/>
              </a:rPr>
              <a:t>2</a:t>
            </a:r>
            <a:r>
              <a:rPr lang="en-US" sz="1200" b="1" baseline="30000" dirty="0">
                <a:latin typeface="GE Inspira" panose="020F0603030400020203" pitchFamily="34" charset="0"/>
              </a:rPr>
              <a:t>nd</a:t>
            </a:r>
            <a:r>
              <a:rPr lang="en-US" sz="1200" b="1" dirty="0">
                <a:latin typeface="GE Inspira" panose="020F0603030400020203" pitchFamily="34" charset="0"/>
              </a:rPr>
              <a:t> Level Masters:</a:t>
            </a:r>
          </a:p>
          <a:p>
            <a:endParaRPr lang="en-US" sz="1100" b="1" dirty="0">
              <a:latin typeface="GE Inspira" panose="020F0603030400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GE Inspira" panose="020F0603030400020203" pitchFamily="34" charset="0"/>
              </a:rPr>
              <a:t>SYSTEM OF PROPULSION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B0F0"/>
                </a:solidFill>
                <a:latin typeface="GE Inspira" panose="020F0603030400020203" pitchFamily="34" charset="0"/>
              </a:rPr>
              <a:t>ADDITIVE MANUFACTURING </a:t>
            </a:r>
            <a:r>
              <a:rPr lang="en-US" sz="1100" b="1" dirty="0" err="1">
                <a:solidFill>
                  <a:srgbClr val="00B0F0"/>
                </a:solidFill>
                <a:latin typeface="GE Inspira" panose="020F0603030400020203" pitchFamily="34" charset="0"/>
              </a:rPr>
              <a:t>PoliTo</a:t>
            </a:r>
            <a:r>
              <a:rPr lang="en-US" sz="1100" b="1" dirty="0">
                <a:solidFill>
                  <a:srgbClr val="00B0F0"/>
                </a:solidFill>
                <a:latin typeface="GE Inspira" panose="020F0603030400020203" pitchFamily="34" charset="0"/>
              </a:rPr>
              <a:t> and </a:t>
            </a:r>
            <a:r>
              <a:rPr lang="en-US" sz="1100" b="1" dirty="0" err="1">
                <a:solidFill>
                  <a:srgbClr val="00B0F0"/>
                </a:solidFill>
                <a:latin typeface="GE Inspira" panose="020F0603030400020203" pitchFamily="34" charset="0"/>
              </a:rPr>
              <a:t>PoliBari</a:t>
            </a:r>
            <a:endParaRPr lang="en-US" sz="1100" b="1" dirty="0">
              <a:solidFill>
                <a:srgbClr val="0070C0"/>
              </a:solidFill>
              <a:latin typeface="GE Inspira" panose="020F0603030400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latin typeface="GE Inspira" panose="020F0603030400020203" pitchFamily="34" charset="0"/>
              </a:rPr>
              <a:t>MANUFACTURING 4.0</a:t>
            </a:r>
            <a:endParaRPr lang="en-US" sz="1100" dirty="0">
              <a:latin typeface="GE Inspira" panose="020F0603030400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77D5B-A828-4A62-8073-F92DCCA30C2B}"/>
              </a:ext>
            </a:extLst>
          </p:cNvPr>
          <p:cNvSpPr/>
          <p:nvPr/>
        </p:nvSpPr>
        <p:spPr>
          <a:xfrm>
            <a:off x="2816072" y="5543489"/>
            <a:ext cx="348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GE Inspira" panose="020F0603030400020203" pitchFamily="34" charset="0"/>
              </a:rPr>
              <a:t>More than 1000 students in “</a:t>
            </a:r>
            <a:r>
              <a:rPr lang="en-US" sz="1200" b="1" dirty="0" err="1">
                <a:latin typeface="GE Inspira" panose="020F0603030400020203" pitchFamily="34" charset="0"/>
              </a:rPr>
              <a:t>Alternanza</a:t>
            </a:r>
            <a:r>
              <a:rPr lang="en-US" sz="1200" b="1" dirty="0">
                <a:latin typeface="GE Inspira" panose="020F0603030400020203" pitchFamily="34" charset="0"/>
              </a:rPr>
              <a:t> </a:t>
            </a:r>
            <a:r>
              <a:rPr lang="en-US" sz="1200" b="1" dirty="0" err="1">
                <a:latin typeface="GE Inspira" panose="020F0603030400020203" pitchFamily="34" charset="0"/>
              </a:rPr>
              <a:t>Scuola</a:t>
            </a:r>
            <a:r>
              <a:rPr lang="en-US" sz="1200" b="1" dirty="0">
                <a:latin typeface="GE Inspira" panose="020F0603030400020203" pitchFamily="34" charset="0"/>
              </a:rPr>
              <a:t> </a:t>
            </a:r>
            <a:r>
              <a:rPr lang="en-US" sz="1200" b="1" dirty="0" err="1">
                <a:latin typeface="GE Inspira" panose="020F0603030400020203" pitchFamily="34" charset="0"/>
              </a:rPr>
              <a:t>Lavoro</a:t>
            </a:r>
            <a:r>
              <a:rPr lang="en-US" sz="1200" b="1" dirty="0">
                <a:latin typeface="GE Inspira" panose="020F0603030400020203" pitchFamily="34" charset="0"/>
              </a:rPr>
              <a:t>” project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EAE6E8-44DA-428D-AA5C-85F7972C754E}"/>
              </a:ext>
            </a:extLst>
          </p:cNvPr>
          <p:cNvSpPr/>
          <p:nvPr/>
        </p:nvSpPr>
        <p:spPr>
          <a:xfrm>
            <a:off x="3646475" y="3095757"/>
            <a:ext cx="855037" cy="738648"/>
          </a:xfrm>
          <a:prstGeom prst="ellipse">
            <a:avLst/>
          </a:prstGeom>
          <a:noFill/>
          <a:ln w="38100">
            <a:solidFill>
              <a:srgbClr val="67B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EEEB42-3724-4223-8924-2D139579AA6C}"/>
              </a:ext>
            </a:extLst>
          </p:cNvPr>
          <p:cNvSpPr/>
          <p:nvPr/>
        </p:nvSpPr>
        <p:spPr>
          <a:xfrm>
            <a:off x="5198186" y="3109608"/>
            <a:ext cx="855037" cy="738648"/>
          </a:xfrm>
          <a:prstGeom prst="ellipse">
            <a:avLst/>
          </a:prstGeom>
          <a:noFill/>
          <a:ln w="38100">
            <a:solidFill>
              <a:srgbClr val="67B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0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46253"/>
            <a:ext cx="11203096" cy="933323"/>
          </a:xfrm>
        </p:spPr>
        <p:txBody>
          <a:bodyPr/>
          <a:lstStyle/>
          <a:p>
            <a:r>
              <a:rPr lang="it-IT" dirty="0"/>
              <a:t>Avio Aero Additive Eco-System…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F352E3-FB17-4175-B1A4-1205A889BEAC}"/>
              </a:ext>
            </a:extLst>
          </p:cNvPr>
          <p:cNvSpPr txBox="1"/>
          <p:nvPr/>
        </p:nvSpPr>
        <p:spPr>
          <a:xfrm>
            <a:off x="8919758" y="4449178"/>
            <a:ext cx="2842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 Inspira Sans" panose="020B0503060000000003" pitchFamily="34" charset="0"/>
              </a:rPr>
              <a:t>Close Collaboration</a:t>
            </a:r>
          </a:p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 Inspira Sans" panose="020B0503060000000003" pitchFamily="34" charset="0"/>
              </a:rPr>
              <a:t>with the new GE additive business </a:t>
            </a:r>
          </a:p>
          <a:p>
            <a:pPr algn="ctr"/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Inspira Sans" panose="020B0503060000000003" pitchFamily="34" charset="0"/>
              </a:rPr>
              <a:t>GE Additive</a:t>
            </a:r>
          </a:p>
        </p:txBody>
      </p:sp>
      <p:sp>
        <p:nvSpPr>
          <p:cNvPr id="5" name="Rectangle 224">
            <a:extLst>
              <a:ext uri="{FF2B5EF4-FFF2-40B4-BE49-F238E27FC236}">
                <a16:creationId xmlns:a16="http://schemas.microsoft.com/office/drawing/2014/main" id="{B5F6249E-B9F0-4FBC-9E42-F5641B61312A}"/>
              </a:ext>
            </a:extLst>
          </p:cNvPr>
          <p:cNvSpPr/>
          <p:nvPr/>
        </p:nvSpPr>
        <p:spPr>
          <a:xfrm>
            <a:off x="2253342" y="5992811"/>
            <a:ext cx="8447315" cy="741003"/>
          </a:xfrm>
          <a:prstGeom prst="rect">
            <a:avLst/>
          </a:prstGeom>
          <a:solidFill>
            <a:srgbClr val="55B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lt1"/>
                </a:solidFill>
                <a:latin typeface="GE Inspira" panose="020F0603030400020203" pitchFamily="34" charset="0"/>
              </a:rPr>
              <a:t>World leader in EBM </a:t>
            </a:r>
            <a:r>
              <a:rPr lang="en-US" sz="2000" dirty="0" err="1">
                <a:solidFill>
                  <a:schemeClr val="lt1"/>
                </a:solidFill>
                <a:latin typeface="GE Inspira" panose="020F0603030400020203" pitchFamily="34" charset="0"/>
              </a:rPr>
              <a:t>TiAl</a:t>
            </a:r>
            <a:r>
              <a:rPr lang="en-US" sz="2000" dirty="0">
                <a:solidFill>
                  <a:schemeClr val="lt1"/>
                </a:solidFill>
                <a:latin typeface="GE Inspira" panose="020F0603030400020203" pitchFamily="34" charset="0"/>
              </a:rPr>
              <a:t> production, EU leader in AM aeronautical production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87783-6C27-4BC0-9D20-EFF526CEC929}"/>
              </a:ext>
            </a:extLst>
          </p:cNvPr>
          <p:cNvGrpSpPr/>
          <p:nvPr/>
        </p:nvGrpSpPr>
        <p:grpSpPr>
          <a:xfrm>
            <a:off x="3171876" y="1647241"/>
            <a:ext cx="5656736" cy="4089847"/>
            <a:chOff x="1619672" y="1014346"/>
            <a:chExt cx="5656736" cy="40898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0D20C5-FEED-481E-9761-7DE095D7E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672" y="1014346"/>
              <a:ext cx="5656736" cy="4089847"/>
            </a:xfrm>
            <a:prstGeom prst="rect">
              <a:avLst/>
            </a:prstGeom>
          </p:spPr>
        </p:pic>
        <p:sp>
          <p:nvSpPr>
            <p:cNvPr id="8" name="Rettangolo 1">
              <a:extLst>
                <a:ext uri="{FF2B5EF4-FFF2-40B4-BE49-F238E27FC236}">
                  <a16:creationId xmlns:a16="http://schemas.microsoft.com/office/drawing/2014/main" id="{D5F9B17E-E3BD-44B6-A1B2-B72195F60735}"/>
                </a:ext>
              </a:extLst>
            </p:cNvPr>
            <p:cNvSpPr/>
            <p:nvPr/>
          </p:nvSpPr>
          <p:spPr>
            <a:xfrm>
              <a:off x="3131840" y="3947765"/>
              <a:ext cx="1314549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6">
              <a:extLst>
                <a:ext uri="{FF2B5EF4-FFF2-40B4-BE49-F238E27FC236}">
                  <a16:creationId xmlns:a16="http://schemas.microsoft.com/office/drawing/2014/main" id="{A5C26BBB-7D49-4AB7-AE80-6C4965640AE0}"/>
                </a:ext>
              </a:extLst>
            </p:cNvPr>
            <p:cNvSpPr/>
            <p:nvPr/>
          </p:nvSpPr>
          <p:spPr>
            <a:xfrm rot="1935663">
              <a:off x="4471132" y="2926199"/>
              <a:ext cx="140876" cy="118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D5A92CA-46C8-43FF-A906-9D3E97B09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0" t="23206" b="33377"/>
          <a:stretch/>
        </p:blipFill>
        <p:spPr>
          <a:xfrm>
            <a:off x="1050300" y="3033078"/>
            <a:ext cx="2423930" cy="1437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2F214-FAF2-45D7-86B9-29B1B2E5DE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67" b="46802"/>
          <a:stretch/>
        </p:blipFill>
        <p:spPr>
          <a:xfrm>
            <a:off x="9296802" y="2391789"/>
            <a:ext cx="2220284" cy="1380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6B736-EF5A-4133-B05E-20623844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06" r="41726" b="33377"/>
          <a:stretch/>
        </p:blipFill>
        <p:spPr>
          <a:xfrm>
            <a:off x="1050300" y="4493188"/>
            <a:ext cx="3245720" cy="1348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D552BB-EB34-45E4-8702-82D819656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40" r="38995" b="46802"/>
          <a:stretch/>
        </p:blipFill>
        <p:spPr>
          <a:xfrm>
            <a:off x="9328752" y="962673"/>
            <a:ext cx="2188334" cy="1429116"/>
          </a:xfrm>
          <a:prstGeom prst="rect">
            <a:avLst/>
          </a:prstGeom>
        </p:spPr>
      </p:pic>
      <p:sp>
        <p:nvSpPr>
          <p:cNvPr id="14" name="CasellaDiTesto 3">
            <a:extLst>
              <a:ext uri="{FF2B5EF4-FFF2-40B4-BE49-F238E27FC236}">
                <a16:creationId xmlns:a16="http://schemas.microsoft.com/office/drawing/2014/main" id="{1CBB2ECC-7F05-42A4-8DB3-ADE068763C20}"/>
              </a:ext>
            </a:extLst>
          </p:cNvPr>
          <p:cNvSpPr txBox="1"/>
          <p:nvPr/>
        </p:nvSpPr>
        <p:spPr>
          <a:xfrm>
            <a:off x="4904426" y="1186115"/>
            <a:ext cx="218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 Inspira Sans" panose="020B0503060000000003" pitchFamily="34" charset="0"/>
              </a:rPr>
              <a:t>Within </a:t>
            </a:r>
          </a:p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 Inspira Sans" panose="020B0503060000000003" pitchFamily="34" charset="0"/>
              </a:rPr>
              <a:t>Industria 4.0 Initiative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Inspira Sans" panose="020B05030600000000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F5056-5EFE-4B12-89A7-CCD0833B4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53" y="1179576"/>
            <a:ext cx="32289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9189"/>
      </p:ext>
    </p:extLst>
  </p:cSld>
  <p:clrMapOvr>
    <a:masterClrMapping/>
  </p:clrMapOvr>
</p:sld>
</file>

<file path=ppt/theme/theme1.xml><?xml version="1.0" encoding="utf-8"?>
<a:theme xmlns:a="http://schemas.openxmlformats.org/drawingml/2006/main" name="1_AVI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VI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714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DIN</vt:lpstr>
      <vt:lpstr>GE Inspira</vt:lpstr>
      <vt:lpstr>GE Inspira Pitch</vt:lpstr>
      <vt:lpstr>GE Inspira Sans</vt:lpstr>
      <vt:lpstr>Times New Roman</vt:lpstr>
      <vt:lpstr>Wingdings</vt:lpstr>
      <vt:lpstr>1_AVIO</vt:lpstr>
      <vt:lpstr>AVIO</vt:lpstr>
      <vt:lpstr>Tema di Office</vt:lpstr>
      <vt:lpstr>PowerPoint Presentation</vt:lpstr>
      <vt:lpstr>PowerPoint Presentation</vt:lpstr>
      <vt:lpstr>Additive Manufacturing</vt:lpstr>
      <vt:lpstr>How Additive Works</vt:lpstr>
      <vt:lpstr>2 process in comparison - flow</vt:lpstr>
      <vt:lpstr>2 process in comparison - Persons</vt:lpstr>
      <vt:lpstr>Addittive Manufacturing - Persons</vt:lpstr>
      <vt:lpstr>Avio Aero Consolidated Experiences…. </vt:lpstr>
      <vt:lpstr>Avio Aero Additive Eco-System…</vt:lpstr>
      <vt:lpstr>Human impact in global market…</vt:lpstr>
      <vt:lpstr>Conclusion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Avio Aero</dc:title>
  <dc:creator>Centinaro, Luca (Avio Aero)</dc:creator>
  <cp:lastModifiedBy>BENINI Monia</cp:lastModifiedBy>
  <cp:revision>270</cp:revision>
  <cp:lastPrinted>2018-10-19T18:07:58Z</cp:lastPrinted>
  <dcterms:created xsi:type="dcterms:W3CDTF">2017-11-27T10:48:36Z</dcterms:created>
  <dcterms:modified xsi:type="dcterms:W3CDTF">2019-02-27T13:38:02Z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01e61f91-6115-4a6d-bcd8-d0bb7735ad2e</vt:lpwstr>
  </property>
  <property fmtid="{D5CDD505-2E9C-101B-9397-08002B2CF9AE}" pid="3" name="Classification">
    <vt:lpwstr>NOT CONTROLLED</vt:lpwstr>
  </property>
</Properties>
</file>