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1" r:id="rId1"/>
  </p:sldMasterIdLst>
  <p:notesMasterIdLst>
    <p:notesMasterId r:id="rId25"/>
  </p:notesMasterIdLst>
  <p:sldIdLst>
    <p:sldId id="369" r:id="rId2"/>
    <p:sldId id="256" r:id="rId3"/>
    <p:sldId id="392" r:id="rId4"/>
    <p:sldId id="393" r:id="rId5"/>
    <p:sldId id="371" r:id="rId6"/>
    <p:sldId id="387" r:id="rId7"/>
    <p:sldId id="372" r:id="rId8"/>
    <p:sldId id="380" r:id="rId9"/>
    <p:sldId id="395" r:id="rId10"/>
    <p:sldId id="402" r:id="rId11"/>
    <p:sldId id="381" r:id="rId12"/>
    <p:sldId id="384" r:id="rId13"/>
    <p:sldId id="396" r:id="rId14"/>
    <p:sldId id="382" r:id="rId15"/>
    <p:sldId id="397" r:id="rId16"/>
    <p:sldId id="398" r:id="rId17"/>
    <p:sldId id="378" r:id="rId18"/>
    <p:sldId id="400" r:id="rId19"/>
    <p:sldId id="399" r:id="rId20"/>
    <p:sldId id="401" r:id="rId21"/>
    <p:sldId id="388" r:id="rId22"/>
    <p:sldId id="391" r:id="rId23"/>
    <p:sldId id="403" r:id="rId24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/>
        <a:cs typeface="Droid Sans Fallback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8" autoAdjust="0"/>
    <p:restoredTop sz="86372"/>
  </p:normalViewPr>
  <p:slideViewPr>
    <p:cSldViewPr>
      <p:cViewPr varScale="1">
        <p:scale>
          <a:sx n="115" d="100"/>
          <a:sy n="115" d="100"/>
        </p:scale>
        <p:origin x="618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327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FF9399CB-318D-AA49-8A56-8FD51B573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01AA306C-2CCF-7046-9E33-318E756F2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B48CB6B-8C74-2146-91C5-1340D4FD27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9075" y="812800"/>
            <a:ext cx="7115175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FB5AAD0-5F3E-CF4F-AE03-3CC301B3C72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C506B7D-8465-E547-A79F-BBC0926D6B2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1DE8A42-00B7-DF4C-AE4B-21B3E38637E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22641E3B-9860-F642-A3B7-223F9D50D40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AB7D14F1-844F-1347-9B08-DCF4271DF5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083FF1CD-C255-DE44-8205-5772D3D07BC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CEFD7DFE-BF19-754D-B41B-7ACADB031D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61A9E6-C41B-0341-9304-2FBC826A5C9D}" type="slidenum">
              <a:rPr lang="it-IT" altLang="it-IT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400">
              <a:ea typeface="DejaVu Sans"/>
              <a:cs typeface="DejaVu Sans"/>
            </a:endParaRPr>
          </a:p>
        </p:txBody>
      </p:sp>
      <p:sp>
        <p:nvSpPr>
          <p:cNvPr id="8195" name="AutoShape 1">
            <a:extLst>
              <a:ext uri="{FF2B5EF4-FFF2-40B4-BE49-F238E27FC236}">
                <a16:creationId xmlns:a16="http://schemas.microsoft.com/office/drawing/2014/main" id="{CE5DA974-3B11-7846-BC78-7A6A6C58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2" y="0"/>
                </a:lnTo>
                <a:lnTo>
                  <a:pt x="8252" y="1267"/>
                </a:lnTo>
                <a:lnTo>
                  <a:pt x="0" y="126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EBF14E76-3B57-ED45-ACE9-40FE10287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43225" cy="428625"/>
          </a:xfrm>
          <a:custGeom>
            <a:avLst/>
            <a:gdLst>
              <a:gd name="T0" fmla="*/ 2943225 w 2943225"/>
              <a:gd name="T1" fmla="*/ 214313 h 428625"/>
              <a:gd name="T2" fmla="*/ 1471613 w 2943225"/>
              <a:gd name="T3" fmla="*/ 428625 h 428625"/>
              <a:gd name="T4" fmla="*/ 0 w 2943225"/>
              <a:gd name="T5" fmla="*/ 214313 h 428625"/>
              <a:gd name="T6" fmla="*/ 1471613 w 2943225"/>
              <a:gd name="T7" fmla="*/ 0 h 428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43225"/>
              <a:gd name="T13" fmla="*/ 0 h 428625"/>
              <a:gd name="T14" fmla="*/ 2943225 w 2943225"/>
              <a:gd name="T15" fmla="*/ 428625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3225" h="428625">
                <a:moveTo>
                  <a:pt x="0" y="0"/>
                </a:moveTo>
                <a:lnTo>
                  <a:pt x="8177" y="0"/>
                </a:lnTo>
                <a:lnTo>
                  <a:pt x="8177" y="1192"/>
                </a:lnTo>
                <a:lnTo>
                  <a:pt x="0" y="11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7" name="AutoShape 3">
            <a:extLst>
              <a:ext uri="{FF2B5EF4-FFF2-40B4-BE49-F238E27FC236}">
                <a16:creationId xmlns:a16="http://schemas.microsoft.com/office/drawing/2014/main" id="{AE4BF03D-55C3-7A48-8CB0-2308874C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custGeom>
            <a:avLst/>
            <a:gdLst>
              <a:gd name="T0" fmla="*/ 5484813 w 5484813"/>
              <a:gd name="T1" fmla="*/ 2056607 h 4113213"/>
              <a:gd name="T2" fmla="*/ 2742407 w 5484813"/>
              <a:gd name="T3" fmla="*/ 4113213 h 4113213"/>
              <a:gd name="T4" fmla="*/ 0 w 5484813"/>
              <a:gd name="T5" fmla="*/ 2056607 h 4113213"/>
              <a:gd name="T6" fmla="*/ 2742407 w 5484813"/>
              <a:gd name="T7" fmla="*/ 0 h 411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484813"/>
              <a:gd name="T13" fmla="*/ 0 h 4113213"/>
              <a:gd name="T14" fmla="*/ 5484813 w 5484813"/>
              <a:gd name="T15" fmla="*/ 4113213 h 411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4813" h="4113213">
                <a:moveTo>
                  <a:pt x="0" y="0"/>
                </a:moveTo>
                <a:lnTo>
                  <a:pt x="15237" y="0"/>
                </a:lnTo>
                <a:lnTo>
                  <a:pt x="15237" y="11427"/>
                </a:lnTo>
                <a:lnTo>
                  <a:pt x="0" y="114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CEFD7DFE-BF19-754D-B41B-7ACADB031D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61A9E6-C41B-0341-9304-2FBC826A5C9D}" type="slidenum">
              <a:rPr lang="it-IT" altLang="it-IT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z="1400">
              <a:ea typeface="DejaVu Sans"/>
              <a:cs typeface="DejaVu Sans"/>
            </a:endParaRPr>
          </a:p>
        </p:txBody>
      </p:sp>
      <p:sp>
        <p:nvSpPr>
          <p:cNvPr id="8195" name="AutoShape 1">
            <a:extLst>
              <a:ext uri="{FF2B5EF4-FFF2-40B4-BE49-F238E27FC236}">
                <a16:creationId xmlns:a16="http://schemas.microsoft.com/office/drawing/2014/main" id="{CE5DA974-3B11-7846-BC78-7A6A6C58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2" y="0"/>
                </a:lnTo>
                <a:lnTo>
                  <a:pt x="8252" y="1267"/>
                </a:lnTo>
                <a:lnTo>
                  <a:pt x="0" y="126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EBF14E76-3B57-ED45-ACE9-40FE10287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43225" cy="428625"/>
          </a:xfrm>
          <a:custGeom>
            <a:avLst/>
            <a:gdLst>
              <a:gd name="T0" fmla="*/ 2943225 w 2943225"/>
              <a:gd name="T1" fmla="*/ 214313 h 428625"/>
              <a:gd name="T2" fmla="*/ 1471613 w 2943225"/>
              <a:gd name="T3" fmla="*/ 428625 h 428625"/>
              <a:gd name="T4" fmla="*/ 0 w 2943225"/>
              <a:gd name="T5" fmla="*/ 214313 h 428625"/>
              <a:gd name="T6" fmla="*/ 1471613 w 2943225"/>
              <a:gd name="T7" fmla="*/ 0 h 428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43225"/>
              <a:gd name="T13" fmla="*/ 0 h 428625"/>
              <a:gd name="T14" fmla="*/ 2943225 w 2943225"/>
              <a:gd name="T15" fmla="*/ 428625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3225" h="428625">
                <a:moveTo>
                  <a:pt x="0" y="0"/>
                </a:moveTo>
                <a:lnTo>
                  <a:pt x="8177" y="0"/>
                </a:lnTo>
                <a:lnTo>
                  <a:pt x="8177" y="1192"/>
                </a:lnTo>
                <a:lnTo>
                  <a:pt x="0" y="11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7" name="AutoShape 3">
            <a:extLst>
              <a:ext uri="{FF2B5EF4-FFF2-40B4-BE49-F238E27FC236}">
                <a16:creationId xmlns:a16="http://schemas.microsoft.com/office/drawing/2014/main" id="{AE4BF03D-55C3-7A48-8CB0-2308874C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custGeom>
            <a:avLst/>
            <a:gdLst>
              <a:gd name="T0" fmla="*/ 5484813 w 5484813"/>
              <a:gd name="T1" fmla="*/ 2056607 h 4113213"/>
              <a:gd name="T2" fmla="*/ 2742407 w 5484813"/>
              <a:gd name="T3" fmla="*/ 4113213 h 4113213"/>
              <a:gd name="T4" fmla="*/ 0 w 5484813"/>
              <a:gd name="T5" fmla="*/ 2056607 h 4113213"/>
              <a:gd name="T6" fmla="*/ 2742407 w 5484813"/>
              <a:gd name="T7" fmla="*/ 0 h 411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484813"/>
              <a:gd name="T13" fmla="*/ 0 h 4113213"/>
              <a:gd name="T14" fmla="*/ 5484813 w 5484813"/>
              <a:gd name="T15" fmla="*/ 4113213 h 411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4813" h="4113213">
                <a:moveTo>
                  <a:pt x="0" y="0"/>
                </a:moveTo>
                <a:lnTo>
                  <a:pt x="15237" y="0"/>
                </a:lnTo>
                <a:lnTo>
                  <a:pt x="15237" y="11427"/>
                </a:lnTo>
                <a:lnTo>
                  <a:pt x="0" y="114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78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CEFD7DFE-BF19-754D-B41B-7ACADB031D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61A9E6-C41B-0341-9304-2FBC826A5C9D}" type="slidenum">
              <a:rPr lang="it-IT" altLang="it-IT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>
              <a:ea typeface="DejaVu Sans"/>
              <a:cs typeface="DejaVu Sans"/>
            </a:endParaRPr>
          </a:p>
        </p:txBody>
      </p:sp>
      <p:sp>
        <p:nvSpPr>
          <p:cNvPr id="8195" name="AutoShape 1">
            <a:extLst>
              <a:ext uri="{FF2B5EF4-FFF2-40B4-BE49-F238E27FC236}">
                <a16:creationId xmlns:a16="http://schemas.microsoft.com/office/drawing/2014/main" id="{CE5DA974-3B11-7846-BC78-7A6A6C58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2" y="0"/>
                </a:lnTo>
                <a:lnTo>
                  <a:pt x="8252" y="1267"/>
                </a:lnTo>
                <a:lnTo>
                  <a:pt x="0" y="126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EBF14E76-3B57-ED45-ACE9-40FE10287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43225" cy="428625"/>
          </a:xfrm>
          <a:custGeom>
            <a:avLst/>
            <a:gdLst>
              <a:gd name="T0" fmla="*/ 2943225 w 2943225"/>
              <a:gd name="T1" fmla="*/ 214313 h 428625"/>
              <a:gd name="T2" fmla="*/ 1471613 w 2943225"/>
              <a:gd name="T3" fmla="*/ 428625 h 428625"/>
              <a:gd name="T4" fmla="*/ 0 w 2943225"/>
              <a:gd name="T5" fmla="*/ 214313 h 428625"/>
              <a:gd name="T6" fmla="*/ 1471613 w 2943225"/>
              <a:gd name="T7" fmla="*/ 0 h 428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43225"/>
              <a:gd name="T13" fmla="*/ 0 h 428625"/>
              <a:gd name="T14" fmla="*/ 2943225 w 2943225"/>
              <a:gd name="T15" fmla="*/ 428625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43225" h="428625">
                <a:moveTo>
                  <a:pt x="0" y="0"/>
                </a:moveTo>
                <a:lnTo>
                  <a:pt x="8177" y="0"/>
                </a:lnTo>
                <a:lnTo>
                  <a:pt x="8177" y="1192"/>
                </a:lnTo>
                <a:lnTo>
                  <a:pt x="0" y="11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7" name="AutoShape 3">
            <a:extLst>
              <a:ext uri="{FF2B5EF4-FFF2-40B4-BE49-F238E27FC236}">
                <a16:creationId xmlns:a16="http://schemas.microsoft.com/office/drawing/2014/main" id="{AE4BF03D-55C3-7A48-8CB0-2308874C3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5484813" cy="4113213"/>
          </a:xfrm>
          <a:custGeom>
            <a:avLst/>
            <a:gdLst>
              <a:gd name="T0" fmla="*/ 5484813 w 5484813"/>
              <a:gd name="T1" fmla="*/ 2056607 h 4113213"/>
              <a:gd name="T2" fmla="*/ 2742407 w 5484813"/>
              <a:gd name="T3" fmla="*/ 4113213 h 4113213"/>
              <a:gd name="T4" fmla="*/ 0 w 5484813"/>
              <a:gd name="T5" fmla="*/ 2056607 h 4113213"/>
              <a:gd name="T6" fmla="*/ 2742407 w 5484813"/>
              <a:gd name="T7" fmla="*/ 0 h 411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484813"/>
              <a:gd name="T13" fmla="*/ 0 h 4113213"/>
              <a:gd name="T14" fmla="*/ 5484813 w 5484813"/>
              <a:gd name="T15" fmla="*/ 4113213 h 411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84813" h="4113213">
                <a:moveTo>
                  <a:pt x="0" y="0"/>
                </a:moveTo>
                <a:lnTo>
                  <a:pt x="15237" y="0"/>
                </a:lnTo>
                <a:lnTo>
                  <a:pt x="15237" y="11427"/>
                </a:lnTo>
                <a:lnTo>
                  <a:pt x="0" y="114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69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>
            <a:extLst>
              <a:ext uri="{FF2B5EF4-FFF2-40B4-BE49-F238E27FC236}">
                <a16:creationId xmlns:a16="http://schemas.microsoft.com/office/drawing/2014/main" id="{0CDD4A27-6D8D-B84B-A7CA-FA03B825EC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</p:spPr>
      </p:sp>
      <p:sp>
        <p:nvSpPr>
          <p:cNvPr id="20483" name="Segnaposto note 2">
            <a:extLst>
              <a:ext uri="{FF2B5EF4-FFF2-40B4-BE49-F238E27FC236}">
                <a16:creationId xmlns:a16="http://schemas.microsoft.com/office/drawing/2014/main" id="{E2BFD667-00EA-0B44-A302-93DE5C717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0484" name="Segnaposto numero diapositiva 3">
            <a:extLst>
              <a:ext uri="{FF2B5EF4-FFF2-40B4-BE49-F238E27FC236}">
                <a16:creationId xmlns:a16="http://schemas.microsoft.com/office/drawing/2014/main" id="{CF025447-3812-9843-96E1-8E490CC6B74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fld id="{F11605B0-DC4C-6942-B995-00975D1C0121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pPr/>
              <a:t>22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>
            <a:extLst>
              <a:ext uri="{FF2B5EF4-FFF2-40B4-BE49-F238E27FC236}">
                <a16:creationId xmlns:a16="http://schemas.microsoft.com/office/drawing/2014/main" id="{0CDD4A27-6D8D-B84B-A7CA-FA03B825EC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</p:spPr>
      </p:sp>
      <p:sp>
        <p:nvSpPr>
          <p:cNvPr id="20483" name="Segnaposto note 2">
            <a:extLst>
              <a:ext uri="{FF2B5EF4-FFF2-40B4-BE49-F238E27FC236}">
                <a16:creationId xmlns:a16="http://schemas.microsoft.com/office/drawing/2014/main" id="{E2BFD667-00EA-0B44-A302-93DE5C717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0484" name="Segnaposto numero diapositiva 3">
            <a:extLst>
              <a:ext uri="{FF2B5EF4-FFF2-40B4-BE49-F238E27FC236}">
                <a16:creationId xmlns:a16="http://schemas.microsoft.com/office/drawing/2014/main" id="{CF025447-3812-9843-96E1-8E490CC6B74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fld id="{F11605B0-DC4C-6942-B995-00975D1C0121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pPr/>
              <a:t>23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600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g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6" y="1143000"/>
            <a:ext cx="5092906" cy="22860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390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6" y="3657600"/>
            <a:ext cx="6480720" cy="2057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250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58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9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C9571D8-07AB-D148-86D0-944BDA8F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1143000"/>
            <a:ext cx="5092906" cy="1574808"/>
          </a:xfrm>
        </p:spPr>
        <p:txBody>
          <a:bodyPr>
            <a:normAutofit fontScale="90000"/>
          </a:bodyPr>
          <a:lstStyle/>
          <a:p>
            <a:r>
              <a:rPr lang="it-IT"/>
              <a:t>Responsabile Pianificazione Economica CETRI-TIRES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3BB2D29-219D-1A43-9D1A-594F2217F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996952"/>
            <a:ext cx="5084979" cy="2016224"/>
          </a:xfrm>
        </p:spPr>
        <p:txBody>
          <a:bodyPr>
            <a:noAutofit/>
          </a:bodyPr>
          <a:lstStyle/>
          <a:p>
            <a:r>
              <a:rPr lang="it-IT" sz="1800" dirty="0"/>
              <a:t>Dott. </a:t>
            </a:r>
            <a:r>
              <a:rPr lang="it-IT" sz="1800" b="1" dirty="0"/>
              <a:t>Antonio Francesco Parisi</a:t>
            </a:r>
          </a:p>
          <a:p>
            <a:r>
              <a:rPr lang="it-IT" sz="1800" dirty="0"/>
              <a:t>Mail: paranto81@gmail.com</a:t>
            </a:r>
          </a:p>
          <a:p>
            <a:r>
              <a:rPr lang="it-IT" sz="1800" dirty="0"/>
              <a:t>Cell: 349.64.36.740</a:t>
            </a:r>
          </a:p>
          <a:p>
            <a:endParaRPr lang="it-IT" sz="1800" dirty="0"/>
          </a:p>
          <a:p>
            <a:r>
              <a:rPr lang="it-IT" sz="1800" dirty="0" smtClean="0"/>
              <a:t>Bruxelles</a:t>
            </a:r>
            <a:r>
              <a:rPr lang="it-IT" sz="1800" dirty="0" smtClean="0"/>
              <a:t>, 27 febbraio 2019</a:t>
            </a:r>
            <a:endParaRPr lang="it-IT" sz="1800" dirty="0"/>
          </a:p>
          <a:p>
            <a:endParaRPr lang="it-IT"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7518F2C-792F-4C4E-8CCF-657CA6686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813190"/>
            <a:ext cx="3700014" cy="52316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21231084" lon="1510763" rev="21344237"/>
            </a:camera>
            <a:lightRig rig="glow" dir="t"/>
          </a:scene3d>
          <a:sp3d extrusionH="381000" contourW="12700">
            <a:bevelT w="0" h="0"/>
            <a:bevelB w="0" h="0"/>
            <a:extrusionClr>
              <a:schemeClr val="tx1"/>
            </a:extrusionClr>
            <a:contourClr>
              <a:schemeClr val="bg2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96">
        <p14:conveyor dir="l"/>
      </p:transition>
    </mc:Choice>
    <mc:Fallback xmlns="">
      <p:transition spd="slow" advTm="679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FEE43-1202-2344-B031-B279063F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63070"/>
            <a:ext cx="10418441" cy="2073842"/>
          </a:xfrm>
        </p:spPr>
        <p:txBody>
          <a:bodyPr/>
          <a:lstStyle/>
          <a:p>
            <a:r>
              <a:rPr lang="it-IT" sz="3200" dirty="0"/>
              <a:t>CHIAVE DI </a:t>
            </a:r>
            <a:r>
              <a:rPr lang="it-IT" sz="3600" dirty="0"/>
              <a:t>LETTURA</a:t>
            </a:r>
            <a:r>
              <a:rPr lang="it-IT" sz="3200" dirty="0"/>
              <a:t> </a:t>
            </a:r>
            <a:br>
              <a:rPr lang="it-IT" sz="3200" dirty="0"/>
            </a:br>
            <a:r>
              <a:rPr lang="it-IT" sz="3200" dirty="0"/>
              <a:t>Nord Pas de Calais / Taranto</a:t>
            </a:r>
            <a:br>
              <a:rPr lang="it-IT" sz="3200" dirty="0"/>
            </a:br>
            <a:r>
              <a:rPr lang="it-IT" sz="2400" dirty="0"/>
              <a:t>Metodo Rifkin</a:t>
            </a:r>
          </a:p>
        </p:txBody>
      </p:sp>
      <p:sp>
        <p:nvSpPr>
          <p:cNvPr id="14339" name="Segnaposto contenuto 2">
            <a:extLst>
              <a:ext uri="{FF2B5EF4-FFF2-40B4-BE49-F238E27FC236}">
                <a16:creationId xmlns:a16="http://schemas.microsoft.com/office/drawing/2014/main" id="{96A7FC28-7EF2-ED49-9329-F3E066C7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9" y="2924943"/>
            <a:ext cx="10945042" cy="3096345"/>
          </a:xfrm>
        </p:spPr>
        <p:txBody>
          <a:bodyPr>
            <a:normAutofit/>
          </a:bodyPr>
          <a:lstStyle/>
          <a:p>
            <a:r>
              <a:rPr lang="it-IT" altLang="it-IT"/>
              <a:t>Investimento </a:t>
            </a:r>
            <a:r>
              <a:rPr lang="it-IT" altLang="it-IT" b="1"/>
              <a:t>Nord Pas de Calais </a:t>
            </a:r>
            <a:r>
              <a:rPr lang="it-IT" altLang="it-IT"/>
              <a:t>5% PIL annuo</a:t>
            </a:r>
          </a:p>
          <a:p>
            <a:r>
              <a:rPr lang="fr-FR" altLang="it-IT"/>
              <a:t>Investimento </a:t>
            </a:r>
            <a:r>
              <a:rPr lang="fr-FR" altLang="it-IT" b="1"/>
              <a:t>Taranto</a:t>
            </a:r>
            <a:r>
              <a:rPr lang="fr-FR" altLang="it-IT"/>
              <a:t> graduale da 1% al 5% PIL annuo</a:t>
            </a:r>
            <a:endParaRPr lang="it-IT" altLang="it-IT"/>
          </a:p>
          <a:p>
            <a:r>
              <a:rPr lang="it-IT" altLang="it-IT"/>
              <a:t>Crescita </a:t>
            </a:r>
            <a:r>
              <a:rPr lang="it-IT" altLang="it-IT" b="1"/>
              <a:t>PIL</a:t>
            </a:r>
            <a:r>
              <a:rPr lang="it-IT" altLang="it-IT"/>
              <a:t> 0,8% annuo</a:t>
            </a:r>
          </a:p>
          <a:p>
            <a:r>
              <a:rPr lang="it-IT" altLang="it-IT" b="1"/>
              <a:t>FOSSILI</a:t>
            </a:r>
            <a:r>
              <a:rPr lang="it-IT" altLang="it-IT"/>
              <a:t>: Circa 8 nuovi posti di lavoro per milione di Euro riallocato</a:t>
            </a:r>
          </a:p>
          <a:p>
            <a:r>
              <a:rPr lang="it-IT" altLang="it-IT" b="1"/>
              <a:t>RINNOVABILI</a:t>
            </a:r>
            <a:r>
              <a:rPr lang="it-IT" altLang="it-IT"/>
              <a:t>: Circa 16 nuovi posti di lavoro per milione di Euro riallocato </a:t>
            </a:r>
          </a:p>
          <a:p>
            <a:r>
              <a:rPr lang="it-IT" altLang="it-IT"/>
              <a:t>Effetto moltiplicatore rinnovabili: tra 25 e 35 per milione di Euro riallocato</a:t>
            </a:r>
          </a:p>
          <a:p>
            <a:r>
              <a:rPr lang="it-IT" altLang="it-IT"/>
              <a:t>Impatto costo energia in scenario BAU: 40%</a:t>
            </a:r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4942CB-75ED-9C41-9E38-06592B68F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178" y="563070"/>
            <a:ext cx="1701958" cy="17019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0011E1E-F685-6649-A7BA-1DD176BC0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352" y="1275600"/>
            <a:ext cx="2961919" cy="29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39">
        <p14:conveyor dir="l"/>
      </p:transition>
    </mc:Choice>
    <mc:Fallback xmlns="">
      <p:transition spd="slow" advTm="73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2">
            <a:extLst>
              <a:ext uri="{FF2B5EF4-FFF2-40B4-BE49-F238E27FC236}">
                <a16:creationId xmlns:a16="http://schemas.microsoft.com/office/drawing/2014/main" id="{A219B5E3-D2C5-8840-A5EC-C4F139BD36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312" y="2388515"/>
            <a:ext cx="8998068" cy="35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03AA713-8335-E94F-9A09-FAD36F90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63070"/>
            <a:ext cx="10418441" cy="2073842"/>
          </a:xfrm>
        </p:spPr>
        <p:txBody>
          <a:bodyPr/>
          <a:lstStyle/>
          <a:p>
            <a:r>
              <a:rPr lang="it-IT" sz="3200" dirty="0"/>
              <a:t>CHIAVE DI </a:t>
            </a:r>
            <a:r>
              <a:rPr lang="it-IT" sz="3600" dirty="0"/>
              <a:t>LETTURA</a:t>
            </a:r>
            <a:r>
              <a:rPr lang="it-IT" sz="3200" dirty="0"/>
              <a:t> </a:t>
            </a:r>
            <a:br>
              <a:rPr lang="it-IT" sz="3200" dirty="0"/>
            </a:br>
            <a:r>
              <a:rPr lang="it-IT" sz="3200" dirty="0"/>
              <a:t>Nord Pas de Calais / Taranto</a:t>
            </a:r>
            <a:br>
              <a:rPr lang="it-IT" sz="3200" dirty="0"/>
            </a:br>
            <a:r>
              <a:rPr lang="it-IT" sz="2400" dirty="0"/>
              <a:t>Metodo Rifkin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39">
        <p14:conveyor dir="l"/>
      </p:transition>
    </mc:Choice>
    <mc:Fallback xmlns="">
      <p:transition spd="slow" advTm="73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D5AE68-9ADA-0A49-ACEB-ECD4B70E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Scenari di riferimento a Taranto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AC0E0A05-22B8-8E4B-818E-D4918854E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785"/>
            <a:ext cx="10945216" cy="2232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altLang="it-IT" sz="3600"/>
              <a:t>Al 2050 gli </a:t>
            </a:r>
            <a:r>
              <a:rPr lang="it-IT" altLang="it-IT" sz="3600" b="1"/>
              <a:t>investimenti totali</a:t>
            </a:r>
            <a:r>
              <a:rPr lang="it-IT" altLang="it-IT" sz="3600"/>
              <a:t> cumulativi saranno di </a:t>
            </a:r>
            <a:r>
              <a:rPr lang="it-IT" altLang="it-IT" sz="3600" b="1"/>
              <a:t>3,8 miliardi </a:t>
            </a:r>
            <a:r>
              <a:rPr lang="it-IT" altLang="it-IT" sz="3600"/>
              <a:t>nello scenario pessimistico e di </a:t>
            </a:r>
            <a:r>
              <a:rPr lang="it-IT" altLang="it-IT" sz="3600" b="1"/>
              <a:t>4,5 miliardi</a:t>
            </a:r>
            <a:r>
              <a:rPr lang="it-IT" altLang="it-IT" sz="3600"/>
              <a:t> nello scenario ottimistico (che risente positivamente di 0,8% di crescita in più grazie alle </a:t>
            </a:r>
            <a:r>
              <a:rPr lang="it-IT" altLang="it-IT" sz="3600" b="1"/>
              <a:t>ancillary activities</a:t>
            </a:r>
            <a:r>
              <a:rPr lang="it-IT" altLang="it-IT" sz="360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A7FC20-1F13-484D-A487-555551782C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61048"/>
            <a:ext cx="12192000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59">
        <p14:conveyor dir="l"/>
      </p:transition>
    </mc:Choice>
    <mc:Fallback xmlns="">
      <p:transition spd="slow" advTm="1059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16632"/>
            <a:ext cx="10149490" cy="652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59">
        <p14:conveyor dir="l"/>
      </p:transition>
    </mc:Choice>
    <mc:Fallback xmlns="">
      <p:transition spd="slow" advTm="105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4">
            <a:extLst>
              <a:ext uri="{FF2B5EF4-FFF2-40B4-BE49-F238E27FC236}">
                <a16:creationId xmlns:a16="http://schemas.microsoft.com/office/drawing/2014/main" id="{CCBC63E7-8098-7B45-BC8B-A515866364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9616" y="404664"/>
            <a:ext cx="7391603" cy="60376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4">
        <p14:conveyor dir="l"/>
      </p:transition>
    </mc:Choice>
    <mc:Fallback xmlns="">
      <p:transition spd="slow" advTm="42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>
            <a:extLst>
              <a:ext uri="{FF2B5EF4-FFF2-40B4-BE49-F238E27FC236}">
                <a16:creationId xmlns:a16="http://schemas.microsoft.com/office/drawing/2014/main" id="{BA678907-D728-A445-8DCD-8CBD601945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616" y="260648"/>
            <a:ext cx="6792822" cy="63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8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4">
        <p14:conveyor dir="l"/>
      </p:transition>
    </mc:Choice>
    <mc:Fallback xmlns="">
      <p:transition spd="slow" advTm="42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>
            <a:extLst>
              <a:ext uri="{FF2B5EF4-FFF2-40B4-BE49-F238E27FC236}">
                <a16:creationId xmlns:a16="http://schemas.microsoft.com/office/drawing/2014/main" id="{F0028066-E0D4-2C44-AEAE-243EF4959F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1196752"/>
            <a:ext cx="8067870" cy="425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24">
        <p14:conveyor dir="l"/>
      </p:transition>
    </mc:Choice>
    <mc:Fallback xmlns="">
      <p:transition spd="slow" advTm="42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B83740-3239-FE4F-8CB1-D43DDE0D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82430" cy="4195481"/>
          </a:xfrm>
        </p:spPr>
        <p:txBody>
          <a:bodyPr>
            <a:noAutofit/>
          </a:bodyPr>
          <a:lstStyle/>
          <a:p>
            <a:r>
              <a:rPr lang="it-IT" sz="3200" dirty="0"/>
              <a:t>Efficienza energetica e rinnovabili distribuite</a:t>
            </a:r>
          </a:p>
          <a:p>
            <a:r>
              <a:rPr lang="it-IT" sz="3200" dirty="0"/>
              <a:t>Decarbonizzazione dell'agricoltura e aree verdi</a:t>
            </a:r>
          </a:p>
          <a:p>
            <a:r>
              <a:rPr lang="it-IT" sz="3200" dirty="0"/>
              <a:t>Economia del mare</a:t>
            </a:r>
          </a:p>
          <a:p>
            <a:r>
              <a:rPr lang="it-IT" sz="3200" dirty="0"/>
              <a:t>Costruzioni a energia positiva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AA279E-528C-7047-9933-4BB53A6E8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2852" y="9206210"/>
            <a:ext cx="1339192" cy="33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olo 1">
            <a:extLst>
              <a:ext uri="{FF2B5EF4-FFF2-40B4-BE49-F238E27FC236}">
                <a16:creationId xmlns:a16="http://schemas.microsoft.com/office/drawing/2014/main" id="{52DDA4C5-9DA2-B946-B457-2CCB4D81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305722" cy="1400530"/>
          </a:xfrm>
        </p:spPr>
        <p:txBody>
          <a:bodyPr>
            <a:noAutofit/>
          </a:bodyPr>
          <a:lstStyle/>
          <a:p>
            <a:r>
              <a:rPr lang="it-IT" altLang="it-IT" sz="3600"/>
              <a:t>PROPOSTA E CRITERI FONDAMENTALI DI RICONVERSIONE</a:t>
            </a:r>
            <a:br>
              <a:rPr lang="it-IT" altLang="it-IT" sz="3600"/>
            </a:br>
            <a:endParaRPr lang="it-IT" altLang="it-IT" sz="3600"/>
          </a:p>
        </p:txBody>
      </p:sp>
      <p:pic>
        <p:nvPicPr>
          <p:cNvPr id="6" name="Picture 5" descr="Risultati immagini per legalita verde">
            <a:extLst>
              <a:ext uri="{FF2B5EF4-FFF2-40B4-BE49-F238E27FC236}">
                <a16:creationId xmlns:a16="http://schemas.microsoft.com/office/drawing/2014/main" id="{457D5FAB-5162-734C-9632-CD2404BA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2927648" cy="182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17">
        <p14:conveyor dir="l"/>
      </p:transition>
    </mc:Choice>
    <mc:Fallback xmlns="">
      <p:transition spd="slow" advTm="817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B83740-3239-FE4F-8CB1-D43DDE0D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82430" cy="4195481"/>
          </a:xfrm>
        </p:spPr>
        <p:txBody>
          <a:bodyPr>
            <a:noAutofit/>
          </a:bodyPr>
          <a:lstStyle/>
          <a:p>
            <a:r>
              <a:rPr lang="it-IT" sz="2800" dirty="0"/>
              <a:t>Trasporti, servizi, logistica Mobilità condivisa e a basso impatto </a:t>
            </a:r>
          </a:p>
          <a:p>
            <a:r>
              <a:rPr lang="it-IT" sz="2800" dirty="0"/>
              <a:t>Economia digitale Moneta alternativa, free software, “Open </a:t>
            </a:r>
            <a:r>
              <a:rPr lang="it-IT" sz="2800" err="1"/>
              <a:t>Source</a:t>
            </a:r>
            <a:r>
              <a:rPr lang="it-IT" sz="2800" smtClean="0"/>
              <a:t>” Trasporti </a:t>
            </a:r>
            <a:r>
              <a:rPr lang="it-IT" sz="2800" dirty="0"/>
              <a:t>a zero emissioni</a:t>
            </a:r>
          </a:p>
          <a:p>
            <a:r>
              <a:rPr lang="it-IT" sz="2800" dirty="0"/>
              <a:t>Economia circolare (Banche del riuso, Circuiti del riciclo di filiera corta, Negozi “second life”, laboratori di riparazione)</a:t>
            </a:r>
          </a:p>
          <a:p>
            <a:r>
              <a:rPr lang="it-IT" sz="2800" dirty="0"/>
              <a:t>Sharing economy Riciclo di filiera, food e tool sharing, banche del tempo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AA279E-528C-7047-9933-4BB53A6E8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2852" y="9206210"/>
            <a:ext cx="1339192" cy="33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Risultati immagini per legalita verde">
            <a:extLst>
              <a:ext uri="{FF2B5EF4-FFF2-40B4-BE49-F238E27FC236}">
                <a16:creationId xmlns:a16="http://schemas.microsoft.com/office/drawing/2014/main" id="{DFE60821-AF06-BC45-8F51-DFF763DE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2927648" cy="182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olo 1">
            <a:extLst>
              <a:ext uri="{FF2B5EF4-FFF2-40B4-BE49-F238E27FC236}">
                <a16:creationId xmlns:a16="http://schemas.microsoft.com/office/drawing/2014/main" id="{52DDA4C5-9DA2-B946-B457-2CCB4D81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305722" cy="1400530"/>
          </a:xfrm>
        </p:spPr>
        <p:txBody>
          <a:bodyPr>
            <a:noAutofit/>
          </a:bodyPr>
          <a:lstStyle/>
          <a:p>
            <a:r>
              <a:rPr lang="it-IT" altLang="it-IT" sz="3600"/>
              <a:t>PROPOSTA E CRITERI FONDAMENTALI DI RICONVERSIONE</a:t>
            </a:r>
            <a:br>
              <a:rPr lang="it-IT" altLang="it-IT" sz="3600"/>
            </a:br>
            <a:endParaRPr lang="it-IT" altLang="it-IT"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17">
        <p14:conveyor dir="l"/>
      </p:transition>
    </mc:Choice>
    <mc:Fallback xmlns="">
      <p:transition spd="slow" advTm="81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B83740-3239-FE4F-8CB1-D43DDE0D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82430" cy="4195481"/>
          </a:xfrm>
        </p:spPr>
        <p:txBody>
          <a:bodyPr>
            <a:noAutofit/>
          </a:bodyPr>
          <a:lstStyle/>
          <a:p>
            <a:r>
              <a:rPr lang="it-IT" sz="2800" dirty="0" err="1"/>
              <a:t>Rifunzionalizzazione</a:t>
            </a:r>
            <a:r>
              <a:rPr lang="it-IT" sz="2800" dirty="0"/>
              <a:t> dell'economia (Riconversione industriale, Manifattura 3D, Infrastruttura Internet delle cose, Oggettistica turistica, Componentistica industriale, Riparazioni obsolescenza programmata, infissi e componenti Edilizia)</a:t>
            </a:r>
          </a:p>
          <a:p>
            <a:r>
              <a:rPr lang="it-IT" sz="2800" dirty="0"/>
              <a:t>Promozione agricoltura (Accademie dei prodotti, </a:t>
            </a:r>
            <a:r>
              <a:rPr lang="it-IT" sz="2800" dirty="0" err="1"/>
              <a:t>ortoterapie</a:t>
            </a:r>
            <a:r>
              <a:rPr lang="it-IT" sz="2800" dirty="0"/>
              <a:t>, promozione filiera corta, </a:t>
            </a:r>
            <a:r>
              <a:rPr lang="it-IT" sz="2800" dirty="0" err="1"/>
              <a:t>Farmer</a:t>
            </a:r>
            <a:r>
              <a:rPr lang="it-IT" sz="2800" dirty="0"/>
              <a:t> market, G.A.S., Last minute market, Trasformazione locale prodotti)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AA279E-528C-7047-9933-4BB53A6E8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2852" y="9206210"/>
            <a:ext cx="1339192" cy="33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olo 1">
            <a:extLst>
              <a:ext uri="{FF2B5EF4-FFF2-40B4-BE49-F238E27FC236}">
                <a16:creationId xmlns:a16="http://schemas.microsoft.com/office/drawing/2014/main" id="{52DDA4C5-9DA2-B946-B457-2CCB4D81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305722" cy="1400530"/>
          </a:xfrm>
        </p:spPr>
        <p:txBody>
          <a:bodyPr>
            <a:noAutofit/>
          </a:bodyPr>
          <a:lstStyle/>
          <a:p>
            <a:r>
              <a:rPr lang="it-IT" altLang="it-IT" sz="3600"/>
              <a:t>PROPOSTA E CRITERI FONDAMENTALI DI RICONVERSIONE</a:t>
            </a:r>
            <a:br>
              <a:rPr lang="it-IT" altLang="it-IT" sz="3600"/>
            </a:br>
            <a:endParaRPr lang="it-IT" altLang="it-IT" sz="3600"/>
          </a:p>
        </p:txBody>
      </p:sp>
      <p:pic>
        <p:nvPicPr>
          <p:cNvPr id="6" name="Picture 5" descr="Risultati immagini per legalita verde">
            <a:extLst>
              <a:ext uri="{FF2B5EF4-FFF2-40B4-BE49-F238E27FC236}">
                <a16:creationId xmlns:a16="http://schemas.microsoft.com/office/drawing/2014/main" id="{DE5E40B4-2470-A74B-9D81-A5C729F9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2927648" cy="182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17">
        <p14:conveyor dir="l"/>
      </p:transition>
    </mc:Choice>
    <mc:Fallback xmlns="">
      <p:transition spd="slow" advTm="81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asellaDiTesto 1">
            <a:extLst>
              <a:ext uri="{FF2B5EF4-FFF2-40B4-BE49-F238E27FC236}">
                <a16:creationId xmlns:a16="http://schemas.microsoft.com/office/drawing/2014/main" id="{D97D1EF0-2225-FB4D-AF99-4DD4E5BDA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564904"/>
            <a:ext cx="5688632" cy="354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defRPr/>
            </a:pPr>
            <a:r>
              <a:rPr lang="it-IT" altLang="it-IT" sz="2800" b="1" dirty="0">
                <a:solidFill>
                  <a:schemeClr val="tx1"/>
                </a:solidFill>
                <a:latin typeface="+mj-lt"/>
                <a:ea typeface="+mn-ea"/>
                <a:cs typeface="Droid Sans Fallback" charset="0"/>
              </a:rPr>
              <a:t>Nord-Pas de Calais: </a:t>
            </a:r>
          </a:p>
          <a:p>
            <a:pPr>
              <a:defRPr/>
            </a:pPr>
            <a:endParaRPr lang="it-IT" altLang="it-IT" sz="2800" b="1" dirty="0">
              <a:solidFill>
                <a:schemeClr val="tx1"/>
              </a:solidFill>
              <a:latin typeface="+mj-lt"/>
              <a:ea typeface="+mn-ea"/>
              <a:cs typeface="Droid Sans Fallback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dirty="0">
                <a:solidFill>
                  <a:schemeClr val="tx1"/>
                </a:solidFill>
                <a:latin typeface="+mn-lt"/>
                <a:ea typeface="+mn-ea"/>
                <a:cs typeface="Droid Sans Fallback" charset="0"/>
              </a:rPr>
              <a:t>Francia Settentrionale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dirty="0">
                <a:solidFill>
                  <a:schemeClr val="tx1"/>
                </a:solidFill>
                <a:latin typeface="+mn-lt"/>
                <a:ea typeface="+mn-ea"/>
                <a:cs typeface="Droid Sans Fallback" charset="0"/>
              </a:rPr>
              <a:t>Composta da 2 dipartimenti con 156 cantoni, </a:t>
            </a:r>
            <a:br>
              <a:rPr lang="it-IT" altLang="it-IT" sz="2800" dirty="0">
                <a:solidFill>
                  <a:schemeClr val="tx1"/>
                </a:solidFill>
                <a:latin typeface="+mn-lt"/>
                <a:ea typeface="+mn-ea"/>
                <a:cs typeface="Droid Sans Fallback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+mn-lt"/>
                <a:ea typeface="+mn-ea"/>
                <a:cs typeface="Droid Sans Fallback" charset="0"/>
              </a:rPr>
              <a:t>1.546 comuni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800" dirty="0">
                <a:solidFill>
                  <a:schemeClr val="tx1"/>
                </a:solidFill>
                <a:latin typeface="+mn-lt"/>
                <a:ea typeface="+mn-ea"/>
                <a:cs typeface="Droid Sans Fallback" charset="0"/>
              </a:rPr>
              <a:t>4.030.000 abitanti</a:t>
            </a:r>
          </a:p>
        </p:txBody>
      </p:sp>
      <p:pic>
        <p:nvPicPr>
          <p:cNvPr id="7175" name="Immagine 2">
            <a:extLst>
              <a:ext uri="{FF2B5EF4-FFF2-40B4-BE49-F238E27FC236}">
                <a16:creationId xmlns:a16="http://schemas.microsoft.com/office/drawing/2014/main" id="{0B7E114B-92B6-5541-BDDF-AB485C335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43" y="0"/>
            <a:ext cx="4767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12">
            <a:extLst>
              <a:ext uri="{FF2B5EF4-FFF2-40B4-BE49-F238E27FC236}">
                <a16:creationId xmlns:a16="http://schemas.microsoft.com/office/drawing/2014/main" id="{711B4B28-65B3-9B44-A501-ADD6E99F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313985" cy="791605"/>
          </a:xfrm>
        </p:spPr>
        <p:txBody>
          <a:bodyPr/>
          <a:lstStyle/>
          <a:p>
            <a:r>
              <a:rPr lang="it-IT" sz="3200"/>
              <a:t>Un nuovo modello di sviluppo</a:t>
            </a:r>
          </a:p>
        </p:txBody>
      </p:sp>
      <p:pic>
        <p:nvPicPr>
          <p:cNvPr id="7170" name="Picture 1">
            <a:extLst>
              <a:ext uri="{FF2B5EF4-FFF2-40B4-BE49-F238E27FC236}">
                <a16:creationId xmlns:a16="http://schemas.microsoft.com/office/drawing/2014/main" id="{BB498F92-14DB-924E-A053-6D4C2207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1244323"/>
            <a:ext cx="4392835" cy="119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38F94BC-1629-CB44-B234-AE2989F0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4797152"/>
            <a:ext cx="1728192" cy="165550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17">
        <p14:conveyor dir="l"/>
      </p:transition>
    </mc:Choice>
    <mc:Fallback xmlns="">
      <p:transition spd="slow" advTm="161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B83740-3239-FE4F-8CB1-D43DDE0D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82430" cy="4195481"/>
          </a:xfrm>
        </p:spPr>
        <p:txBody>
          <a:bodyPr>
            <a:noAutofit/>
          </a:bodyPr>
          <a:lstStyle/>
          <a:p>
            <a:r>
              <a:rPr lang="it-IT" sz="2800" dirty="0"/>
              <a:t>Promozione turismo e destagionalizzazione</a:t>
            </a:r>
          </a:p>
          <a:p>
            <a:r>
              <a:rPr lang="it-IT" sz="2800" dirty="0"/>
              <a:t>Istruzione e formazione Nuovi modelli didattici di TRI</a:t>
            </a:r>
          </a:p>
          <a:p>
            <a:r>
              <a:rPr lang="it-IT" sz="2800" dirty="0"/>
              <a:t>SALUTE Malattia Zero e pratiche di prevenzione distribuita sul territorio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AA279E-528C-7047-9933-4BB53A6E8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2852" y="9206210"/>
            <a:ext cx="1339192" cy="33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olo 1">
            <a:extLst>
              <a:ext uri="{FF2B5EF4-FFF2-40B4-BE49-F238E27FC236}">
                <a16:creationId xmlns:a16="http://schemas.microsoft.com/office/drawing/2014/main" id="{52DDA4C5-9DA2-B946-B457-2CCB4D81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305722" cy="1400530"/>
          </a:xfrm>
        </p:spPr>
        <p:txBody>
          <a:bodyPr>
            <a:noAutofit/>
          </a:bodyPr>
          <a:lstStyle/>
          <a:p>
            <a:r>
              <a:rPr lang="it-IT" altLang="it-IT" sz="3600"/>
              <a:t>PROPOSTA E CRITERI FONDAMENTALI DI RICONVERSIONE</a:t>
            </a:r>
            <a:br>
              <a:rPr lang="it-IT" altLang="it-IT" sz="3600"/>
            </a:br>
            <a:endParaRPr lang="it-IT" altLang="it-IT" sz="3600"/>
          </a:p>
        </p:txBody>
      </p:sp>
      <p:pic>
        <p:nvPicPr>
          <p:cNvPr id="6" name="Picture 5" descr="Risultati immagini per legalita verde">
            <a:extLst>
              <a:ext uri="{FF2B5EF4-FFF2-40B4-BE49-F238E27FC236}">
                <a16:creationId xmlns:a16="http://schemas.microsoft.com/office/drawing/2014/main" id="{88D4F525-F856-FA4E-A280-112B0714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0"/>
            <a:ext cx="2927648" cy="182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17">
        <p14:conveyor dir="l"/>
      </p:transition>
    </mc:Choice>
    <mc:Fallback xmlns="">
      <p:transition spd="slow" advTm="817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Immagine 1">
            <a:extLst>
              <a:ext uri="{FF2B5EF4-FFF2-40B4-BE49-F238E27FC236}">
                <a16:creationId xmlns:a16="http://schemas.microsoft.com/office/drawing/2014/main" id="{250F6216-6FFD-C34D-A176-60C9C242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4" y="874644"/>
            <a:ext cx="12184612" cy="52186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0">
        <p14:conveyor dir="l"/>
      </p:transition>
    </mc:Choice>
    <mc:Fallback xmlns="">
      <p:transition spd="slow" advTm="29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4">
            <a:extLst>
              <a:ext uri="{FF2B5EF4-FFF2-40B4-BE49-F238E27FC236}">
                <a16:creationId xmlns:a16="http://schemas.microsoft.com/office/drawing/2014/main" id="{E26D3943-FF55-794F-B820-323C7F2F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052736"/>
            <a:ext cx="8351838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6600" b="1" i="1">
                <a:solidFill>
                  <a:schemeClr val="tx1"/>
                </a:solidFill>
                <a:latin typeface="+mj-lt"/>
              </a:rPr>
              <a:t>GRAZIE</a:t>
            </a:r>
            <a:endParaRPr lang="it-IT" altLang="it-IT" sz="3200" b="1" i="1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it-IT" altLang="it-IT" sz="2800" b="1" i="1">
                <a:solidFill>
                  <a:schemeClr val="tx1"/>
                </a:solidFill>
                <a:latin typeface="+mj-lt"/>
              </a:rPr>
              <a:t>Dott. Antonio Francesco Parisi</a:t>
            </a:r>
          </a:p>
          <a:p>
            <a:pPr algn="ctr"/>
            <a:r>
              <a:rPr lang="it-IT" altLang="it-IT" sz="2800" i="1">
                <a:solidFill>
                  <a:schemeClr val="tx1"/>
                </a:solidFill>
                <a:latin typeface="+mj-lt"/>
              </a:rPr>
              <a:t>Responsabile Pianificazione economica </a:t>
            </a:r>
          </a:p>
          <a:p>
            <a:pPr algn="ctr"/>
            <a:r>
              <a:rPr lang="it-IT" altLang="it-IT" sz="2800" i="1">
                <a:solidFill>
                  <a:schemeClr val="tx1"/>
                </a:solidFill>
                <a:latin typeface="+mj-lt"/>
              </a:rPr>
              <a:t>CETRI-TIRES</a:t>
            </a:r>
          </a:p>
          <a:p>
            <a:pPr algn="ctr"/>
            <a:endParaRPr lang="it-IT" altLang="it-IT" sz="2800" i="1">
              <a:solidFill>
                <a:schemeClr val="tx1"/>
              </a:solidFill>
              <a:latin typeface="+mj-lt"/>
            </a:endParaRPr>
          </a:p>
          <a:p>
            <a:pPr algn="ctr"/>
            <a:endParaRPr lang="it-IT" altLang="it-IT" sz="2800" b="1" i="1">
              <a:solidFill>
                <a:schemeClr val="tx1"/>
              </a:solidFill>
              <a:latin typeface="+mj-lt"/>
            </a:endParaRPr>
          </a:p>
          <a:p>
            <a:pPr algn="ctr"/>
            <a:endParaRPr lang="it-IT" altLang="it-IT" sz="2800" b="1" i="1">
              <a:solidFill>
                <a:schemeClr val="tx1"/>
              </a:solidFill>
              <a:latin typeface="+mj-lt"/>
            </a:endParaRPr>
          </a:p>
          <a:p>
            <a:pPr algn="ctr"/>
            <a:endParaRPr lang="it-IT" altLang="it-IT" sz="2800" b="1" i="1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it-IT" altLang="it-IT" sz="2800" b="1" i="1">
                <a:solidFill>
                  <a:schemeClr val="tx1"/>
                </a:solidFill>
                <a:latin typeface="+mj-lt"/>
              </a:rPr>
              <a:t>Mail: </a:t>
            </a:r>
            <a:r>
              <a:rPr lang="it-IT" altLang="it-IT" sz="2800" i="1">
                <a:solidFill>
                  <a:schemeClr val="tx1"/>
                </a:solidFill>
                <a:latin typeface="+mj-lt"/>
              </a:rPr>
              <a:t>paranto81@gmail.com</a:t>
            </a:r>
          </a:p>
          <a:p>
            <a:pPr algn="ctr"/>
            <a:r>
              <a:rPr lang="it-IT" altLang="it-IT" sz="2800" b="1" i="1">
                <a:solidFill>
                  <a:schemeClr val="tx1"/>
                </a:solidFill>
                <a:latin typeface="+mj-lt"/>
              </a:rPr>
              <a:t>Cell: </a:t>
            </a:r>
            <a:r>
              <a:rPr lang="it-IT" altLang="it-IT" sz="2800" i="1">
                <a:solidFill>
                  <a:schemeClr val="tx1"/>
                </a:solidFill>
                <a:latin typeface="+mj-lt"/>
              </a:rPr>
              <a:t>349.64.36.740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CAFFA1-40C6-A143-B8F3-F93978FD4C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539" y="3789040"/>
            <a:ext cx="3670460" cy="992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65">
        <p14:conveyor dir="l"/>
      </p:transition>
    </mc:Choice>
    <mc:Fallback xmlns="">
      <p:transition spd="slow" advTm="3165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7C7C29-9427-A14F-9669-1C428FCF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852936"/>
            <a:ext cx="5112568" cy="14734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9E753FA-441E-0340-989C-DCC1D2AA25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813190"/>
            <a:ext cx="3700014" cy="52316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21231084" lon="1510763" rev="21344237"/>
            </a:camera>
            <a:lightRig rig="glow" dir="t"/>
          </a:scene3d>
          <a:sp3d extrusionH="381000" contourW="12700">
            <a:bevelT w="0" h="0"/>
            <a:bevelB w="0" h="0"/>
            <a:extrusionClr>
              <a:schemeClr val="tx1"/>
            </a:extrusionClr>
            <a:contourClr>
              <a:schemeClr val="bg2"/>
            </a:contourClr>
          </a:sp3d>
        </p:spPr>
      </p:pic>
    </p:spTree>
    <p:extLst>
      <p:ext uri="{BB962C8B-B14F-4D97-AF65-F5344CB8AC3E}">
        <p14:creationId xmlns:p14="http://schemas.microsoft.com/office/powerpoint/2010/main" val="30360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65">
        <p14:conveyor dir="l"/>
      </p:transition>
    </mc:Choice>
    <mc:Fallback xmlns="">
      <p:transition spd="slow" advTm="316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926CF957-9092-184D-B443-CE9CA80E04F8}"/>
              </a:ext>
            </a:extLst>
          </p:cNvPr>
          <p:cNvSpPr txBox="1">
            <a:spLocks/>
          </p:cNvSpPr>
          <p:nvPr/>
        </p:nvSpPr>
        <p:spPr>
          <a:xfrm>
            <a:off x="767408" y="1412776"/>
            <a:ext cx="6657335" cy="50405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Droid Sans Fallback"/>
                <a:cs typeface="+mj-cs"/>
              </a:defRPr>
            </a:lvl1pPr>
            <a:lvl2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 charset="0"/>
              </a:defRPr>
            </a:lvl2pPr>
            <a:lvl3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 charset="0"/>
              </a:defRPr>
            </a:lvl3pPr>
            <a:lvl4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 charset="0"/>
              </a:defRPr>
            </a:lvl4pPr>
            <a:lvl5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 charset="0"/>
              </a:defRPr>
            </a:lvl5pPr>
            <a:lvl6pPr marL="25146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l">
              <a:defRPr/>
            </a:pPr>
            <a:r>
              <a:rPr lang="it-IT" altLang="it-IT" sz="3600" b="1" dirty="0">
                <a:solidFill>
                  <a:schemeClr val="tx1"/>
                </a:solidFill>
              </a:rPr>
              <a:t>OBIETTIVI AL 2050:</a:t>
            </a:r>
          </a:p>
          <a:p>
            <a:pPr algn="l">
              <a:defRPr/>
            </a:pPr>
            <a:endParaRPr lang="it-IT" altLang="it-IT" sz="3600" dirty="0">
              <a:solidFill>
                <a:schemeClr val="tx1"/>
              </a:solidFill>
            </a:endParaRPr>
          </a:p>
          <a:p>
            <a:pPr marL="249750" indent="-285750" algn="l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3600" b="1" dirty="0">
                <a:solidFill>
                  <a:schemeClr val="tx1"/>
                </a:solidFill>
              </a:rPr>
              <a:t>Decarbonizzare</a:t>
            </a:r>
            <a:r>
              <a:rPr lang="it-IT" altLang="it-IT" sz="3600" dirty="0">
                <a:solidFill>
                  <a:schemeClr val="tx1"/>
                </a:solidFill>
              </a:rPr>
              <a:t> la Regione con 7 acciaierie e 3 bacini carboniferi</a:t>
            </a:r>
          </a:p>
          <a:p>
            <a:pPr marL="249750" indent="-285750" algn="l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3600" b="1" dirty="0">
                <a:solidFill>
                  <a:schemeClr val="tx1"/>
                </a:solidFill>
              </a:rPr>
              <a:t>Efficienza energetica</a:t>
            </a:r>
            <a:r>
              <a:rPr lang="it-IT" altLang="it-IT" sz="3600" dirty="0">
                <a:solidFill>
                  <a:schemeClr val="tx1"/>
                </a:solidFill>
              </a:rPr>
              <a:t> raddoppiata</a:t>
            </a:r>
          </a:p>
          <a:p>
            <a:pPr marL="249750" indent="-285750" algn="l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3600" b="1" dirty="0">
                <a:solidFill>
                  <a:schemeClr val="tx1"/>
                </a:solidFill>
              </a:rPr>
              <a:t>Emissioni</a:t>
            </a:r>
            <a:r>
              <a:rPr lang="it-IT" altLang="it-IT" sz="3600" dirty="0">
                <a:solidFill>
                  <a:schemeClr val="tx1"/>
                </a:solidFill>
              </a:rPr>
              <a:t> di CO2 inferiori di 4 volte</a:t>
            </a:r>
          </a:p>
          <a:p>
            <a:pPr marL="249750" indent="-285750" algn="l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it-IT" altLang="it-IT" sz="3600" dirty="0">
                <a:solidFill>
                  <a:schemeClr val="tx1"/>
                </a:solidFill>
              </a:rPr>
              <a:t>Creazione di </a:t>
            </a:r>
            <a:r>
              <a:rPr lang="it-IT" altLang="it-IT" sz="3600" b="1" dirty="0">
                <a:solidFill>
                  <a:schemeClr val="tx1"/>
                </a:solidFill>
              </a:rPr>
              <a:t>165.000</a:t>
            </a:r>
            <a:r>
              <a:rPr lang="it-IT" altLang="it-IT" sz="3600" dirty="0">
                <a:solidFill>
                  <a:schemeClr val="tx1"/>
                </a:solidFill>
              </a:rPr>
              <a:t> posti </a:t>
            </a:r>
            <a:r>
              <a:rPr lang="it-IT" altLang="it-IT" sz="3600" dirty="0" smtClean="0">
                <a:solidFill>
                  <a:schemeClr val="tx1"/>
                </a:solidFill>
              </a:rPr>
              <a:t>di lavoro nel solo anno 2050</a:t>
            </a:r>
            <a:endParaRPr lang="it-IT" altLang="it-IT" sz="36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buClrTx/>
              <a:buSzTx/>
              <a:defRPr/>
            </a:pPr>
            <a:endParaRPr lang="it-IT" altLang="it-IT" sz="3600" b="1" dirty="0">
              <a:solidFill>
                <a:schemeClr val="tx1"/>
              </a:solidFill>
            </a:endParaRPr>
          </a:p>
        </p:txBody>
      </p:sp>
      <p:pic>
        <p:nvPicPr>
          <p:cNvPr id="8" name="Immagine 2">
            <a:extLst>
              <a:ext uri="{FF2B5EF4-FFF2-40B4-BE49-F238E27FC236}">
                <a16:creationId xmlns:a16="http://schemas.microsoft.com/office/drawing/2014/main" id="{E027D71E-667D-DB48-9D65-F1AEA66BB5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43" y="0"/>
            <a:ext cx="4767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2">
            <a:extLst>
              <a:ext uri="{FF2B5EF4-FFF2-40B4-BE49-F238E27FC236}">
                <a16:creationId xmlns:a16="http://schemas.microsoft.com/office/drawing/2014/main" id="{B1823A5B-1DD8-3A43-B0D5-F9540D118489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6313985" cy="791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3200"/>
              <a:t>Un nuovo modello di sviluppo</a:t>
            </a:r>
          </a:p>
        </p:txBody>
      </p:sp>
    </p:spTree>
    <p:extLst>
      <p:ext uri="{BB962C8B-B14F-4D97-AF65-F5344CB8AC3E}">
        <p14:creationId xmlns:p14="http://schemas.microsoft.com/office/powerpoint/2010/main" val="31927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17">
        <p14:conveyor dir="l"/>
      </p:transition>
    </mc:Choice>
    <mc:Fallback xmlns="">
      <p:transition spd="slow" advTm="161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926CF957-9092-184D-B443-CE9CA80E04F8}"/>
              </a:ext>
            </a:extLst>
          </p:cNvPr>
          <p:cNvSpPr txBox="1">
            <a:spLocks/>
          </p:cNvSpPr>
          <p:nvPr/>
        </p:nvSpPr>
        <p:spPr>
          <a:xfrm>
            <a:off x="767408" y="1412776"/>
            <a:ext cx="6264696" cy="51125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Droid Sans Fallback"/>
                <a:cs typeface="+mj-cs"/>
              </a:defRPr>
            </a:lvl1pPr>
            <a:lvl2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 charset="0"/>
              </a:defRPr>
            </a:lvl2pPr>
            <a:lvl3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 charset="0"/>
              </a:defRPr>
            </a:lvl3pPr>
            <a:lvl4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 charset="0"/>
              </a:defRPr>
            </a:lvl4pPr>
            <a:lvl5pPr algn="ctr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 charset="0"/>
              </a:defRPr>
            </a:lvl5pPr>
            <a:lvl6pPr marL="25146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algn="ctr" defTabSz="449263" rtl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defRPr/>
            </a:pPr>
            <a:r>
              <a:rPr lang="it-IT" altLang="it-IT" sz="3200" b="1" dirty="0">
                <a:solidFill>
                  <a:schemeClr val="tx1"/>
                </a:solidFill>
              </a:rPr>
              <a:t>PILASTRI</a:t>
            </a:r>
          </a:p>
          <a:p>
            <a:pPr algn="l">
              <a:lnSpc>
                <a:spcPct val="100000"/>
              </a:lnSpc>
              <a:buClrTx/>
              <a:buSzTx/>
              <a:defRPr/>
            </a:pPr>
            <a:endParaRPr lang="it-IT" altLang="it-IT" sz="3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it-IT" altLang="it-IT" sz="3200" dirty="0">
                <a:solidFill>
                  <a:schemeClr val="tx1"/>
                </a:solidFill>
              </a:rPr>
              <a:t>il passaggio dai combustibili fossili alle </a:t>
            </a:r>
            <a:r>
              <a:rPr lang="it-IT" altLang="it-IT" sz="3200" b="1" dirty="0">
                <a:solidFill>
                  <a:schemeClr val="tx1"/>
                </a:solidFill>
              </a:rPr>
              <a:t>energie rinnovabili distribuite;</a:t>
            </a:r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it-IT" altLang="it-IT" sz="3200" b="1" dirty="0">
                <a:solidFill>
                  <a:schemeClr val="tx1"/>
                </a:solidFill>
              </a:rPr>
              <a:t>la conversione degli edifici </a:t>
            </a:r>
            <a:r>
              <a:rPr lang="it-IT" altLang="it-IT" sz="3200" dirty="0">
                <a:solidFill>
                  <a:schemeClr val="tx1"/>
                </a:solidFill>
              </a:rPr>
              <a:t>in centrali produttive autonome di energia;</a:t>
            </a:r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it-IT" altLang="it-IT" sz="3200" b="1" dirty="0">
                <a:solidFill>
                  <a:schemeClr val="tx1"/>
                </a:solidFill>
              </a:rPr>
              <a:t>l’utilizzo dell’idrogeno </a:t>
            </a:r>
            <a:r>
              <a:rPr lang="it-IT" altLang="it-IT" sz="3200" dirty="0">
                <a:solidFill>
                  <a:schemeClr val="tx1"/>
                </a:solidFill>
              </a:rPr>
              <a:t>per immagazzinare le energie rinnovabili;</a:t>
            </a:r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it-IT" altLang="it-IT" sz="3200" dirty="0">
                <a:solidFill>
                  <a:schemeClr val="tx1"/>
                </a:solidFill>
              </a:rPr>
              <a:t>l’uso della tecnologia </a:t>
            </a:r>
            <a:r>
              <a:rPr lang="it-IT" altLang="it-IT" sz="3200" b="1" dirty="0">
                <a:solidFill>
                  <a:schemeClr val="tx1"/>
                </a:solidFill>
              </a:rPr>
              <a:t>“smart grid” </a:t>
            </a:r>
            <a:r>
              <a:rPr lang="it-IT" altLang="it-IT" sz="3200" dirty="0">
                <a:solidFill>
                  <a:schemeClr val="tx1"/>
                </a:solidFill>
              </a:rPr>
              <a:t>(l’insieme di una rete di distribuzione elettrica in modo da consentirne la gestione in “maniera intelligente”);</a:t>
            </a:r>
          </a:p>
          <a:p>
            <a:pPr marL="342900" indent="-342900" algn="l">
              <a:lnSpc>
                <a:spcPct val="120000"/>
              </a:lnSpc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it-IT" altLang="it-IT" sz="3200" b="1" dirty="0">
                <a:solidFill>
                  <a:schemeClr val="tx1"/>
                </a:solidFill>
              </a:rPr>
              <a:t>i mezzi di trasporto</a:t>
            </a:r>
            <a:r>
              <a:rPr lang="it-IT" altLang="it-IT" sz="3200" dirty="0">
                <a:solidFill>
                  <a:schemeClr val="tx1"/>
                </a:solidFill>
              </a:rPr>
              <a:t> alimentati da energie rinnovabili e non più da combustibili fossili.</a:t>
            </a:r>
          </a:p>
          <a:p>
            <a:pPr algn="l">
              <a:lnSpc>
                <a:spcPct val="100000"/>
              </a:lnSpc>
              <a:buClrTx/>
              <a:buSzTx/>
              <a:defRPr/>
            </a:pPr>
            <a:endParaRPr lang="it-IT" altLang="it-IT" sz="3200" b="1" dirty="0">
              <a:solidFill>
                <a:schemeClr val="tx1"/>
              </a:solidFill>
            </a:endParaRPr>
          </a:p>
        </p:txBody>
      </p:sp>
      <p:pic>
        <p:nvPicPr>
          <p:cNvPr id="8" name="Immagine 2">
            <a:extLst>
              <a:ext uri="{FF2B5EF4-FFF2-40B4-BE49-F238E27FC236}">
                <a16:creationId xmlns:a16="http://schemas.microsoft.com/office/drawing/2014/main" id="{E027D71E-667D-DB48-9D65-F1AEA66BB5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43" y="0"/>
            <a:ext cx="4767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2">
            <a:extLst>
              <a:ext uri="{FF2B5EF4-FFF2-40B4-BE49-F238E27FC236}">
                <a16:creationId xmlns:a16="http://schemas.microsoft.com/office/drawing/2014/main" id="{059E2C3B-FD1A-F646-B413-D513E0D45307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6313985" cy="791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3200"/>
              <a:t>Un nuovo modello di sviluppo</a:t>
            </a:r>
          </a:p>
        </p:txBody>
      </p:sp>
    </p:spTree>
    <p:extLst>
      <p:ext uri="{BB962C8B-B14F-4D97-AF65-F5344CB8AC3E}">
        <p14:creationId xmlns:p14="http://schemas.microsoft.com/office/powerpoint/2010/main" val="30291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17">
        <p14:conveyor dir="l"/>
      </p:transition>
    </mc:Choice>
    <mc:Fallback xmlns="">
      <p:transition spd="slow" advTm="161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55AD38-3FE9-7C45-A7B3-A896C41DE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790" y="1988840"/>
            <a:ext cx="4320480" cy="43120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  <a:t>Destinare il </a:t>
            </a:r>
            <a:r>
              <a:rPr lang="it-IT" sz="1800" b="1" cap="none" dirty="0">
                <a:solidFill>
                  <a:schemeClr val="tx1"/>
                </a:solidFill>
                <a:latin typeface="+mn-lt"/>
                <a:ea typeface="+mn-ea"/>
              </a:rPr>
              <a:t>5% del PIL</a:t>
            </a:r>
            <a: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  <a:t> annuale </a:t>
            </a:r>
            <a:b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  <a:t>(di circa 90 miliardi di euro al 2011) = 5 miliardi annui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  <a:t>Crescita costante del PIL </a:t>
            </a:r>
            <a:b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  <a:t>dello 0,8%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  <a:t>Innalzamento prezzi energia tradizionale 1% annui </a:t>
            </a:r>
            <a:b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it-IT" sz="1800" cap="none" dirty="0">
                <a:solidFill>
                  <a:schemeClr val="tx1"/>
                </a:solidFill>
                <a:latin typeface="+mn-lt"/>
                <a:ea typeface="+mn-ea"/>
              </a:rPr>
              <a:t>(a partire dal 2011)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1800" cap="none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it-IT" sz="1100" dirty="0">
                <a:solidFill>
                  <a:schemeClr val="tx1"/>
                </a:solidFill>
                <a:latin typeface="+mn-lt"/>
                <a:ea typeface="+mn-ea"/>
              </a:rPr>
              <a:t>FONTE: </a:t>
            </a:r>
            <a:r>
              <a:rPr lang="fr-FR" sz="1100" dirty="0">
                <a:solidFill>
                  <a:schemeClr val="tx1"/>
                </a:solidFill>
                <a:latin typeface="+mn-lt"/>
                <a:ea typeface="+mn-ea"/>
              </a:rPr>
              <a:t>Le détail des hypothèses et la description des modèles de calcul utilisés pour le développement des différents scénarios sont exposés en annexe 8.2 du Master plan. Cf. Bibliographie</a:t>
            </a:r>
            <a:endParaRPr lang="it-IT" sz="11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10243" name="Immagine 3">
            <a:extLst>
              <a:ext uri="{FF2B5EF4-FFF2-40B4-BE49-F238E27FC236}">
                <a16:creationId xmlns:a16="http://schemas.microsoft.com/office/drawing/2014/main" id="{33C6086E-79B9-4343-995E-F73FF2DD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170" y="1556792"/>
            <a:ext cx="6753106" cy="39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2">
            <a:extLst>
              <a:ext uri="{FF2B5EF4-FFF2-40B4-BE49-F238E27FC236}">
                <a16:creationId xmlns:a16="http://schemas.microsoft.com/office/drawing/2014/main" id="{C4F4CA74-27AA-F340-9D99-C67E278A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it-IT"/>
              <a:t>Assiomi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14">
        <p14:conveyor dir="l"/>
      </p:transition>
    </mc:Choice>
    <mc:Fallback xmlns="">
      <p:transition spd="slow" advTm="271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3">
            <a:extLst>
              <a:ext uri="{FF2B5EF4-FFF2-40B4-BE49-F238E27FC236}">
                <a16:creationId xmlns:a16="http://schemas.microsoft.com/office/drawing/2014/main" id="{16EA97A8-BF0E-584A-8D7A-C6CA3213E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640" y="692696"/>
            <a:ext cx="7053876" cy="554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12">
        <p14:conveyor dir="l"/>
      </p:transition>
    </mc:Choice>
    <mc:Fallback xmlns="">
      <p:transition spd="slow" advTm="101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41967A1-34F0-9643-9181-5CD8DDF7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548681"/>
            <a:ext cx="6350511" cy="1368152"/>
          </a:xfrm>
        </p:spPr>
        <p:txBody>
          <a:bodyPr/>
          <a:lstStyle/>
          <a:p>
            <a:r>
              <a:rPr lang="it-IT"/>
              <a:t>TENDENZE E PROIEZIONI</a:t>
            </a:r>
            <a:br>
              <a:rPr lang="it-IT"/>
            </a:br>
            <a:r>
              <a:rPr lang="it-IT" sz="1800"/>
              <a:t>(Fonte: New Energy Outlook 2018 realizzato da Bloomberg)</a:t>
            </a:r>
          </a:p>
        </p:txBody>
      </p:sp>
      <p:sp>
        <p:nvSpPr>
          <p:cNvPr id="12290" name="Segnaposto testo 2">
            <a:extLst>
              <a:ext uri="{FF2B5EF4-FFF2-40B4-BE49-F238E27FC236}">
                <a16:creationId xmlns:a16="http://schemas.microsoft.com/office/drawing/2014/main" id="{9D8EF063-3B1C-7B4B-B5EF-DEA604EFF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6200" y="764704"/>
            <a:ext cx="3528392" cy="5036171"/>
          </a:xfrm>
        </p:spPr>
        <p:txBody>
          <a:bodyPr anchor="b" anchorCtr="0">
            <a:normAutofit lnSpcReduction="10000"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it-IT" altLang="it-IT" b="1" cap="none">
                <a:solidFill>
                  <a:schemeClr val="tx1"/>
                </a:solidFill>
              </a:rPr>
              <a:t>Al 2050 lo scenario generazione di energia elettrica a livello mondiale sarà dominato dalle fonti rinnovabili </a:t>
            </a:r>
            <a:r>
              <a:rPr lang="it-IT" altLang="it-IT" cap="none">
                <a:solidFill>
                  <a:schemeClr val="tx1"/>
                </a:solidFill>
              </a:rPr>
              <a:t>che garantiranno il 50% del fabbisogno mondiale.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it-IT" altLang="it-IT" b="1" cap="none">
                <a:solidFill>
                  <a:schemeClr val="tx1"/>
                </a:solidFill>
              </a:rPr>
              <a:t>In Italia la rivoluzione sarà più veloce:</a:t>
            </a:r>
            <a:r>
              <a:rPr lang="it-IT" altLang="it-IT" cap="none">
                <a:solidFill>
                  <a:schemeClr val="tx1"/>
                </a:solidFill>
              </a:rPr>
              <a:t> entro il 2030 le fonti di generazione eolica e solare riusciranno a garantire il 90% del fabbisogno, percentuale che salirà al 100% al 2050. </a:t>
            </a:r>
          </a:p>
        </p:txBody>
      </p:sp>
      <p:pic>
        <p:nvPicPr>
          <p:cNvPr id="12291" name="Immagine 3">
            <a:extLst>
              <a:ext uri="{FF2B5EF4-FFF2-40B4-BE49-F238E27FC236}">
                <a16:creationId xmlns:a16="http://schemas.microsoft.com/office/drawing/2014/main" id="{316B7B89-C889-AF40-9A23-8124C20D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763" y="2209253"/>
            <a:ext cx="6336704" cy="359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57">
        <p14:conveyor dir="l"/>
      </p:transition>
    </mc:Choice>
    <mc:Fallback xmlns="">
      <p:transition spd="slow" advTm="165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B655309C-B066-6F4C-B08C-08729A45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/>
              <a:t>SITUAZIONE ITALIA </a:t>
            </a:r>
            <a:r>
              <a:rPr lang="it-IT" altLang="it-IT"/>
              <a:t/>
            </a:r>
            <a:br>
              <a:rPr lang="it-IT" altLang="it-IT"/>
            </a:br>
            <a:r>
              <a:rPr lang="it-IT" altLang="it-IT" sz="1800"/>
              <a:t>(Fonte Terna 2017) – (Fonte Virdisenergia)</a:t>
            </a:r>
          </a:p>
        </p:txBody>
      </p:sp>
      <p:pic>
        <p:nvPicPr>
          <p:cNvPr id="9" name="Immagine 3">
            <a:extLst>
              <a:ext uri="{FF2B5EF4-FFF2-40B4-BE49-F238E27FC236}">
                <a16:creationId xmlns:a16="http://schemas.microsoft.com/office/drawing/2014/main" id="{C37C079B-69C3-854B-9129-0434F29D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7624" y="-16286"/>
            <a:ext cx="3384376" cy="68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2">
            <a:extLst>
              <a:ext uri="{FF2B5EF4-FFF2-40B4-BE49-F238E27FC236}">
                <a16:creationId xmlns:a16="http://schemas.microsoft.com/office/drawing/2014/main" id="{100F0685-A462-D545-B8D7-DFE4E958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1700808"/>
            <a:ext cx="7056784" cy="45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9">
        <p14:conveyor dir="l"/>
      </p:transition>
    </mc:Choice>
    <mc:Fallback xmlns="">
      <p:transition spd="slow" advTm="118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B655309C-B066-6F4C-B08C-08729A45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/>
              <a:t>PROIEZIONI PER L’ITALIA AL 2050</a:t>
            </a:r>
            <a:endParaRPr lang="it-IT" altLang="it-IT" sz="1800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0099FBC2-5581-7B4C-BB5D-ACE4E4E75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" y="1484784"/>
            <a:ext cx="1040441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5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9">
        <p14:conveyor dir="l"/>
      </p:transition>
    </mc:Choice>
    <mc:Fallback xmlns="">
      <p:transition spd="slow" advTm="1189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TRI">
      <a:dk1>
        <a:srgbClr val="000000"/>
      </a:dk1>
      <a:lt1>
        <a:srgbClr val="FFFFFF"/>
      </a:lt1>
      <a:dk2>
        <a:srgbClr val="4C83C3"/>
      </a:dk2>
      <a:lt2>
        <a:srgbClr val="EBEBEB"/>
      </a:lt2>
      <a:accent1>
        <a:srgbClr val="ACD433"/>
      </a:accent1>
      <a:accent2>
        <a:srgbClr val="F2C73F"/>
      </a:accent2>
      <a:accent3>
        <a:srgbClr val="EA4A6A"/>
      </a:accent3>
      <a:accent4>
        <a:srgbClr val="A2CAD9"/>
      </a:accent4>
      <a:accent5>
        <a:srgbClr val="F2B95D"/>
      </a:accent5>
      <a:accent6>
        <a:srgbClr val="BAB153"/>
      </a:accent6>
      <a:hlink>
        <a:srgbClr val="EA4A6A"/>
      </a:hlink>
      <a:folHlink>
        <a:srgbClr val="EA4A6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19345</TotalTime>
  <Words>556</Words>
  <Application>Microsoft Office PowerPoint</Application>
  <PresentationFormat>Widescreen</PresentationFormat>
  <Paragraphs>84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Century Gothic</vt:lpstr>
      <vt:lpstr>DejaVu Sans</vt:lpstr>
      <vt:lpstr>Droid Sans Fallback</vt:lpstr>
      <vt:lpstr>Times New Roman</vt:lpstr>
      <vt:lpstr>Wingdings 3</vt:lpstr>
      <vt:lpstr>Ione</vt:lpstr>
      <vt:lpstr>Responsabile Pianificazione Economica CETRI-TIRES</vt:lpstr>
      <vt:lpstr>Un nuovo modello di sviluppo</vt:lpstr>
      <vt:lpstr>PowerPoint Presentation</vt:lpstr>
      <vt:lpstr>PowerPoint Presentation</vt:lpstr>
      <vt:lpstr>Assiomi</vt:lpstr>
      <vt:lpstr>PowerPoint Presentation</vt:lpstr>
      <vt:lpstr>TENDENZE E PROIEZIONI (Fonte: New Energy Outlook 2018 realizzato da Bloomberg)</vt:lpstr>
      <vt:lpstr>SITUAZIONE ITALIA  (Fonte Terna 2017) – (Fonte Virdisenergia)</vt:lpstr>
      <vt:lpstr>PROIEZIONI PER L’ITALIA AL 2050</vt:lpstr>
      <vt:lpstr>CHIAVE DI LETTURA  Nord Pas de Calais / Taranto Metodo Rifkin</vt:lpstr>
      <vt:lpstr>CHIAVE DI LETTURA  Nord Pas de Calais / Taranto Metodo Rifkin</vt:lpstr>
      <vt:lpstr>Scenari di riferimento a Taranto</vt:lpstr>
      <vt:lpstr>PowerPoint Presentation</vt:lpstr>
      <vt:lpstr>PowerPoint Presentation</vt:lpstr>
      <vt:lpstr>PowerPoint Presentation</vt:lpstr>
      <vt:lpstr>PowerPoint Presentation</vt:lpstr>
      <vt:lpstr>PROPOSTA E CRITERI FONDAMENTALI DI RICONVERSIONE </vt:lpstr>
      <vt:lpstr>PROPOSTA E CRITERI FONDAMENTALI DI RICONVERSIONE </vt:lpstr>
      <vt:lpstr>PROPOSTA E CRITERI FONDAMENTALI DI RICONVERSIONE </vt:lpstr>
      <vt:lpstr>PROPOSTA E CRITERI FONDAMENTALI DI RICONVERSIONE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cp:keywords/>
  <dc:description/>
  <cp:lastModifiedBy>POSSENTE Davide</cp:lastModifiedBy>
  <cp:revision>160</cp:revision>
  <cp:lastPrinted>2018-11-28T18:01:43Z</cp:lastPrinted>
  <dcterms:created xsi:type="dcterms:W3CDTF">1601-01-01T00:00:00Z</dcterms:created>
  <dcterms:modified xsi:type="dcterms:W3CDTF">2019-02-25T09:55:34Z</dcterms:modified>
</cp:coreProperties>
</file>