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4" r:id="rId4"/>
    <p:sldId id="260" r:id="rId5"/>
    <p:sldId id="268" r:id="rId6"/>
    <p:sldId id="273" r:id="rId7"/>
    <p:sldId id="269" r:id="rId8"/>
    <p:sldId id="258" r:id="rId9"/>
    <p:sldId id="271" r:id="rId10"/>
    <p:sldId id="262" r:id="rId11"/>
    <p:sldId id="264" r:id="rId12"/>
    <p:sldId id="259" r:id="rId13"/>
    <p:sldId id="275" r:id="rId14"/>
    <p:sldId id="267" r:id="rId15"/>
    <p:sldId id="266" r:id="rId16"/>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66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1" d="100"/>
          <a:sy n="61" d="100"/>
        </p:scale>
        <p:origin x="-84" y="-552"/>
      </p:cViewPr>
      <p:guideLst>
        <p:guide orient="horz" pos="2160"/>
        <p:guide pos="2880"/>
      </p:guideLst>
    </p:cSldViewPr>
  </p:slideViewPr>
  <p:notesTextViewPr>
    <p:cViewPr>
      <p:scale>
        <a:sx n="1" d="1"/>
        <a:sy n="1" d="1"/>
      </p:scale>
      <p:origin x="0" y="0"/>
    </p:cViewPr>
  </p:notesTextViewPr>
  <p:notesViewPr>
    <p:cSldViewPr showGuides="1">
      <p:cViewPr>
        <p:scale>
          <a:sx n="120" d="100"/>
          <a:sy n="120" d="100"/>
        </p:scale>
        <p:origin x="-3066" y="-7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28EF4AD-3F51-4F46-A6B0-4E2F308AA333}" type="datetimeFigureOut">
              <a:rPr lang="de-DE" smtClean="0"/>
              <a:t>24.02.2019</a:t>
            </a:fld>
            <a:endParaRPr lang="de-DE"/>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7402E13-3481-4479-921A-A466424E236E}" type="slidenum">
              <a:rPr lang="de-DE" smtClean="0"/>
              <a:t>‹Nr.›</a:t>
            </a:fld>
            <a:endParaRPr lang="de-DE"/>
          </a:p>
        </p:txBody>
      </p:sp>
    </p:spTree>
    <p:extLst>
      <p:ext uri="{BB962C8B-B14F-4D97-AF65-F5344CB8AC3E}">
        <p14:creationId xmlns:p14="http://schemas.microsoft.com/office/powerpoint/2010/main" val="286728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Climate changing is the great challenge for our future, it can be resolved only  with the combination of: versatile thinking + know-how + better/efficient/new techniques without emissions and without excessive use of raw materials </a:t>
            </a:r>
          </a:p>
          <a:p>
            <a:endParaRPr lang="en-US" dirty="0" smtClean="0"/>
          </a:p>
          <a:p>
            <a:r>
              <a:rPr lang="en-US" dirty="0" smtClean="0"/>
              <a:t>The challenge: leave the fossil fuels or at least reduce It – internal combustion engine has reached its end of development – electric propulsion is the only solution which must be promoted </a:t>
            </a:r>
          </a:p>
          <a:p>
            <a:endParaRPr lang="en-US" dirty="0"/>
          </a:p>
          <a:p>
            <a:r>
              <a:rPr lang="en-US" dirty="0" smtClean="0"/>
              <a:t>Renewable energies have only intermitted production – but we need 24 hours availability – intermediate storage is required – hydrogen as storage of excess renewable production offers the most efficient possibilities for short and longtime storage in every dimension </a:t>
            </a:r>
          </a:p>
          <a:p>
            <a:endParaRPr lang="en-US" dirty="0"/>
          </a:p>
          <a:p>
            <a:r>
              <a:rPr lang="en-US" dirty="0" smtClean="0"/>
              <a:t>Globalism is like a tend extended over all of us, but has anyway have to be supported by pilasters – these pillars are is the regionalism, not to be against globalism, but to activate its benefits for all. </a:t>
            </a:r>
          </a:p>
          <a:p>
            <a:endParaRPr lang="en-US" dirty="0"/>
          </a:p>
          <a:p>
            <a:r>
              <a:rPr lang="en-US" dirty="0" smtClean="0"/>
              <a:t>Recycling means introduce new efficient economies for used materials, means activating ‘urban mining’, means reduce the impact to overuse row materials and environmental impact.</a:t>
            </a:r>
          </a:p>
          <a:p>
            <a:endParaRPr lang="en-US" dirty="0"/>
          </a:p>
          <a:p>
            <a:endParaRPr lang="en-US" dirty="0"/>
          </a:p>
        </p:txBody>
      </p:sp>
      <p:sp>
        <p:nvSpPr>
          <p:cNvPr id="4" name="Foliennummernplatzhalter 3"/>
          <p:cNvSpPr>
            <a:spLocks noGrp="1"/>
          </p:cNvSpPr>
          <p:nvPr>
            <p:ph type="sldNum" sz="quarter" idx="10"/>
          </p:nvPr>
        </p:nvSpPr>
        <p:spPr/>
        <p:txBody>
          <a:bodyPr/>
          <a:lstStyle/>
          <a:p>
            <a:fld id="{07402E13-3481-4479-921A-A466424E236E}" type="slidenum">
              <a:rPr lang="de-DE" smtClean="0"/>
              <a:t>2</a:t>
            </a:fld>
            <a:endParaRPr lang="de-DE" dirty="0"/>
          </a:p>
        </p:txBody>
      </p:sp>
    </p:spTree>
    <p:extLst>
      <p:ext uri="{BB962C8B-B14F-4D97-AF65-F5344CB8AC3E}">
        <p14:creationId xmlns:p14="http://schemas.microsoft.com/office/powerpoint/2010/main" val="7761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44934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Climate changing is the great challenge for our future, it can be resolved only  with the combination of: versatile thinking + know-how + better/efficient/new techniques without emissions and without excessive use of raw materials </a:t>
            </a:r>
          </a:p>
          <a:p>
            <a:endParaRPr lang="en-US" dirty="0" smtClean="0"/>
          </a:p>
          <a:p>
            <a:r>
              <a:rPr lang="en-US" dirty="0" smtClean="0"/>
              <a:t>The challenge: leave the fossil fuels or at least reduce It – internal combustion engine has reached its end of development – electric propulsion is the only solution which must be promoted </a:t>
            </a:r>
          </a:p>
          <a:p>
            <a:endParaRPr lang="en-US" dirty="0"/>
          </a:p>
          <a:p>
            <a:r>
              <a:rPr lang="en-US" dirty="0" smtClean="0"/>
              <a:t>Renewable energies have only intermitted production – but we need 24 hours availability – intermediate storage is required – hydrogen as storage of excess renewable production offers the most efficient possibilities for short and longtime storage in every dimension </a:t>
            </a:r>
          </a:p>
          <a:p>
            <a:endParaRPr lang="en-US" dirty="0"/>
          </a:p>
          <a:p>
            <a:r>
              <a:rPr lang="en-US" dirty="0" smtClean="0"/>
              <a:t>Globalism is like a tend extended over all of us, but has anyway have to be supported by pilasters – these pillars are is the regionalism, not to be against globalism, but to activate its benefits for all. </a:t>
            </a:r>
          </a:p>
          <a:p>
            <a:endParaRPr lang="en-US" dirty="0"/>
          </a:p>
          <a:p>
            <a:r>
              <a:rPr lang="en-US" dirty="0" smtClean="0"/>
              <a:t>Recycling means introduce new efficient economies for used materials, means activating ‘urban mining’, means reduce the impact to overuse row materials and environmental impact.</a:t>
            </a:r>
          </a:p>
          <a:p>
            <a:endParaRPr lang="en-US" dirty="0"/>
          </a:p>
          <a:p>
            <a:endParaRPr lang="en-US" dirty="0"/>
          </a:p>
        </p:txBody>
      </p:sp>
      <p:sp>
        <p:nvSpPr>
          <p:cNvPr id="4" name="Foliennummernplatzhalter 3"/>
          <p:cNvSpPr>
            <a:spLocks noGrp="1"/>
          </p:cNvSpPr>
          <p:nvPr>
            <p:ph type="sldNum" sz="quarter" idx="10"/>
          </p:nvPr>
        </p:nvSpPr>
        <p:spPr/>
        <p:txBody>
          <a:bodyPr/>
          <a:lstStyle/>
          <a:p>
            <a:fld id="{07402E13-3481-4479-921A-A466424E236E}" type="slidenum">
              <a:rPr lang="de-DE" smtClean="0"/>
              <a:t>3</a:t>
            </a:fld>
            <a:endParaRPr lang="de-DE"/>
          </a:p>
        </p:txBody>
      </p:sp>
    </p:spTree>
    <p:extLst>
      <p:ext uri="{BB962C8B-B14F-4D97-AF65-F5344CB8AC3E}">
        <p14:creationId xmlns:p14="http://schemas.microsoft.com/office/powerpoint/2010/main" val="7761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en-US" dirty="0" smtClean="0"/>
              <a:t>There are three big areas of technical hydrogen applications.</a:t>
            </a:r>
          </a:p>
          <a:p>
            <a:pPr algn="just"/>
            <a:endParaRPr lang="en-US" dirty="0" smtClean="0"/>
          </a:p>
          <a:p>
            <a:pPr algn="just"/>
            <a:r>
              <a:rPr lang="en-US" dirty="0" smtClean="0"/>
              <a:t>The mobility stays in the focus of public attention, the function as grid </a:t>
            </a:r>
            <a:r>
              <a:rPr lang="en-US" dirty="0" err="1" smtClean="0"/>
              <a:t>stabilizator</a:t>
            </a:r>
            <a:r>
              <a:rPr lang="en-US" dirty="0" smtClean="0"/>
              <a:t> will become at least as important as the mobility sector – may be </a:t>
            </a:r>
            <a:r>
              <a:rPr lang="en-US" dirty="0" err="1" smtClean="0"/>
              <a:t>evene</a:t>
            </a:r>
            <a:r>
              <a:rPr lang="en-US" dirty="0" smtClean="0"/>
              <a:t> more than it, it is really the basis of it. The use in stationary plants and in small applications is a sector with a big development capacity, which stays on the beginning of concrete and wide spread applications.</a:t>
            </a:r>
          </a:p>
          <a:p>
            <a:pPr algn="just"/>
            <a:endParaRPr lang="en-US" dirty="0" smtClean="0"/>
          </a:p>
          <a:p>
            <a:pPr algn="just"/>
            <a:r>
              <a:rPr lang="en-US" dirty="0" smtClean="0"/>
              <a:t>When the technology and the machineries become cheaper, a big potential can be developed with many interesting jobs for SME, for researcher, for regional </a:t>
            </a:r>
            <a:r>
              <a:rPr lang="en-US" dirty="0" err="1" smtClean="0"/>
              <a:t>innnovative</a:t>
            </a:r>
            <a:r>
              <a:rPr lang="en-US" dirty="0" smtClean="0"/>
              <a:t> projects.</a:t>
            </a:r>
            <a:endParaRPr lang="en-US" dirty="0"/>
          </a:p>
        </p:txBody>
      </p:sp>
      <p:sp>
        <p:nvSpPr>
          <p:cNvPr id="4" name="Foliennummernplatzhalter 3"/>
          <p:cNvSpPr>
            <a:spLocks noGrp="1"/>
          </p:cNvSpPr>
          <p:nvPr>
            <p:ph type="sldNum" sz="quarter" idx="10"/>
          </p:nvPr>
        </p:nvSpPr>
        <p:spPr/>
        <p:txBody>
          <a:bodyPr/>
          <a:lstStyle/>
          <a:p>
            <a:fld id="{7598627E-A251-403C-968D-032E1AC52459}" type="slidenum">
              <a:rPr lang="de-DE" smtClean="0"/>
              <a:t>4</a:t>
            </a:fld>
            <a:endParaRPr lang="de-DE"/>
          </a:p>
        </p:txBody>
      </p:sp>
    </p:spTree>
    <p:extLst>
      <p:ext uri="{BB962C8B-B14F-4D97-AF65-F5344CB8AC3E}">
        <p14:creationId xmlns:p14="http://schemas.microsoft.com/office/powerpoint/2010/main" val="51590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battery system is based on new raw materials, which becomes more and more expensive, where we recognize already scarcity on the raw materials which don‘t satisfy the demands. The second hurdle is the monopolism which already has been established by the Chinese on Lithium, on Cobalt and Nickel. </a:t>
            </a:r>
          </a:p>
          <a:p>
            <a:endParaRPr lang="en-US" dirty="0"/>
          </a:p>
          <a:p>
            <a:r>
              <a:rPr lang="en-US" dirty="0" smtClean="0"/>
              <a:t>The hydrogen technology doesn‘t require new raw materials, can recycle all the used material and is based on know-how, which can not be monopolized, but can made available everywhere on earth. </a:t>
            </a:r>
            <a:endParaRPr lang="en-US" dirty="0"/>
          </a:p>
        </p:txBody>
      </p:sp>
      <p:sp>
        <p:nvSpPr>
          <p:cNvPr id="4" name="Foliennummernplatzhalter 3"/>
          <p:cNvSpPr>
            <a:spLocks noGrp="1"/>
          </p:cNvSpPr>
          <p:nvPr>
            <p:ph type="sldNum" sz="quarter" idx="10"/>
          </p:nvPr>
        </p:nvSpPr>
        <p:spPr/>
        <p:txBody>
          <a:bodyPr/>
          <a:lstStyle/>
          <a:p>
            <a:fld id="{07402E13-3481-4479-921A-A466424E236E}" type="slidenum">
              <a:rPr lang="de-DE" smtClean="0"/>
              <a:t>8</a:t>
            </a:fld>
            <a:endParaRPr lang="de-DE"/>
          </a:p>
        </p:txBody>
      </p:sp>
    </p:spTree>
    <p:extLst>
      <p:ext uri="{BB962C8B-B14F-4D97-AF65-F5344CB8AC3E}">
        <p14:creationId xmlns:p14="http://schemas.microsoft.com/office/powerpoint/2010/main" val="154118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633FEC2-D7AF-4826-9A49-F036C3E287FE}" type="slidenum">
              <a:rPr lang="de-DE" smtClean="0"/>
              <a:t>10</a:t>
            </a:fld>
            <a:endParaRPr lang="de-DE"/>
          </a:p>
        </p:txBody>
      </p:sp>
      <p:sp>
        <p:nvSpPr>
          <p:cNvPr id="6" name="Notizenplatzhalter 2"/>
          <p:cNvSpPr>
            <a:spLocks noGrp="1"/>
          </p:cNvSpPr>
          <p:nvPr>
            <p:ph type="body" sz="quarter" idx="11"/>
          </p:nvPr>
        </p:nvSpPr>
        <p:spPr/>
        <p:txBody>
          <a:bodyPr/>
          <a:lstStyle/>
          <a:p>
            <a:pPr algn="just">
              <a:spcAft>
                <a:spcPts val="617"/>
              </a:spcAft>
            </a:pPr>
            <a:r>
              <a:rPr lang="en-US" dirty="0" smtClean="0">
                <a:latin typeface="+mj-lt"/>
                <a:cs typeface="Arial" panose="020B0604020202020204" pitchFamily="34" charset="0"/>
              </a:rPr>
              <a:t>We need concepts and concrete strategies, which can be supported as  perspectives for our future by all the political and public structures and decision makers. </a:t>
            </a:r>
          </a:p>
          <a:p>
            <a:pPr algn="just">
              <a:spcAft>
                <a:spcPts val="617"/>
              </a:spcAft>
            </a:pPr>
            <a:r>
              <a:rPr lang="en-US" dirty="0" smtClean="0">
                <a:latin typeface="+mj-lt"/>
                <a:cs typeface="Arial" panose="020B0604020202020204" pitchFamily="34" charset="0"/>
              </a:rPr>
              <a:t>Actually are 15-20 company in Südtirol, who already treat the hydrogen sector with its  different topics, producing spare parts, developing new concepts and applications etc. there are many professions and activities, gaining benefits of it.</a:t>
            </a:r>
          </a:p>
          <a:p>
            <a:pPr algn="just">
              <a:spcAft>
                <a:spcPts val="617"/>
              </a:spcAft>
            </a:pPr>
            <a:r>
              <a:rPr lang="en-US" dirty="0" smtClean="0">
                <a:latin typeface="+mj-lt"/>
                <a:cs typeface="Arial" panose="020B0604020202020204" pitchFamily="34" charset="0"/>
              </a:rPr>
              <a:t>South Tyrol is region with high touristic impact, the Dolomites are recognized as world natural heritage, we are working on projects to reduce the emissions, to protect the citizens and the landscape mainly due to energy saving in buildings, and due to shifting to e-mobility (battery and hydrogen), using mainly the resources of local energies. </a:t>
            </a:r>
          </a:p>
          <a:p>
            <a:pPr algn="just">
              <a:spcAft>
                <a:spcPts val="617"/>
              </a:spcAft>
            </a:pPr>
            <a:r>
              <a:rPr lang="en-US" dirty="0" smtClean="0">
                <a:latin typeface="+mj-lt"/>
                <a:cs typeface="Arial" panose="020B0604020202020204" pitchFamily="34" charset="0"/>
              </a:rPr>
              <a:t>It is also important to involve local entrepreneurs, so the development of the technology is extended in the local economic sector creating benefits and well being. </a:t>
            </a:r>
          </a:p>
          <a:p>
            <a:pPr algn="just">
              <a:spcAft>
                <a:spcPts val="617"/>
              </a:spcAft>
            </a:pPr>
            <a:endParaRPr lang="en-US" dirty="0" smtClean="0">
              <a:latin typeface="+mj-lt"/>
              <a:cs typeface="Arial" panose="020B0604020202020204" pitchFamily="34" charset="0"/>
            </a:endParaRPr>
          </a:p>
        </p:txBody>
      </p:sp>
    </p:spTree>
    <p:extLst>
      <p:ext uri="{BB962C8B-B14F-4D97-AF65-F5344CB8AC3E}">
        <p14:creationId xmlns:p14="http://schemas.microsoft.com/office/powerpoint/2010/main" val="240591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en-US" dirty="0" smtClean="0"/>
              <a:t>Italy has all the basic presumptions and opportunities to step concretely into hydrogen technologies: sun, wind, geothermic, hydropower etc. </a:t>
            </a:r>
          </a:p>
          <a:p>
            <a:pPr algn="just"/>
            <a:endParaRPr lang="en-US" dirty="0"/>
          </a:p>
          <a:p>
            <a:pPr algn="just"/>
            <a:r>
              <a:rPr lang="en-US" dirty="0" smtClean="0"/>
              <a:t>The national strategic plan has been published in the GU (</a:t>
            </a:r>
            <a:r>
              <a:rPr lang="en-US" dirty="0" err="1" smtClean="0"/>
              <a:t>Gazzetta</a:t>
            </a:r>
            <a:r>
              <a:rPr lang="en-US" dirty="0" smtClean="0"/>
              <a:t> </a:t>
            </a:r>
            <a:r>
              <a:rPr lang="en-US" dirty="0" err="1" smtClean="0"/>
              <a:t>Ufficiale</a:t>
            </a:r>
            <a:r>
              <a:rPr lang="en-US" dirty="0" smtClean="0"/>
              <a:t>) 16/12/2016, the decree with the rules for the safety of H2 refueling stations has been published in the GU 4/11/2918.</a:t>
            </a:r>
            <a:endParaRPr lang="en-US" dirty="0"/>
          </a:p>
        </p:txBody>
      </p:sp>
      <p:sp>
        <p:nvSpPr>
          <p:cNvPr id="4" name="Foliennummernplatzhalter 3"/>
          <p:cNvSpPr>
            <a:spLocks noGrp="1"/>
          </p:cNvSpPr>
          <p:nvPr>
            <p:ph type="sldNum" sz="quarter" idx="10"/>
          </p:nvPr>
        </p:nvSpPr>
        <p:spPr/>
        <p:txBody>
          <a:bodyPr/>
          <a:lstStyle/>
          <a:p>
            <a:fld id="{07402E13-3481-4479-921A-A466424E236E}" type="slidenum">
              <a:rPr lang="de-DE" smtClean="0"/>
              <a:t>11</a:t>
            </a:fld>
            <a:endParaRPr lang="de-DE"/>
          </a:p>
        </p:txBody>
      </p:sp>
    </p:spTree>
    <p:extLst>
      <p:ext uri="{BB962C8B-B14F-4D97-AF65-F5344CB8AC3E}">
        <p14:creationId xmlns:p14="http://schemas.microsoft.com/office/powerpoint/2010/main" val="10671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600"/>
              </a:spcAft>
            </a:pPr>
            <a:r>
              <a:rPr lang="en-US" dirty="0" smtClean="0">
                <a:cs typeface="Arial" panose="020B0604020202020204" pitchFamily="34" charset="0"/>
              </a:rPr>
              <a:t>The system hydrogen, if applied correctly, carries already today general economic benefits to the territory. If the hydrogen is produced with energy sources from local renewable sources, the whole money remains in the local economic circuit to the benefit of all. No money is transferred abroad to by fossil energies from oil producing countries, which more and more are political instable. </a:t>
            </a:r>
          </a:p>
          <a:p>
            <a:pPr algn="just">
              <a:spcAft>
                <a:spcPts val="600"/>
              </a:spcAft>
            </a:pPr>
            <a:r>
              <a:rPr lang="en-US" dirty="0" smtClean="0">
                <a:cs typeface="Arial" panose="020B0604020202020204" pitchFamily="34" charset="0"/>
              </a:rPr>
              <a:t>The Province </a:t>
            </a:r>
            <a:r>
              <a:rPr lang="en-US" dirty="0" err="1" smtClean="0">
                <a:cs typeface="Arial" panose="020B0604020202020204" pitchFamily="34" charset="0"/>
              </a:rPr>
              <a:t>orderes</a:t>
            </a:r>
            <a:r>
              <a:rPr lang="en-US" dirty="0" smtClean="0">
                <a:cs typeface="Arial" panose="020B0604020202020204" pitchFamily="34" charset="0"/>
              </a:rPr>
              <a:t> the hydrogen buses, pass it to the bus operator (STA und SASA), spends the money to by the carburant from H</a:t>
            </a:r>
            <a:r>
              <a:rPr lang="en-US" baseline="-25000" dirty="0" smtClean="0">
                <a:cs typeface="Arial" panose="020B0604020202020204" pitchFamily="34" charset="0"/>
              </a:rPr>
              <a:t>2</a:t>
            </a:r>
            <a:r>
              <a:rPr lang="en-US" dirty="0" smtClean="0">
                <a:cs typeface="Arial" panose="020B0604020202020204" pitchFamily="34" charset="0"/>
              </a:rPr>
              <a:t>-Soth Tirol, who has employees and </a:t>
            </a:r>
            <a:r>
              <a:rPr lang="en-US" dirty="0" err="1" smtClean="0">
                <a:cs typeface="Arial" panose="020B0604020202020204" pitchFamily="34" charset="0"/>
              </a:rPr>
              <a:t>bys</a:t>
            </a:r>
            <a:r>
              <a:rPr lang="en-US" dirty="0" smtClean="0">
                <a:cs typeface="Arial" panose="020B0604020202020204" pitchFamily="34" charset="0"/>
              </a:rPr>
              <a:t> the electricity by the provincial electricity company </a:t>
            </a:r>
            <a:r>
              <a:rPr lang="en-US" dirty="0" err="1" smtClean="0">
                <a:cs typeface="Arial" panose="020B0604020202020204" pitchFamily="34" charset="0"/>
              </a:rPr>
              <a:t>Alperia</a:t>
            </a:r>
            <a:r>
              <a:rPr lang="en-US" dirty="0" smtClean="0">
                <a:cs typeface="Arial" panose="020B0604020202020204" pitchFamily="34" charset="0"/>
              </a:rPr>
              <a:t>. All these companies (STA, H</a:t>
            </a:r>
            <a:r>
              <a:rPr lang="en-US" baseline="-25000" dirty="0" smtClean="0">
                <a:cs typeface="Arial" panose="020B0604020202020204" pitchFamily="34" charset="0"/>
              </a:rPr>
              <a:t>2</a:t>
            </a:r>
            <a:r>
              <a:rPr lang="en-US" dirty="0" smtClean="0">
                <a:cs typeface="Arial" panose="020B0604020202020204" pitchFamily="34" charset="0"/>
              </a:rPr>
              <a:t>-South Tyrol and </a:t>
            </a:r>
            <a:r>
              <a:rPr lang="en-US" dirty="0" err="1" smtClean="0">
                <a:cs typeface="Arial" panose="020B0604020202020204" pitchFamily="34" charset="0"/>
              </a:rPr>
              <a:t>Alperia</a:t>
            </a:r>
            <a:r>
              <a:rPr lang="en-US" dirty="0" smtClean="0">
                <a:cs typeface="Arial" panose="020B0604020202020204" pitchFamily="34" charset="0"/>
              </a:rPr>
              <a:t>) have assumed personal, who pay taxes to the province like all the companies do. </a:t>
            </a:r>
            <a:r>
              <a:rPr lang="en-US" dirty="0" err="1" smtClean="0">
                <a:cs typeface="Arial" panose="020B0604020202020204" pitchFamily="34" charset="0"/>
              </a:rPr>
              <a:t>Alperia</a:t>
            </a:r>
            <a:r>
              <a:rPr lang="en-US" dirty="0" smtClean="0">
                <a:cs typeface="Arial" panose="020B0604020202020204" pitchFamily="34" charset="0"/>
              </a:rPr>
              <a:t> transfers also the profit to the province as owner. That is a closed money circuit, because no money flows abroad for buying carburant.</a:t>
            </a:r>
          </a:p>
          <a:p>
            <a:pPr algn="just">
              <a:spcAft>
                <a:spcPts val="600"/>
              </a:spcAft>
            </a:pPr>
            <a:r>
              <a:rPr lang="en-US" dirty="0" smtClean="0">
                <a:cs typeface="Arial" panose="020B0604020202020204" pitchFamily="34" charset="0"/>
              </a:rPr>
              <a:t>The advantage is already visible, even if the apparatus and the whole technique is still expensive. </a:t>
            </a:r>
          </a:p>
          <a:p>
            <a:pPr algn="just">
              <a:spcAft>
                <a:spcPts val="600"/>
              </a:spcAft>
            </a:pPr>
            <a:r>
              <a:rPr lang="en-US" dirty="0" smtClean="0">
                <a:cs typeface="Arial" panose="020B0604020202020204" pitchFamily="34" charset="0"/>
              </a:rPr>
              <a:t>The advantages beside the economic ones are already ecological ones: without emissions, without noise, active against climate change but also with positive social effects: new jobs, clean air without asthma etc. but even positive personal and common well being.</a:t>
            </a:r>
            <a:endParaRPr lang="en-US"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5633FEC2-D7AF-4826-9A49-F036C3E287FE}" type="slidenum">
              <a:rPr lang="de-DE" smtClean="0"/>
              <a:t>12</a:t>
            </a:fld>
            <a:endParaRPr lang="de-DE"/>
          </a:p>
        </p:txBody>
      </p:sp>
    </p:spTree>
    <p:extLst>
      <p:ext uri="{BB962C8B-B14F-4D97-AF65-F5344CB8AC3E}">
        <p14:creationId xmlns:p14="http://schemas.microsoft.com/office/powerpoint/2010/main" val="236978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7402E13-3481-4479-921A-A466424E236E}" type="slidenum">
              <a:rPr lang="de-DE" smtClean="0"/>
              <a:t>13</a:t>
            </a:fld>
            <a:endParaRPr lang="de-DE"/>
          </a:p>
        </p:txBody>
      </p:sp>
    </p:spTree>
    <p:extLst>
      <p:ext uri="{BB962C8B-B14F-4D97-AF65-F5344CB8AC3E}">
        <p14:creationId xmlns:p14="http://schemas.microsoft.com/office/powerpoint/2010/main" val="426559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7402E13-3481-4479-921A-A466424E236E}" type="slidenum">
              <a:rPr lang="de-DE" smtClean="0"/>
              <a:t>14</a:t>
            </a:fld>
            <a:endParaRPr lang="de-DE"/>
          </a:p>
        </p:txBody>
      </p:sp>
    </p:spTree>
    <p:extLst>
      <p:ext uri="{BB962C8B-B14F-4D97-AF65-F5344CB8AC3E}">
        <p14:creationId xmlns:p14="http://schemas.microsoft.com/office/powerpoint/2010/main" val="370601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2264182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1850986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432193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it logo klein">
    <p:spTree>
      <p:nvGrpSpPr>
        <p:cNvPr id="1" name=""/>
        <p:cNvGrpSpPr/>
        <p:nvPr/>
      </p:nvGrpSpPr>
      <p:grpSpPr>
        <a:xfrm>
          <a:off x="0" y="0"/>
          <a:ext cx="0" cy="0"/>
          <a:chOff x="0" y="0"/>
          <a:chExt cx="0" cy="0"/>
        </a:xfrm>
      </p:grpSpPr>
      <p:pic>
        <p:nvPicPr>
          <p:cNvPr id="7" name="Grafik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6632"/>
            <a:ext cx="755576" cy="576064"/>
          </a:xfrm>
          <a:prstGeom prst="rect">
            <a:avLst/>
          </a:prstGeom>
          <a:noFill/>
          <a:ln>
            <a:noFill/>
          </a:ln>
        </p:spPr>
      </p:pic>
    </p:spTree>
    <p:extLst>
      <p:ext uri="{BB962C8B-B14F-4D97-AF65-F5344CB8AC3E}">
        <p14:creationId xmlns:p14="http://schemas.microsoft.com/office/powerpoint/2010/main" val="2724414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 und Inhalt">
    <p:spTree>
      <p:nvGrpSpPr>
        <p:cNvPr id="1" name=""/>
        <p:cNvGrpSpPr/>
        <p:nvPr/>
      </p:nvGrpSpPr>
      <p:grpSpPr>
        <a:xfrm>
          <a:off x="0" y="0"/>
          <a:ext cx="0" cy="0"/>
          <a:chOff x="0" y="0"/>
          <a:chExt cx="0" cy="0"/>
        </a:xfrm>
      </p:grpSpPr>
      <p:sp>
        <p:nvSpPr>
          <p:cNvPr id="7" name="Titel 1"/>
          <p:cNvSpPr txBox="1">
            <a:spLocks/>
          </p:cNvSpPr>
          <p:nvPr userDrawn="1"/>
        </p:nvSpPr>
        <p:spPr>
          <a:xfrm>
            <a:off x="-10244" y="0"/>
            <a:ext cx="9144000" cy="7647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b="1" kern="1200">
                <a:solidFill>
                  <a:srgbClr val="2660A7"/>
                </a:solidFill>
                <a:latin typeface="+mj-lt"/>
                <a:ea typeface="+mj-ea"/>
                <a:cs typeface="+mj-cs"/>
              </a:defRPr>
            </a:lvl1pPr>
          </a:lstStyle>
          <a:p>
            <a:endParaRPr lang="de-DE" dirty="0">
              <a:solidFill>
                <a:srgbClr val="0070C0"/>
              </a:solidFill>
            </a:endParaRPr>
          </a:p>
        </p:txBody>
      </p:sp>
      <p:pic>
        <p:nvPicPr>
          <p:cNvPr id="9" name="Picture 2" descr="iit_logo_4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41668" y="22072"/>
            <a:ext cx="792088" cy="54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userDrawn="1"/>
        </p:nvPicPr>
        <p:blipFill rotWithShape="1">
          <a:blip r:embed="rId3" cstate="print">
            <a:extLst>
              <a:ext uri="{28A0092B-C50C-407E-A947-70E740481C1C}">
                <a14:useLocalDpi xmlns:a14="http://schemas.microsoft.com/office/drawing/2010/main" val="0"/>
              </a:ext>
            </a:extLst>
          </a:blip>
          <a:srcRect l="24019" t="16356" r="24019" b="26488"/>
          <a:stretch/>
        </p:blipFill>
        <p:spPr>
          <a:xfrm>
            <a:off x="3338" y="0"/>
            <a:ext cx="755089" cy="587291"/>
          </a:xfrm>
          <a:prstGeom prst="rect">
            <a:avLst/>
          </a:prstGeom>
        </p:spPr>
      </p:pic>
    </p:spTree>
    <p:extLst>
      <p:ext uri="{BB962C8B-B14F-4D97-AF65-F5344CB8AC3E}">
        <p14:creationId xmlns:p14="http://schemas.microsoft.com/office/powerpoint/2010/main" val="391265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3040832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3048329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383649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30761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42962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1669693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256016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174938E-EE13-4060-8E0C-507761F7F5CD}" type="slidenum">
              <a:rPr lang="de-DE" smtClean="0"/>
              <a:t>‹Nr.›</a:t>
            </a:fld>
            <a:endParaRPr lang="de-DE"/>
          </a:p>
        </p:txBody>
      </p:sp>
    </p:spTree>
    <p:extLst>
      <p:ext uri="{BB962C8B-B14F-4D97-AF65-F5344CB8AC3E}">
        <p14:creationId xmlns:p14="http://schemas.microsoft.com/office/powerpoint/2010/main" val="1776784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4938E-EE13-4060-8E0C-507761F7F5CD}" type="slidenum">
              <a:rPr lang="de-DE" smtClean="0"/>
              <a:t>‹Nr.›</a:t>
            </a:fld>
            <a:endParaRPr lang="de-DE"/>
          </a:p>
        </p:txBody>
      </p:sp>
    </p:spTree>
    <p:extLst>
      <p:ext uri="{BB962C8B-B14F-4D97-AF65-F5344CB8AC3E}">
        <p14:creationId xmlns:p14="http://schemas.microsoft.com/office/powerpoint/2010/main" val="235216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jpeg"/><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png"/><Relationship Id="rId10" Type="http://schemas.openxmlformats.org/officeDocument/2006/relationships/image" Target="../media/image33.jpeg"/><Relationship Id="rId4" Type="http://schemas.microsoft.com/office/2007/relationships/hdphoto" Target="../media/hdphoto4.wdp"/><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5.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jpe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jpeg"/><Relationship Id="rId3" Type="http://schemas.openxmlformats.org/officeDocument/2006/relationships/image" Target="../media/image10.jpeg"/><Relationship Id="rId7" Type="http://schemas.openxmlformats.org/officeDocument/2006/relationships/image" Target="../media/image13.jpeg"/><Relationship Id="rId12" Type="http://schemas.openxmlformats.org/officeDocument/2006/relationships/image" Target="../media/image16.jpeg"/><Relationship Id="rId2" Type="http://schemas.openxmlformats.org/officeDocument/2006/relationships/notesSlide" Target="../notesSlides/notesSlide3.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5" Type="http://schemas.openxmlformats.org/officeDocument/2006/relationships/image" Target="../media/image19.png"/><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jpeg"/><Relationship Id="rId2" Type="http://schemas.openxmlformats.org/officeDocument/2006/relationships/image" Target="../media/image22.jpg"/><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348880"/>
            <a:ext cx="7772400" cy="1470025"/>
          </a:xfrm>
        </p:spPr>
        <p:txBody>
          <a:bodyPr/>
          <a:lstStyle/>
          <a:p>
            <a:r>
              <a:rPr lang="en-US" b="1" dirty="0" smtClean="0">
                <a:solidFill>
                  <a:srgbClr val="0070C0"/>
                </a:solidFill>
              </a:rPr>
              <a:t>Renewable energy/Hydrogen </a:t>
            </a:r>
            <a:endParaRPr lang="en-US" b="1" dirty="0">
              <a:solidFill>
                <a:srgbClr val="0070C0"/>
              </a:solidFill>
            </a:endParaRPr>
          </a:p>
        </p:txBody>
      </p:sp>
      <p:sp>
        <p:nvSpPr>
          <p:cNvPr id="3" name="Untertitel 2"/>
          <p:cNvSpPr>
            <a:spLocks noGrp="1"/>
          </p:cNvSpPr>
          <p:nvPr>
            <p:ph type="subTitle" idx="1"/>
          </p:nvPr>
        </p:nvSpPr>
        <p:spPr>
          <a:xfrm>
            <a:off x="1371600" y="4221088"/>
            <a:ext cx="6400800" cy="1368152"/>
          </a:xfrm>
        </p:spPr>
        <p:txBody>
          <a:bodyPr/>
          <a:lstStyle/>
          <a:p>
            <a:r>
              <a:rPr lang="en-US" dirty="0" smtClean="0"/>
              <a:t>Brussels, 27 February 2019 </a:t>
            </a:r>
          </a:p>
          <a:p>
            <a:r>
              <a:rPr lang="en-US" sz="2800" dirty="0" smtClean="0"/>
              <a:t>Dr. Walter Huber</a:t>
            </a:r>
            <a:endParaRPr lang="en-US" sz="2800" dirty="0"/>
          </a:p>
        </p:txBody>
      </p:sp>
      <p:sp>
        <p:nvSpPr>
          <p:cNvPr id="4" name="Textfeld 3"/>
          <p:cNvSpPr txBox="1"/>
          <p:nvPr/>
        </p:nvSpPr>
        <p:spPr>
          <a:xfrm>
            <a:off x="0" y="0"/>
            <a:ext cx="9144000" cy="369332"/>
          </a:xfrm>
          <a:prstGeom prst="rect">
            <a:avLst/>
          </a:prstGeo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wrap="square" rtlCol="0">
            <a:spAutoFit/>
          </a:bodyPr>
          <a:lstStyle/>
          <a:p>
            <a:endParaRPr lang="en-US" dirty="0"/>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26462" t="19043" r="27427" b="28791"/>
          <a:stretch/>
        </p:blipFill>
        <p:spPr>
          <a:xfrm>
            <a:off x="3851920" y="1052736"/>
            <a:ext cx="1440160" cy="1152126"/>
          </a:xfrm>
          <a:prstGeom prst="rect">
            <a:avLst/>
          </a:prstGeom>
        </p:spPr>
      </p:pic>
    </p:spTree>
    <p:extLst>
      <p:ext uri="{BB962C8B-B14F-4D97-AF65-F5344CB8AC3E}">
        <p14:creationId xmlns:p14="http://schemas.microsoft.com/office/powerpoint/2010/main" val="283870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hteck 8"/>
          <p:cNvSpPr/>
          <p:nvPr/>
        </p:nvSpPr>
        <p:spPr>
          <a:xfrm>
            <a:off x="0" y="2219"/>
            <a:ext cx="9137016" cy="400110"/>
          </a:xfrm>
          <a:prstGeom prst="rect">
            <a:avLst/>
          </a:prstGeo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wrap="square">
            <a:spAutoFit/>
          </a:bodyPr>
          <a:lstStyle/>
          <a:p>
            <a:pPr algn="ctr">
              <a:buClr>
                <a:srgbClr val="FF0000"/>
              </a:buClr>
            </a:pPr>
            <a:endParaRPr lang="en-US" sz="2000" b="1" dirty="0" smtClean="0">
              <a:solidFill>
                <a:srgbClr val="0C20B4"/>
              </a:solidFill>
            </a:endParaRPr>
          </a:p>
        </p:txBody>
      </p:sp>
      <p:pic>
        <p:nvPicPr>
          <p:cNvPr id="4" name="Picture 2" descr="C:\Users\Walter Huber\Documents\DATEN HUBER\Fotos\Baustelle H2 Zentrum\IMG_028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val="0"/>
              </a:ext>
            </a:extLst>
          </a:blip>
          <a:srcRect l="12265" t="26861" r="7505" b="26393"/>
          <a:stretch/>
        </p:blipFill>
        <p:spPr bwMode="auto">
          <a:xfrm>
            <a:off x="36404" y="2088429"/>
            <a:ext cx="2081498" cy="909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879" b="4410"/>
          <a:stretch/>
        </p:blipFill>
        <p:spPr bwMode="auto">
          <a:xfrm>
            <a:off x="33375" y="2995704"/>
            <a:ext cx="2098155" cy="118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5000" contrast="6000"/>
                    </a14:imgEffect>
                  </a14:imgLayer>
                </a14:imgProps>
              </a:ext>
              <a:ext uri="{28A0092B-C50C-407E-A947-70E740481C1C}">
                <a14:useLocalDpi xmlns:a14="http://schemas.microsoft.com/office/drawing/2010/main" val="0"/>
              </a:ext>
            </a:extLst>
          </a:blip>
          <a:srcRect t="22106"/>
          <a:stretch/>
        </p:blipFill>
        <p:spPr>
          <a:xfrm>
            <a:off x="51027" y="4178569"/>
            <a:ext cx="2081185" cy="1295166"/>
          </a:xfrm>
          <a:prstGeom prst="rect">
            <a:avLst/>
          </a:prstGeom>
        </p:spPr>
      </p:pic>
      <p:sp>
        <p:nvSpPr>
          <p:cNvPr id="7" name="Textfeld 6"/>
          <p:cNvSpPr txBox="1"/>
          <p:nvPr/>
        </p:nvSpPr>
        <p:spPr>
          <a:xfrm>
            <a:off x="2155431" y="2023046"/>
            <a:ext cx="6979661" cy="1015663"/>
          </a:xfrm>
          <a:prstGeom prst="rect">
            <a:avLst/>
          </a:prstGeom>
          <a:noFill/>
        </p:spPr>
        <p:txBody>
          <a:bodyPr wrap="square" rtlCol="0">
            <a:spAutoFit/>
          </a:bodyPr>
          <a:lstStyle/>
          <a:p>
            <a:pPr marL="180975" indent="-180975">
              <a:buClr>
                <a:srgbClr val="FF0000"/>
              </a:buClr>
              <a:buFont typeface="Arial" panose="020B0604020202020204" pitchFamily="34" charset="0"/>
              <a:buChar char="•"/>
            </a:pPr>
            <a:r>
              <a:rPr lang="en-US" sz="2000" dirty="0" smtClean="0">
                <a:solidFill>
                  <a:srgbClr val="336699"/>
                </a:solidFill>
              </a:rPr>
              <a:t>5 H</a:t>
            </a:r>
            <a:r>
              <a:rPr lang="en-US" sz="2000" baseline="-25000" dirty="0" smtClean="0">
                <a:solidFill>
                  <a:srgbClr val="336699"/>
                </a:solidFill>
              </a:rPr>
              <a:t>2</a:t>
            </a:r>
            <a:r>
              <a:rPr lang="en-US" sz="2000" dirty="0" smtClean="0">
                <a:solidFill>
                  <a:srgbClr val="336699"/>
                </a:solidFill>
              </a:rPr>
              <a:t>-buses in public transport in Bolzano the 6</a:t>
            </a:r>
            <a:r>
              <a:rPr lang="en-US" sz="2000" baseline="30000" dirty="0" smtClean="0">
                <a:solidFill>
                  <a:srgbClr val="336699"/>
                </a:solidFill>
              </a:rPr>
              <a:t>th</a:t>
            </a:r>
            <a:r>
              <a:rPr lang="en-US" sz="2000" dirty="0" smtClean="0">
                <a:solidFill>
                  <a:srgbClr val="336699"/>
                </a:solidFill>
              </a:rPr>
              <a:t> year</a:t>
            </a:r>
          </a:p>
          <a:p>
            <a:pPr marL="180975" indent="-180975">
              <a:buClr>
                <a:srgbClr val="FF0000"/>
              </a:buClr>
              <a:buFont typeface="Arial" panose="020B0604020202020204" pitchFamily="34" charset="0"/>
              <a:buChar char="•"/>
            </a:pPr>
            <a:r>
              <a:rPr lang="en-US" sz="2000" dirty="0" smtClean="0">
                <a:solidFill>
                  <a:srgbClr val="336699"/>
                </a:solidFill>
              </a:rPr>
              <a:t>12 new buses acquiring </a:t>
            </a:r>
          </a:p>
          <a:p>
            <a:pPr marL="180975" indent="-180975">
              <a:buClr>
                <a:srgbClr val="FF0000"/>
              </a:buClr>
              <a:buFont typeface="Arial" panose="020B0604020202020204" pitchFamily="34" charset="0"/>
              <a:buChar char="•"/>
            </a:pPr>
            <a:r>
              <a:rPr lang="en-US" sz="2000" b="1" i="1" u="sng" dirty="0" smtClean="0">
                <a:solidFill>
                  <a:srgbClr val="336699"/>
                </a:solidFill>
              </a:rPr>
              <a:t>Program</a:t>
            </a:r>
            <a:r>
              <a:rPr lang="en-US" sz="2000" dirty="0" smtClean="0">
                <a:solidFill>
                  <a:srgbClr val="336699"/>
                </a:solidFill>
              </a:rPr>
              <a:t>: </a:t>
            </a:r>
            <a:r>
              <a:rPr lang="en-US" sz="2000" b="1" i="1" dirty="0" smtClean="0">
                <a:solidFill>
                  <a:srgbClr val="002060"/>
                </a:solidFill>
              </a:rPr>
              <a:t>intra-urban and inter-urban services </a:t>
            </a:r>
            <a:endParaRPr lang="en-US" sz="2000" b="1" i="1" dirty="0">
              <a:solidFill>
                <a:srgbClr val="002060"/>
              </a:solidFill>
            </a:endParaRPr>
          </a:p>
        </p:txBody>
      </p:sp>
      <p:sp>
        <p:nvSpPr>
          <p:cNvPr id="8" name="Textfeld 7"/>
          <p:cNvSpPr txBox="1"/>
          <p:nvPr/>
        </p:nvSpPr>
        <p:spPr>
          <a:xfrm>
            <a:off x="2139690" y="3039593"/>
            <a:ext cx="6987990" cy="1015663"/>
          </a:xfrm>
          <a:prstGeom prst="rect">
            <a:avLst/>
          </a:prstGeom>
          <a:noFill/>
        </p:spPr>
        <p:txBody>
          <a:bodyPr wrap="square" rtlCol="0">
            <a:spAutoFit/>
          </a:bodyPr>
          <a:lstStyle/>
          <a:p>
            <a:pPr marL="180975" indent="-180975">
              <a:buClr>
                <a:srgbClr val="FF0000"/>
              </a:buClr>
              <a:buFont typeface="Arial" panose="020B0604020202020204" pitchFamily="34" charset="0"/>
              <a:buChar char="•"/>
            </a:pPr>
            <a:r>
              <a:rPr lang="en-US" sz="2000" dirty="0" smtClean="0">
                <a:solidFill>
                  <a:srgbClr val="336699"/>
                </a:solidFill>
              </a:rPr>
              <a:t>H</a:t>
            </a:r>
            <a:r>
              <a:rPr lang="en-US" sz="2000" baseline="-25000" dirty="0" smtClean="0">
                <a:solidFill>
                  <a:srgbClr val="336699"/>
                </a:solidFill>
              </a:rPr>
              <a:t>2</a:t>
            </a:r>
            <a:r>
              <a:rPr lang="en-US" sz="2000" dirty="0" smtClean="0">
                <a:solidFill>
                  <a:srgbClr val="336699"/>
                </a:solidFill>
              </a:rPr>
              <a:t>-cars with rent-a-car service, fleet H</a:t>
            </a:r>
            <a:r>
              <a:rPr lang="en-US" sz="2000" baseline="-25000" dirty="0" smtClean="0">
                <a:solidFill>
                  <a:srgbClr val="336699"/>
                </a:solidFill>
              </a:rPr>
              <a:t>2</a:t>
            </a:r>
            <a:r>
              <a:rPr lang="en-US" sz="2000" dirty="0" smtClean="0">
                <a:solidFill>
                  <a:srgbClr val="336699"/>
                </a:solidFill>
              </a:rPr>
              <a:t> growing (10 </a:t>
            </a:r>
            <a:r>
              <a:rPr lang="en-US" sz="2000" dirty="0" smtClean="0">
                <a:solidFill>
                  <a:srgbClr val="336699"/>
                </a:solidFill>
                <a:sym typeface="Symbol"/>
              </a:rPr>
              <a:t></a:t>
            </a:r>
            <a:r>
              <a:rPr lang="en-US" sz="2000" dirty="0" smtClean="0">
                <a:solidFill>
                  <a:srgbClr val="336699"/>
                </a:solidFill>
              </a:rPr>
              <a:t> 15)</a:t>
            </a:r>
          </a:p>
          <a:p>
            <a:pPr marL="180975" indent="-180975">
              <a:buClr>
                <a:srgbClr val="FF0000"/>
              </a:buClr>
              <a:buFont typeface="Arial" panose="020B0604020202020204" pitchFamily="34" charset="0"/>
              <a:buChar char="•"/>
            </a:pPr>
            <a:r>
              <a:rPr lang="en-US" sz="2000" dirty="0" smtClean="0">
                <a:solidFill>
                  <a:srgbClr val="336699"/>
                </a:solidFill>
              </a:rPr>
              <a:t>Stationary applications in development with local companies </a:t>
            </a:r>
          </a:p>
          <a:p>
            <a:pPr marL="180975" indent="-180975">
              <a:buClr>
                <a:srgbClr val="FF0000"/>
              </a:buClr>
              <a:buFont typeface="Arial" panose="020B0604020202020204" pitchFamily="34" charset="0"/>
              <a:buChar char="•"/>
            </a:pPr>
            <a:r>
              <a:rPr lang="en-US" sz="2000" b="1" i="1" u="sng" dirty="0" smtClean="0">
                <a:solidFill>
                  <a:srgbClr val="336699"/>
                </a:solidFill>
              </a:rPr>
              <a:t>Program</a:t>
            </a:r>
            <a:r>
              <a:rPr lang="en-US" sz="2000" dirty="0" smtClean="0">
                <a:solidFill>
                  <a:srgbClr val="336699"/>
                </a:solidFill>
              </a:rPr>
              <a:t>: </a:t>
            </a:r>
            <a:r>
              <a:rPr lang="en-US" sz="2000" b="1" i="1" dirty="0" smtClean="0">
                <a:solidFill>
                  <a:srgbClr val="002060"/>
                </a:solidFill>
              </a:rPr>
              <a:t>trucks, waste collection, delivering of goods</a:t>
            </a:r>
          </a:p>
        </p:txBody>
      </p:sp>
      <p:sp>
        <p:nvSpPr>
          <p:cNvPr id="10" name="Textfeld 9"/>
          <p:cNvSpPr txBox="1"/>
          <p:nvPr/>
        </p:nvSpPr>
        <p:spPr>
          <a:xfrm>
            <a:off x="2140698" y="4150296"/>
            <a:ext cx="6986982" cy="1323439"/>
          </a:xfrm>
          <a:prstGeom prst="rect">
            <a:avLst/>
          </a:prstGeom>
          <a:noFill/>
        </p:spPr>
        <p:txBody>
          <a:bodyPr wrap="square" rtlCol="0">
            <a:spAutoFit/>
          </a:bodyPr>
          <a:lstStyle/>
          <a:p>
            <a:pPr marL="180975" indent="-180975">
              <a:buClr>
                <a:srgbClr val="FF0000"/>
              </a:buClr>
              <a:buFont typeface="Arial" panose="020B0604020202020204" pitchFamily="34" charset="0"/>
              <a:buChar char="•"/>
            </a:pPr>
            <a:r>
              <a:rPr lang="en-US" sz="2000" b="1" i="1" u="sng" dirty="0" smtClean="0">
                <a:solidFill>
                  <a:srgbClr val="336699"/>
                </a:solidFill>
              </a:rPr>
              <a:t>Program</a:t>
            </a:r>
            <a:r>
              <a:rPr lang="en-US" sz="2000" dirty="0" smtClean="0">
                <a:solidFill>
                  <a:srgbClr val="336699"/>
                </a:solidFill>
              </a:rPr>
              <a:t>: </a:t>
            </a:r>
            <a:r>
              <a:rPr lang="en-US" sz="2000" b="1" i="1" dirty="0" smtClean="0">
                <a:solidFill>
                  <a:srgbClr val="002060"/>
                </a:solidFill>
              </a:rPr>
              <a:t>connecting Italy with central Europe along the TEN-T-axes, IIT as ‘flag ship’ </a:t>
            </a:r>
          </a:p>
          <a:p>
            <a:pPr marL="180975" indent="-180975">
              <a:buClr>
                <a:srgbClr val="FF0000"/>
              </a:buClr>
              <a:buFont typeface="Arial" panose="020B0604020202020204" pitchFamily="34" charset="0"/>
              <a:buChar char="•"/>
            </a:pPr>
            <a:r>
              <a:rPr lang="en-US" sz="2000" i="1" dirty="0" smtClean="0">
                <a:solidFill>
                  <a:srgbClr val="002060"/>
                </a:solidFill>
              </a:rPr>
              <a:t>5 refueling stations in </a:t>
            </a:r>
            <a:r>
              <a:rPr lang="en-US" sz="2000" i="1" dirty="0">
                <a:solidFill>
                  <a:srgbClr val="002060"/>
                </a:solidFill>
              </a:rPr>
              <a:t>B</a:t>
            </a:r>
            <a:r>
              <a:rPr lang="en-US" sz="2000" i="1" dirty="0" smtClean="0">
                <a:solidFill>
                  <a:srgbClr val="002060"/>
                </a:solidFill>
              </a:rPr>
              <a:t>olzano prov. (30-40 km) until 2021</a:t>
            </a:r>
          </a:p>
          <a:p>
            <a:pPr marL="180975" indent="-180975">
              <a:buClr>
                <a:srgbClr val="FF0000"/>
              </a:buClr>
              <a:buFont typeface="Arial" panose="020B0604020202020204" pitchFamily="34" charset="0"/>
              <a:buChar char="•"/>
            </a:pPr>
            <a:r>
              <a:rPr lang="en-US" sz="2000" i="1" dirty="0" smtClean="0">
                <a:solidFill>
                  <a:srgbClr val="002060"/>
                </a:solidFill>
              </a:rPr>
              <a:t>5 refueling stations along «Green Corridor» (100 km): until 2025</a:t>
            </a:r>
            <a:endParaRPr lang="en-US" sz="2000" i="1" dirty="0">
              <a:solidFill>
                <a:srgbClr val="002060"/>
              </a:solidFill>
            </a:endParaRPr>
          </a:p>
        </p:txBody>
      </p:sp>
      <p:pic>
        <p:nvPicPr>
          <p:cNvPr id="11" name="Grafik 10"/>
          <p:cNvPicPr>
            <a:picLocks noChangeAspect="1"/>
          </p:cNvPicPr>
          <p:nvPr/>
        </p:nvPicPr>
        <p:blipFill rotWithShape="1">
          <a:blip r:embed="rId8" cstate="print">
            <a:extLst>
              <a:ext uri="{28A0092B-C50C-407E-A947-70E740481C1C}">
                <a14:useLocalDpi xmlns:a14="http://schemas.microsoft.com/office/drawing/2010/main" val="0"/>
              </a:ext>
            </a:extLst>
          </a:blip>
          <a:srcRect l="26462" t="19043" r="27427" b="28791"/>
          <a:stretch/>
        </p:blipFill>
        <p:spPr>
          <a:xfrm>
            <a:off x="1" y="2219"/>
            <a:ext cx="539552" cy="431641"/>
          </a:xfrm>
          <a:prstGeom prst="rect">
            <a:avLst/>
          </a:prstGeom>
        </p:spPr>
      </p:pic>
      <p:pic>
        <p:nvPicPr>
          <p:cNvPr id="13" name="Grafik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8794" y="2219"/>
            <a:ext cx="538221" cy="430887"/>
          </a:xfrm>
          <a:prstGeom prst="rect">
            <a:avLst/>
          </a:prstGeom>
        </p:spPr>
      </p:pic>
      <p:pic>
        <p:nvPicPr>
          <p:cNvPr id="12" name="Grafik 11"/>
          <p:cNvPicPr>
            <a:picLocks noChangeAspect="1"/>
          </p:cNvPicPr>
          <p:nvPr/>
        </p:nvPicPr>
        <p:blipFill rotWithShape="1">
          <a:blip r:embed="rId10" cstate="print">
            <a:extLst>
              <a:ext uri="{28A0092B-C50C-407E-A947-70E740481C1C}">
                <a14:useLocalDpi xmlns:a14="http://schemas.microsoft.com/office/drawing/2010/main" val="0"/>
              </a:ext>
            </a:extLst>
          </a:blip>
          <a:srcRect t="17131" r="29036" b="35999"/>
          <a:stretch/>
        </p:blipFill>
        <p:spPr>
          <a:xfrm>
            <a:off x="53374" y="1063450"/>
            <a:ext cx="2064528" cy="1022692"/>
          </a:xfrm>
          <a:prstGeom prst="rect">
            <a:avLst/>
          </a:prstGeom>
        </p:spPr>
      </p:pic>
      <p:sp>
        <p:nvSpPr>
          <p:cNvPr id="14" name="Textfeld 13"/>
          <p:cNvSpPr txBox="1"/>
          <p:nvPr/>
        </p:nvSpPr>
        <p:spPr>
          <a:xfrm>
            <a:off x="2139690" y="898719"/>
            <a:ext cx="7019113" cy="1015663"/>
          </a:xfrm>
          <a:prstGeom prst="rect">
            <a:avLst/>
          </a:prstGeom>
          <a:noFill/>
        </p:spPr>
        <p:txBody>
          <a:bodyPr wrap="square" rtlCol="0">
            <a:spAutoFit/>
          </a:bodyPr>
          <a:lstStyle/>
          <a:p>
            <a:pPr marL="180975" indent="-180975">
              <a:buClr>
                <a:srgbClr val="FF0000"/>
              </a:buClr>
              <a:buFont typeface="Arial" panose="020B0604020202020204" pitchFamily="34" charset="0"/>
              <a:buChar char="•"/>
            </a:pPr>
            <a:r>
              <a:rPr lang="en-US" sz="2000" dirty="0" smtClean="0">
                <a:solidFill>
                  <a:srgbClr val="336699"/>
                </a:solidFill>
              </a:rPr>
              <a:t>Own production H</a:t>
            </a:r>
            <a:r>
              <a:rPr lang="en-US" sz="2000" baseline="-25000" dirty="0" smtClean="0">
                <a:solidFill>
                  <a:srgbClr val="336699"/>
                </a:solidFill>
              </a:rPr>
              <a:t>2</a:t>
            </a:r>
            <a:r>
              <a:rPr lang="en-US" sz="2000" dirty="0" smtClean="0">
                <a:solidFill>
                  <a:srgbClr val="336699"/>
                </a:solidFill>
              </a:rPr>
              <a:t> with electrolysis</a:t>
            </a:r>
          </a:p>
          <a:p>
            <a:pPr marL="180975" indent="-180975">
              <a:buClr>
                <a:srgbClr val="FF0000"/>
              </a:buClr>
              <a:buFont typeface="Arial" panose="020B0604020202020204" pitchFamily="34" charset="0"/>
              <a:buChar char="•"/>
            </a:pPr>
            <a:r>
              <a:rPr lang="en-US" sz="2000" dirty="0" smtClean="0">
                <a:solidFill>
                  <a:srgbClr val="336699"/>
                </a:solidFill>
              </a:rPr>
              <a:t>Capacity 400 kg H</a:t>
            </a:r>
            <a:r>
              <a:rPr lang="en-US" sz="2000" baseline="-25000" dirty="0" smtClean="0">
                <a:solidFill>
                  <a:srgbClr val="336699"/>
                </a:solidFill>
              </a:rPr>
              <a:t>2</a:t>
            </a:r>
            <a:r>
              <a:rPr lang="en-US" sz="2000" dirty="0" smtClean="0">
                <a:solidFill>
                  <a:srgbClr val="336699"/>
                </a:solidFill>
              </a:rPr>
              <a:t> per day using local hydropower </a:t>
            </a:r>
          </a:p>
          <a:p>
            <a:pPr marL="180975" indent="-180975">
              <a:buClr>
                <a:srgbClr val="FF0000"/>
              </a:buClr>
              <a:buFont typeface="Arial" panose="020B0604020202020204" pitchFamily="34" charset="0"/>
              <a:buChar char="•"/>
            </a:pPr>
            <a:r>
              <a:rPr lang="en-US" sz="2000" b="1" i="1" u="sng" dirty="0" smtClean="0">
                <a:solidFill>
                  <a:srgbClr val="336699"/>
                </a:solidFill>
              </a:rPr>
              <a:t>Program</a:t>
            </a:r>
            <a:r>
              <a:rPr lang="en-US" sz="2000" dirty="0" smtClean="0">
                <a:solidFill>
                  <a:srgbClr val="336699"/>
                </a:solidFill>
              </a:rPr>
              <a:t>: </a:t>
            </a:r>
            <a:r>
              <a:rPr lang="en-US" sz="2000" b="1" i="1" dirty="0" smtClean="0">
                <a:solidFill>
                  <a:srgbClr val="002060"/>
                </a:solidFill>
              </a:rPr>
              <a:t>increase production up to 2021</a:t>
            </a:r>
            <a:endParaRPr lang="en-US" sz="2000" b="1" i="1" dirty="0">
              <a:solidFill>
                <a:srgbClr val="002060"/>
              </a:solidFill>
            </a:endParaRPr>
          </a:p>
        </p:txBody>
      </p:sp>
      <p:cxnSp>
        <p:nvCxnSpPr>
          <p:cNvPr id="3" name="Gerade Verbindung 2"/>
          <p:cNvCxnSpPr/>
          <p:nvPr/>
        </p:nvCxnSpPr>
        <p:spPr>
          <a:xfrm>
            <a:off x="0" y="2071741"/>
            <a:ext cx="9137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53374" y="2995704"/>
            <a:ext cx="9137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0" y="4150296"/>
            <a:ext cx="9137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33375" y="5484916"/>
            <a:ext cx="913701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2164339" y="5535294"/>
            <a:ext cx="6979661" cy="1323439"/>
          </a:xfrm>
          <a:prstGeom prst="rect">
            <a:avLst/>
          </a:prstGeom>
          <a:noFill/>
        </p:spPr>
        <p:txBody>
          <a:bodyPr wrap="square" rtlCol="0">
            <a:spAutoFit/>
          </a:bodyPr>
          <a:lstStyle/>
          <a:p>
            <a:pPr marL="180975" indent="-180975">
              <a:buClr>
                <a:srgbClr val="FF0000"/>
              </a:buClr>
              <a:buFont typeface="Arial" panose="020B0604020202020204" pitchFamily="34" charset="0"/>
              <a:buChar char="•"/>
            </a:pPr>
            <a:r>
              <a:rPr lang="en-US" sz="2000" dirty="0" smtClean="0">
                <a:solidFill>
                  <a:srgbClr val="336699"/>
                </a:solidFill>
              </a:rPr>
              <a:t>Strategic concepts: regional, national, international </a:t>
            </a:r>
          </a:p>
          <a:p>
            <a:pPr marL="180975" indent="-180975">
              <a:buClr>
                <a:srgbClr val="FF0000"/>
              </a:buClr>
              <a:buFont typeface="Arial" panose="020B0604020202020204" pitchFamily="34" charset="0"/>
              <a:buChar char="•"/>
            </a:pPr>
            <a:r>
              <a:rPr lang="en-US" sz="2000" dirty="0" smtClean="0">
                <a:solidFill>
                  <a:srgbClr val="336699"/>
                </a:solidFill>
              </a:rPr>
              <a:t>Information, guided visits, education, skill, seminars (&gt;7.000) …   </a:t>
            </a:r>
          </a:p>
          <a:p>
            <a:pPr marL="180975" indent="-180975">
              <a:buClr>
                <a:srgbClr val="FF0000"/>
              </a:buClr>
              <a:buFont typeface="Arial" panose="020B0604020202020204" pitchFamily="34" charset="0"/>
              <a:buChar char="•"/>
            </a:pPr>
            <a:r>
              <a:rPr lang="en-US" sz="2000" dirty="0" smtClean="0">
                <a:solidFill>
                  <a:srgbClr val="336699"/>
                </a:solidFill>
              </a:rPr>
              <a:t>Cooperation: new national decree H</a:t>
            </a:r>
            <a:r>
              <a:rPr lang="en-US" sz="2000" baseline="-25000" dirty="0" smtClean="0">
                <a:solidFill>
                  <a:srgbClr val="336699"/>
                </a:solidFill>
              </a:rPr>
              <a:t>2</a:t>
            </a:r>
            <a:r>
              <a:rPr lang="en-US" sz="2000" dirty="0" smtClean="0">
                <a:solidFill>
                  <a:srgbClr val="336699"/>
                </a:solidFill>
              </a:rPr>
              <a:t> 05/11/2018 GU</a:t>
            </a:r>
          </a:p>
          <a:p>
            <a:pPr marL="180975" indent="-180975">
              <a:buClr>
                <a:srgbClr val="FF0000"/>
              </a:buClr>
              <a:buFont typeface="Arial" panose="020B0604020202020204" pitchFamily="34" charset="0"/>
              <a:buChar char="•"/>
            </a:pPr>
            <a:r>
              <a:rPr lang="en-US" sz="2000" b="1" i="1" u="sng" dirty="0" smtClean="0">
                <a:solidFill>
                  <a:srgbClr val="336699"/>
                </a:solidFill>
              </a:rPr>
              <a:t>Program</a:t>
            </a:r>
            <a:r>
              <a:rPr lang="en-US" sz="2000" dirty="0" smtClean="0">
                <a:solidFill>
                  <a:srgbClr val="336699"/>
                </a:solidFill>
              </a:rPr>
              <a:t>: </a:t>
            </a:r>
            <a:r>
              <a:rPr lang="en-US" sz="2000" b="1" i="1" dirty="0" smtClean="0"/>
              <a:t>SME and entrepreneurs as innovators </a:t>
            </a:r>
            <a:endParaRPr lang="en-US" sz="2000" b="1" i="1" dirty="0"/>
          </a:p>
        </p:txBody>
      </p:sp>
      <p:pic>
        <p:nvPicPr>
          <p:cNvPr id="19" name="Picture 2" descr="I:\H2 Road Tour Event BZ\iit_h2_road_tour_bozen_20120919_A1\iit_h2_road_tour_bozen_20120919_01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606" y="5462311"/>
            <a:ext cx="2102091" cy="1318749"/>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62711" y="223761"/>
            <a:ext cx="9127679" cy="707886"/>
          </a:xfrm>
          <a:prstGeom prst="rect">
            <a:avLst/>
          </a:prstGeom>
        </p:spPr>
        <p:txBody>
          <a:bodyPr wrap="square">
            <a:spAutoFit/>
          </a:bodyPr>
          <a:lstStyle/>
          <a:p>
            <a:pPr algn="ctr">
              <a:buClr>
                <a:srgbClr val="FF0000"/>
              </a:buClr>
            </a:pPr>
            <a:r>
              <a:rPr lang="en-US" sz="4000" b="1" dirty="0">
                <a:solidFill>
                  <a:srgbClr val="0C20B4"/>
                </a:solidFill>
              </a:rPr>
              <a:t>Hydrogen Bolzano</a:t>
            </a:r>
          </a:p>
        </p:txBody>
      </p:sp>
    </p:spTree>
    <p:extLst>
      <p:ext uri="{BB962C8B-B14F-4D97-AF65-F5344CB8AC3E}">
        <p14:creationId xmlns:p14="http://schemas.microsoft.com/office/powerpoint/2010/main" val="3781144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400110"/>
          </a:xfrm>
          <a:gradFill>
            <a:gsLst>
              <a:gs pos="0">
                <a:schemeClr val="accent1">
                  <a:tint val="66000"/>
                  <a:satMod val="160000"/>
                  <a:lumMod val="10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a:normAutofit fontScale="90000"/>
          </a:bodyPr>
          <a:lstStyle/>
          <a:p>
            <a:r>
              <a:rPr lang="en-US" sz="4000" b="1" dirty="0" smtClean="0">
                <a:solidFill>
                  <a:srgbClr val="0070C0"/>
                </a:solidFill>
              </a:rPr>
              <a:t> </a:t>
            </a:r>
            <a:br>
              <a:rPr lang="en-US" sz="4000" b="1" dirty="0" smtClean="0">
                <a:solidFill>
                  <a:srgbClr val="0070C0"/>
                </a:solidFill>
              </a:rPr>
            </a:br>
            <a:endParaRPr lang="en-US" sz="4000" b="1" dirty="0">
              <a:solidFill>
                <a:srgbClr val="0070C0"/>
              </a:solidFill>
            </a:endParaRPr>
          </a:p>
        </p:txBody>
      </p:sp>
      <p:sp>
        <p:nvSpPr>
          <p:cNvPr id="7" name="Inhaltsplatzhalter 6"/>
          <p:cNvSpPr>
            <a:spLocks noGrp="1"/>
          </p:cNvSpPr>
          <p:nvPr>
            <p:ph idx="1"/>
          </p:nvPr>
        </p:nvSpPr>
        <p:spPr>
          <a:xfrm>
            <a:off x="287524" y="980728"/>
            <a:ext cx="8748972" cy="5832648"/>
          </a:xfrm>
        </p:spPr>
        <p:txBody>
          <a:bodyPr>
            <a:normAutofit fontScale="92500" lnSpcReduction="20000"/>
          </a:bodyPr>
          <a:lstStyle/>
          <a:p>
            <a:pPr>
              <a:buClr>
                <a:srgbClr val="FF0000"/>
              </a:buClr>
            </a:pPr>
            <a:r>
              <a:rPr lang="en-US" sz="2800" dirty="0" smtClean="0"/>
              <a:t>Italy is rich on renewable energy sources</a:t>
            </a:r>
          </a:p>
          <a:p>
            <a:pPr marL="633413" lvl="1">
              <a:buClr>
                <a:srgbClr val="FF0000"/>
              </a:buClr>
            </a:pPr>
            <a:r>
              <a:rPr lang="en-US" sz="2400" dirty="0" smtClean="0"/>
              <a:t>Wind (costal sites), PV (worldwide 2</a:t>
            </a:r>
            <a:r>
              <a:rPr lang="en-US" sz="2400" baseline="30000" dirty="0" smtClean="0"/>
              <a:t>nd</a:t>
            </a:r>
            <a:r>
              <a:rPr lang="en-US" sz="2400" dirty="0" smtClean="0"/>
              <a:t>), hydropower (mountains), geothermic … </a:t>
            </a:r>
          </a:p>
          <a:p>
            <a:pPr marL="633413" lvl="1">
              <a:buClr>
                <a:srgbClr val="FF0000"/>
              </a:buClr>
            </a:pPr>
            <a:r>
              <a:rPr lang="en-US" sz="2400" dirty="0" smtClean="0"/>
              <a:t>very dependent on fossil energies and fuels (&gt;85%)</a:t>
            </a:r>
          </a:p>
          <a:p>
            <a:pPr marL="633413" lvl="1">
              <a:buClr>
                <a:srgbClr val="FF0000"/>
              </a:buClr>
            </a:pPr>
            <a:r>
              <a:rPr lang="en-US" sz="2400" dirty="0" smtClean="0"/>
              <a:t>Focus on CNG and LNG and respective new trucks </a:t>
            </a:r>
          </a:p>
          <a:p>
            <a:pPr marL="633413" lvl="1">
              <a:buClr>
                <a:srgbClr val="FF0000"/>
              </a:buClr>
            </a:pPr>
            <a:r>
              <a:rPr lang="en-US" sz="2400" dirty="0" smtClean="0"/>
              <a:t>Interest in H</a:t>
            </a:r>
            <a:r>
              <a:rPr lang="en-US" sz="2400" baseline="-25000" dirty="0" smtClean="0"/>
              <a:t>2</a:t>
            </a:r>
            <a:r>
              <a:rPr lang="en-US" sz="2400" dirty="0" smtClean="0"/>
              <a:t>-trains (first in 2022 ?) and H</a:t>
            </a:r>
            <a:r>
              <a:rPr lang="en-US" sz="2400" baseline="-25000" dirty="0" smtClean="0"/>
              <a:t>2</a:t>
            </a:r>
            <a:r>
              <a:rPr lang="en-US" sz="2400" dirty="0" smtClean="0"/>
              <a:t> Trucks</a:t>
            </a:r>
          </a:p>
          <a:p>
            <a:pPr>
              <a:buClr>
                <a:srgbClr val="FF0000"/>
              </a:buClr>
            </a:pPr>
            <a:endParaRPr lang="en-US" sz="1100" dirty="0" smtClean="0"/>
          </a:p>
          <a:p>
            <a:pPr>
              <a:buClr>
                <a:srgbClr val="FF0000"/>
              </a:buClr>
            </a:pPr>
            <a:r>
              <a:rPr lang="en-US" sz="2800" dirty="0" smtClean="0"/>
              <a:t>Italy has deliberated the basis for hydrogen technology</a:t>
            </a:r>
          </a:p>
          <a:p>
            <a:pPr marL="633413" lvl="1">
              <a:buClr>
                <a:srgbClr val="FF0000"/>
              </a:buClr>
            </a:pPr>
            <a:r>
              <a:rPr lang="en-US" sz="2400" dirty="0" smtClean="0"/>
              <a:t>strategy plan for alternative fuels </a:t>
            </a:r>
            <a:r>
              <a:rPr lang="en-US" sz="2000" dirty="0" smtClean="0"/>
              <a:t>(16/12/2016 published) </a:t>
            </a:r>
          </a:p>
          <a:p>
            <a:pPr marL="633413" lvl="1">
              <a:buClr>
                <a:srgbClr val="FF0000"/>
              </a:buClr>
            </a:pPr>
            <a:r>
              <a:rPr lang="en-US" sz="2400" dirty="0" smtClean="0"/>
              <a:t>decree for H</a:t>
            </a:r>
            <a:r>
              <a:rPr lang="en-US" sz="2400" baseline="-25000" dirty="0" smtClean="0"/>
              <a:t>2</a:t>
            </a:r>
            <a:r>
              <a:rPr lang="en-US" sz="2400" dirty="0" smtClean="0"/>
              <a:t> refueling station safety </a:t>
            </a:r>
            <a:r>
              <a:rPr lang="en-US" sz="2000" dirty="0" smtClean="0"/>
              <a:t>(05/11/2018 published)</a:t>
            </a:r>
          </a:p>
          <a:p>
            <a:pPr>
              <a:buClr>
                <a:srgbClr val="FF0000"/>
              </a:buClr>
            </a:pPr>
            <a:endParaRPr lang="en-US" sz="1100" dirty="0" smtClean="0"/>
          </a:p>
          <a:p>
            <a:pPr>
              <a:buClr>
                <a:srgbClr val="FF0000"/>
              </a:buClr>
            </a:pPr>
            <a:r>
              <a:rPr lang="en-US" sz="2800" dirty="0" smtClean="0"/>
              <a:t>Interest from public and private sector increases </a:t>
            </a:r>
          </a:p>
          <a:p>
            <a:pPr marL="628650" lvl="1" indent="-265113">
              <a:buClr>
                <a:srgbClr val="FF0000"/>
              </a:buClr>
            </a:pPr>
            <a:r>
              <a:rPr lang="en-US" sz="2400" dirty="0" smtClean="0"/>
              <a:t>Bolzano has the first plant: production, applications, development </a:t>
            </a:r>
          </a:p>
          <a:p>
            <a:pPr marL="628650" lvl="1" indent="-265113">
              <a:buClr>
                <a:srgbClr val="FF0000"/>
              </a:buClr>
            </a:pPr>
            <a:r>
              <a:rPr lang="en-US" sz="2400" dirty="0" smtClean="0"/>
              <a:t>Concrete interest for mobility and energy storage in many regions of Italy: Trento, </a:t>
            </a:r>
            <a:r>
              <a:rPr lang="en-US" sz="2400" dirty="0"/>
              <a:t>Veneto</a:t>
            </a:r>
            <a:r>
              <a:rPr lang="en-US" sz="2400" dirty="0" smtClean="0"/>
              <a:t>, </a:t>
            </a:r>
            <a:r>
              <a:rPr lang="en-US" sz="2400" dirty="0" err="1" smtClean="0"/>
              <a:t>Lombardia</a:t>
            </a:r>
            <a:r>
              <a:rPr lang="en-US" sz="2400" dirty="0"/>
              <a:t>, </a:t>
            </a:r>
            <a:r>
              <a:rPr lang="en-US" sz="2400" dirty="0" smtClean="0"/>
              <a:t>Puglia, Campania, Toscana … : </a:t>
            </a:r>
          </a:p>
          <a:p>
            <a:pPr marL="628650" lvl="1" indent="-265113">
              <a:buClr>
                <a:srgbClr val="FF0000"/>
              </a:buClr>
            </a:pPr>
            <a:r>
              <a:rPr lang="en-US" sz="2400" dirty="0" smtClean="0"/>
              <a:t>Applications on different levels </a:t>
            </a:r>
            <a:r>
              <a:rPr lang="en-US" sz="2400" dirty="0"/>
              <a:t>(</a:t>
            </a:r>
            <a:r>
              <a:rPr lang="en-US" sz="2400" dirty="0" smtClean="0"/>
              <a:t>H</a:t>
            </a:r>
            <a:r>
              <a:rPr lang="en-US" sz="2400" baseline="-25000" dirty="0" smtClean="0"/>
              <a:t>2</a:t>
            </a:r>
            <a:r>
              <a:rPr lang="en-US" sz="2400" dirty="0" smtClean="0"/>
              <a:t>-train, cars … lack of availability?)</a:t>
            </a:r>
          </a:p>
          <a:p>
            <a:pPr marL="628650" lvl="1" indent="-265113">
              <a:buClr>
                <a:srgbClr val="FF0000"/>
              </a:buClr>
            </a:pPr>
            <a:r>
              <a:rPr lang="en-US" sz="2400" dirty="0" smtClean="0"/>
              <a:t>It is important to involve the private sector in all considerations and further development: industry, SME </a:t>
            </a:r>
            <a:endParaRPr lang="en-US" sz="2400" dirty="0"/>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sp>
        <p:nvSpPr>
          <p:cNvPr id="3" name="Rechteck 2"/>
          <p:cNvSpPr/>
          <p:nvPr/>
        </p:nvSpPr>
        <p:spPr>
          <a:xfrm>
            <a:off x="1" y="187152"/>
            <a:ext cx="9143999" cy="707886"/>
          </a:xfrm>
          <a:prstGeom prst="rect">
            <a:avLst/>
          </a:prstGeom>
        </p:spPr>
        <p:txBody>
          <a:bodyPr wrap="square">
            <a:spAutoFit/>
          </a:bodyPr>
          <a:lstStyle/>
          <a:p>
            <a:pPr algn="ctr"/>
            <a:r>
              <a:rPr lang="en-US" sz="4000" b="1" dirty="0">
                <a:solidFill>
                  <a:srgbClr val="0070C0"/>
                </a:solidFill>
              </a:rPr>
              <a:t>Italy: state of the art </a:t>
            </a:r>
            <a:endParaRPr lang="de-DE" sz="4000" dirty="0"/>
          </a:p>
        </p:txBody>
      </p:sp>
    </p:spTree>
    <p:extLst>
      <p:ext uri="{BB962C8B-B14F-4D97-AF65-F5344CB8AC3E}">
        <p14:creationId xmlns:p14="http://schemas.microsoft.com/office/powerpoint/2010/main" val="382510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up)">
                                      <p:cBhvr>
                                        <p:cTn id="10" dur="500"/>
                                        <p:tgtEl>
                                          <p:spTgt spid="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up)">
                                      <p:cBhvr>
                                        <p:cTn id="13" dur="500"/>
                                        <p:tgtEl>
                                          <p:spTgt spid="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up)">
                                      <p:cBhvr>
                                        <p:cTn id="16" dur="500"/>
                                        <p:tgtEl>
                                          <p:spTgt spid="7">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up)">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wipe(up)">
                                      <p:cBhvr>
                                        <p:cTn id="24" dur="500"/>
                                        <p:tgtEl>
                                          <p:spTgt spid="7">
                                            <p:txEl>
                                              <p:pRg st="6" end="6"/>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up)">
                                      <p:cBhvr>
                                        <p:cTn id="27" dur="500"/>
                                        <p:tgtEl>
                                          <p:spTgt spid="7">
                                            <p:txEl>
                                              <p:pRg st="7" end="7"/>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wipe(up)">
                                      <p:cBhvr>
                                        <p:cTn id="30" dur="500"/>
                                        <p:tgtEl>
                                          <p:spTgt spid="7">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wipe(up)">
                                      <p:cBhvr>
                                        <p:cTn id="35" dur="500"/>
                                        <p:tgtEl>
                                          <p:spTgt spid="7">
                                            <p:txEl>
                                              <p:pRg st="10" end="10"/>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txEl>
                                              <p:pRg st="11" end="11"/>
                                            </p:txEl>
                                          </p:spTgt>
                                        </p:tgtEl>
                                        <p:attrNameLst>
                                          <p:attrName>style.visibility</p:attrName>
                                        </p:attrNameLst>
                                      </p:cBhvr>
                                      <p:to>
                                        <p:strVal val="visible"/>
                                      </p:to>
                                    </p:set>
                                    <p:animEffect transition="in" filter="wipe(up)">
                                      <p:cBhvr>
                                        <p:cTn id="38" dur="500"/>
                                        <p:tgtEl>
                                          <p:spTgt spid="7">
                                            <p:txEl>
                                              <p:pRg st="11" end="11"/>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animEffect transition="in" filter="wipe(up)">
                                      <p:cBhvr>
                                        <p:cTn id="41" dur="500"/>
                                        <p:tgtEl>
                                          <p:spTgt spid="7">
                                            <p:txEl>
                                              <p:pRg st="12" end="12"/>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7">
                                            <p:txEl>
                                              <p:pRg st="13" end="13"/>
                                            </p:txEl>
                                          </p:spTgt>
                                        </p:tgtEl>
                                        <p:attrNameLst>
                                          <p:attrName>style.visibility</p:attrName>
                                        </p:attrNameLst>
                                      </p:cBhvr>
                                      <p:to>
                                        <p:strVal val="visible"/>
                                      </p:to>
                                    </p:set>
                                    <p:animEffect transition="in" filter="wipe(up)">
                                      <p:cBhvr>
                                        <p:cTn id="44" dur="500"/>
                                        <p:tgtEl>
                                          <p:spTgt spid="7">
                                            <p:txEl>
                                              <p:pRg st="13" end="13"/>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7">
                                            <p:txEl>
                                              <p:pRg st="14" end="14"/>
                                            </p:txEl>
                                          </p:spTgt>
                                        </p:tgtEl>
                                        <p:attrNameLst>
                                          <p:attrName>style.visibility</p:attrName>
                                        </p:attrNameLst>
                                      </p:cBhvr>
                                      <p:to>
                                        <p:strVal val="visible"/>
                                      </p:to>
                                    </p:set>
                                    <p:animEffect transition="in" filter="wipe(up)">
                                      <p:cBhvr>
                                        <p:cTn id="47"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 name="Ellipse 80"/>
          <p:cNvSpPr/>
          <p:nvPr/>
        </p:nvSpPr>
        <p:spPr>
          <a:xfrm>
            <a:off x="1868640" y="1225496"/>
            <a:ext cx="5439664" cy="347140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7361" t="20930" r="27639" b="29572"/>
          <a:stretch/>
        </p:blipFill>
        <p:spPr>
          <a:xfrm>
            <a:off x="2803208" y="3816706"/>
            <a:ext cx="697817" cy="542748"/>
          </a:xfrm>
          <a:prstGeom prst="rect">
            <a:avLst/>
          </a:prstGeom>
          <a:ln>
            <a:solidFill>
              <a:schemeClr val="tx1"/>
            </a:solidFill>
          </a:ln>
        </p:spPr>
      </p:pic>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l="2650" r="1"/>
          <a:stretch/>
        </p:blipFill>
        <p:spPr>
          <a:xfrm>
            <a:off x="5677907" y="2621146"/>
            <a:ext cx="1270357" cy="500673"/>
          </a:xfrm>
          <a:prstGeom prst="rect">
            <a:avLst/>
          </a:prstGeom>
        </p:spPr>
      </p:pic>
      <p:cxnSp>
        <p:nvCxnSpPr>
          <p:cNvPr id="16" name="Gerade Verbindung mit Pfeil 15"/>
          <p:cNvCxnSpPr/>
          <p:nvPr/>
        </p:nvCxnSpPr>
        <p:spPr>
          <a:xfrm flipV="1">
            <a:off x="3163889" y="3152708"/>
            <a:ext cx="0" cy="57107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flipV="1">
            <a:off x="3559641" y="3506042"/>
            <a:ext cx="580311" cy="310664"/>
          </a:xfrm>
          <a:prstGeom prst="straightConnector1">
            <a:avLst/>
          </a:prstGeom>
          <a:ln w="38100">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endCxn id="34" idx="3"/>
          </p:cNvCxnSpPr>
          <p:nvPr/>
        </p:nvCxnSpPr>
        <p:spPr>
          <a:xfrm flipH="1" flipV="1">
            <a:off x="5074672" y="3547184"/>
            <a:ext cx="414315" cy="224841"/>
          </a:xfrm>
          <a:prstGeom prst="straightConnector1">
            <a:avLst/>
          </a:prstGeom>
          <a:ln w="38100">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0809" y="2553641"/>
            <a:ext cx="976418" cy="336696"/>
          </a:xfrm>
          <a:prstGeom prst="rect">
            <a:avLst/>
          </a:prstGeom>
        </p:spPr>
      </p:pic>
      <p:cxnSp>
        <p:nvCxnSpPr>
          <p:cNvPr id="17" name="Gerade Verbindung mit Pfeil 16"/>
          <p:cNvCxnSpPr/>
          <p:nvPr/>
        </p:nvCxnSpPr>
        <p:spPr>
          <a:xfrm>
            <a:off x="3559641" y="2983270"/>
            <a:ext cx="523950" cy="440513"/>
          </a:xfrm>
          <a:prstGeom prst="straightConnector1">
            <a:avLst/>
          </a:prstGeom>
          <a:ln w="38100">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V="1">
            <a:off x="3402760" y="2454760"/>
            <a:ext cx="737192" cy="21446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0" y="0"/>
            <a:ext cx="9144000" cy="369326"/>
          </a:xfrm>
          <a:prstGeom prst="rect">
            <a:avLst/>
          </a:prstGeom>
          <a:gradFill>
            <a:gsLst>
              <a:gs pos="0">
                <a:schemeClr val="accent1">
                  <a:tint val="66000"/>
                  <a:satMod val="160000"/>
                  <a:lumMod val="10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wrap="square" lIns="91434" tIns="45717" rIns="91434" bIns="45717" rtlCol="0">
            <a:spAutoFit/>
          </a:bodyPr>
          <a:lstStyle/>
          <a:p>
            <a:pPr algn="ctr"/>
            <a:r>
              <a:rPr lang="en-US" b="1" dirty="0" smtClean="0">
                <a:solidFill>
                  <a:srgbClr val="0070C0"/>
                </a:solidFill>
              </a:rPr>
              <a:t> </a:t>
            </a:r>
          </a:p>
        </p:txBody>
      </p:sp>
      <p:cxnSp>
        <p:nvCxnSpPr>
          <p:cNvPr id="60" name="Gerade Verbindung 59"/>
          <p:cNvCxnSpPr/>
          <p:nvPr/>
        </p:nvCxnSpPr>
        <p:spPr>
          <a:xfrm>
            <a:off x="0" y="5049924"/>
            <a:ext cx="9144001" cy="13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feld 62"/>
          <p:cNvSpPr txBox="1"/>
          <p:nvPr/>
        </p:nvSpPr>
        <p:spPr>
          <a:xfrm>
            <a:off x="2669498" y="5066234"/>
            <a:ext cx="3364819" cy="400103"/>
          </a:xfrm>
          <a:prstGeom prst="rect">
            <a:avLst/>
          </a:prstGeom>
          <a:noFill/>
        </p:spPr>
        <p:txBody>
          <a:bodyPr wrap="square" lIns="91434" tIns="45717" rIns="91434" bIns="45717" rtlCol="0">
            <a:spAutoFit/>
          </a:bodyPr>
          <a:lstStyle/>
          <a:p>
            <a:pPr algn="ctr"/>
            <a:r>
              <a:rPr lang="en-US" sz="2000" b="1" dirty="0" smtClean="0"/>
              <a:t>costs-benefit-analysis</a:t>
            </a:r>
            <a:endParaRPr lang="en-US" sz="2000" b="1" dirty="0"/>
          </a:p>
        </p:txBody>
      </p:sp>
      <p:sp>
        <p:nvSpPr>
          <p:cNvPr id="74" name="Textfeld 73"/>
          <p:cNvSpPr txBox="1"/>
          <p:nvPr/>
        </p:nvSpPr>
        <p:spPr>
          <a:xfrm>
            <a:off x="5725123" y="2484562"/>
            <a:ext cx="1368152" cy="369326"/>
          </a:xfrm>
          <a:prstGeom prst="rect">
            <a:avLst/>
          </a:prstGeom>
          <a:noFill/>
        </p:spPr>
        <p:txBody>
          <a:bodyPr wrap="square" lIns="91434" tIns="45717" rIns="91434" bIns="45717" rtlCol="0">
            <a:spAutoFit/>
          </a:bodyPr>
          <a:lstStyle/>
          <a:p>
            <a:pPr algn="ctr"/>
            <a:r>
              <a:rPr lang="en-US" b="1" dirty="0" smtClean="0"/>
              <a:t>Bus H</a:t>
            </a:r>
            <a:r>
              <a:rPr lang="en-US" b="1" baseline="-25000" dirty="0" smtClean="0"/>
              <a:t>2</a:t>
            </a:r>
            <a:endParaRPr lang="en-US" b="1" dirty="0"/>
          </a:p>
        </p:txBody>
      </p:sp>
      <p:cxnSp>
        <p:nvCxnSpPr>
          <p:cNvPr id="75" name="Gerade Verbindung mit Pfeil 74"/>
          <p:cNvCxnSpPr>
            <a:endCxn id="74" idx="1"/>
          </p:cNvCxnSpPr>
          <p:nvPr/>
        </p:nvCxnSpPr>
        <p:spPr>
          <a:xfrm>
            <a:off x="5003658" y="2454757"/>
            <a:ext cx="721465" cy="21446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0658" y="3156901"/>
            <a:ext cx="884014" cy="78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feld 18"/>
          <p:cNvSpPr txBox="1"/>
          <p:nvPr/>
        </p:nvSpPr>
        <p:spPr>
          <a:xfrm>
            <a:off x="971601" y="4651258"/>
            <a:ext cx="7128792" cy="369332"/>
          </a:xfrm>
          <a:prstGeom prst="rect">
            <a:avLst/>
          </a:prstGeom>
          <a:noFill/>
          <a:ln>
            <a:solidFill>
              <a:schemeClr val="accent1"/>
            </a:solidFill>
          </a:ln>
        </p:spPr>
        <p:txBody>
          <a:bodyPr wrap="square" rtlCol="0">
            <a:spAutoFit/>
          </a:bodyPr>
          <a:lstStyle/>
          <a:p>
            <a:r>
              <a:rPr lang="en-US" dirty="0" smtClean="0"/>
              <a:t>        expenditure 	        	taxes, income 	     	personal, jobs</a:t>
            </a:r>
            <a:endParaRPr lang="en-US" dirty="0"/>
          </a:p>
        </p:txBody>
      </p:sp>
      <p:cxnSp>
        <p:nvCxnSpPr>
          <p:cNvPr id="22" name="Gerade Verbindung mit Pfeil 21"/>
          <p:cNvCxnSpPr/>
          <p:nvPr/>
        </p:nvCxnSpPr>
        <p:spPr>
          <a:xfrm>
            <a:off x="3338123" y="4879841"/>
            <a:ext cx="443036"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5920083" y="4859630"/>
            <a:ext cx="560130" cy="0"/>
          </a:xfrm>
          <a:prstGeom prst="straightConnector1">
            <a:avLst/>
          </a:prstGeom>
          <a:ln w="38100">
            <a:prstDash val="sysDash"/>
            <a:tailEnd type="arrow" w="med" len="sm"/>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V="1">
            <a:off x="3402760" y="2621147"/>
            <a:ext cx="787898" cy="11026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H="1" flipV="1">
            <a:off x="5011644" y="2635105"/>
            <a:ext cx="856500" cy="10886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334521" y="5510048"/>
            <a:ext cx="3068239" cy="923330"/>
          </a:xfrm>
          <a:prstGeom prst="rect">
            <a:avLst/>
          </a:prstGeom>
          <a:noFill/>
        </p:spPr>
        <p:txBody>
          <a:bodyPr wrap="square" rtlCol="0">
            <a:spAutoFit/>
          </a:bodyPr>
          <a:lstStyle/>
          <a:p>
            <a:r>
              <a:rPr lang="en-US" dirty="0" smtClean="0"/>
              <a:t>Costs for H</a:t>
            </a:r>
            <a:r>
              <a:rPr lang="en-US" baseline="-25000" dirty="0" smtClean="0"/>
              <a:t>2</a:t>
            </a:r>
            <a:r>
              <a:rPr lang="en-US" dirty="0" smtClean="0"/>
              <a:t> chain: </a:t>
            </a:r>
            <a:r>
              <a:rPr lang="en-US" b="1" dirty="0" smtClean="0"/>
              <a:t>100 %</a:t>
            </a:r>
          </a:p>
          <a:p>
            <a:r>
              <a:rPr lang="en-US" b="1" u="sng" dirty="0" smtClean="0">
                <a:solidFill>
                  <a:srgbClr val="0000CC"/>
                </a:solidFill>
              </a:rPr>
              <a:t>90% remain in region</a:t>
            </a:r>
            <a:endParaRPr lang="en-US" u="sng" dirty="0" smtClean="0"/>
          </a:p>
          <a:p>
            <a:r>
              <a:rPr lang="en-US" b="1" dirty="0" smtClean="0">
                <a:solidFill>
                  <a:srgbClr val="FF0000"/>
                </a:solidFill>
              </a:rPr>
              <a:t>10%  </a:t>
            </a:r>
            <a:r>
              <a:rPr lang="en-US" b="1" dirty="0" smtClean="0"/>
              <a:t>shift to the State</a:t>
            </a:r>
            <a:endParaRPr lang="en-US" b="1" dirty="0"/>
          </a:p>
        </p:txBody>
      </p:sp>
      <p:sp>
        <p:nvSpPr>
          <p:cNvPr id="40" name="Textfeld 39"/>
          <p:cNvSpPr txBox="1"/>
          <p:nvPr/>
        </p:nvSpPr>
        <p:spPr>
          <a:xfrm>
            <a:off x="3101722" y="5556214"/>
            <a:ext cx="5934773"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smtClean="0">
                <a:solidFill>
                  <a:srgbClr val="0000CC"/>
                </a:solidFill>
              </a:rPr>
              <a:t>no emission, no pollution, no greenhouse gases </a:t>
            </a:r>
          </a:p>
          <a:p>
            <a:pPr marL="285750" indent="-285750">
              <a:buFont typeface="Wingdings" panose="05000000000000000000" pitchFamily="2" charset="2"/>
              <a:buChar char="Ø"/>
            </a:pPr>
            <a:r>
              <a:rPr lang="en-US" sz="1600" b="1" dirty="0" smtClean="0">
                <a:solidFill>
                  <a:srgbClr val="0000CC"/>
                </a:solidFill>
              </a:rPr>
              <a:t>Supports health and life quality of the citizen</a:t>
            </a:r>
          </a:p>
          <a:p>
            <a:pPr marL="285750" indent="-285750">
              <a:buFont typeface="Wingdings" panose="05000000000000000000" pitchFamily="2" charset="2"/>
              <a:buChar char="Ø"/>
            </a:pPr>
            <a:r>
              <a:rPr lang="en-US" sz="1600" b="1" dirty="0" smtClean="0">
                <a:solidFill>
                  <a:srgbClr val="0000CC"/>
                </a:solidFill>
              </a:rPr>
              <a:t>reinforcement of local economy: know-how + innovation + jobs</a:t>
            </a:r>
          </a:p>
        </p:txBody>
      </p:sp>
      <p:cxnSp>
        <p:nvCxnSpPr>
          <p:cNvPr id="46" name="Gerade Verbindung mit Pfeil 45"/>
          <p:cNvCxnSpPr/>
          <p:nvPr/>
        </p:nvCxnSpPr>
        <p:spPr>
          <a:xfrm flipV="1">
            <a:off x="4617558" y="2692292"/>
            <a:ext cx="15107" cy="50226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Grafik 41"/>
          <p:cNvPicPr>
            <a:picLocks noChangeAspect="1"/>
          </p:cNvPicPr>
          <p:nvPr/>
        </p:nvPicPr>
        <p:blipFill rotWithShape="1">
          <a:blip r:embed="rId7"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43" name="Grafik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sp>
        <p:nvSpPr>
          <p:cNvPr id="5" name="Abgerundetes Rechteck 4"/>
          <p:cNvSpPr/>
          <p:nvPr/>
        </p:nvSpPr>
        <p:spPr>
          <a:xfrm>
            <a:off x="5488987" y="3788363"/>
            <a:ext cx="1080120" cy="548735"/>
          </a:xfrm>
          <a:prstGeom prst="roundRect">
            <a:avLst>
              <a:gd name="adj" fmla="val 1962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b="1" dirty="0" smtClean="0">
                <a:solidFill>
                  <a:srgbClr val="002060"/>
                </a:solidFill>
              </a:rPr>
              <a:t>Bus operator</a:t>
            </a:r>
            <a:endParaRPr lang="en-US" b="1" dirty="0">
              <a:solidFill>
                <a:srgbClr val="002060"/>
              </a:solidFill>
            </a:endParaRPr>
          </a:p>
        </p:txBody>
      </p:sp>
      <p:pic>
        <p:nvPicPr>
          <p:cNvPr id="2" name="Grafik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7944" y="1225496"/>
            <a:ext cx="1133815" cy="1530973"/>
          </a:xfrm>
          <a:prstGeom prst="rect">
            <a:avLst/>
          </a:prstGeom>
        </p:spPr>
      </p:pic>
      <p:cxnSp>
        <p:nvCxnSpPr>
          <p:cNvPr id="37" name="Gerade Verbindung mit Pfeil 36"/>
          <p:cNvCxnSpPr/>
          <p:nvPr/>
        </p:nvCxnSpPr>
        <p:spPr>
          <a:xfrm flipH="1" flipV="1">
            <a:off x="3501025" y="4062730"/>
            <a:ext cx="1887997" cy="396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a:off x="6074610" y="3240056"/>
            <a:ext cx="0" cy="5319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71600" y="4852090"/>
            <a:ext cx="443036" cy="0"/>
          </a:xfrm>
          <a:prstGeom prst="straightConnector1">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36003" y="217661"/>
            <a:ext cx="9143999" cy="738664"/>
          </a:xfrm>
          <a:prstGeom prst="rect">
            <a:avLst/>
          </a:prstGeom>
        </p:spPr>
        <p:txBody>
          <a:bodyPr wrap="square">
            <a:spAutoFit/>
          </a:bodyPr>
          <a:lstStyle/>
          <a:p>
            <a:pPr algn="ctr"/>
            <a:r>
              <a:rPr lang="en-US" sz="2400" b="1" dirty="0">
                <a:solidFill>
                  <a:srgbClr val="0070C0"/>
                </a:solidFill>
              </a:rPr>
              <a:t>Economic point of view </a:t>
            </a:r>
          </a:p>
          <a:p>
            <a:pPr algn="ctr"/>
            <a:r>
              <a:rPr lang="en-US" b="1" dirty="0">
                <a:solidFill>
                  <a:srgbClr val="0070C0"/>
                </a:solidFill>
              </a:rPr>
              <a:t> </a:t>
            </a:r>
            <a:r>
              <a:rPr lang="en-US" b="1" u="sng" dirty="0">
                <a:solidFill>
                  <a:srgbClr val="0070C0"/>
                </a:solidFill>
              </a:rPr>
              <a:t>money flow: H</a:t>
            </a:r>
            <a:r>
              <a:rPr lang="en-US" b="1" baseline="-25000" dirty="0">
                <a:solidFill>
                  <a:srgbClr val="0070C0"/>
                </a:solidFill>
              </a:rPr>
              <a:t>2</a:t>
            </a:r>
            <a:r>
              <a:rPr lang="en-US" b="1" u="sng" dirty="0">
                <a:solidFill>
                  <a:srgbClr val="0070C0"/>
                </a:solidFill>
              </a:rPr>
              <a:t> bus</a:t>
            </a:r>
            <a:r>
              <a:rPr lang="en-US" b="1" dirty="0">
                <a:solidFill>
                  <a:srgbClr val="0070C0"/>
                </a:solidFill>
              </a:rPr>
              <a:t>      </a:t>
            </a:r>
          </a:p>
        </p:txBody>
      </p:sp>
      <p:pic>
        <p:nvPicPr>
          <p:cNvPr id="15" name="Grafik 14"/>
          <p:cNvPicPr>
            <a:picLocks noChangeAspect="1"/>
          </p:cNvPicPr>
          <p:nvPr/>
        </p:nvPicPr>
        <p:blipFill rotWithShape="1">
          <a:blip r:embed="rId10" cstate="print">
            <a:extLst>
              <a:ext uri="{28A0092B-C50C-407E-A947-70E740481C1C}">
                <a14:useLocalDpi xmlns:a14="http://schemas.microsoft.com/office/drawing/2010/main" val="0"/>
              </a:ext>
            </a:extLst>
          </a:blip>
          <a:srcRect t="-1" b="8091"/>
          <a:stretch/>
        </p:blipFill>
        <p:spPr>
          <a:xfrm>
            <a:off x="2713244" y="2584733"/>
            <a:ext cx="691548" cy="371589"/>
          </a:xfrm>
          <a:prstGeom prst="rect">
            <a:avLst/>
          </a:prstGeom>
        </p:spPr>
      </p:pic>
      <p:sp>
        <p:nvSpPr>
          <p:cNvPr id="9" name="Textfeld 8"/>
          <p:cNvSpPr txBox="1"/>
          <p:nvPr/>
        </p:nvSpPr>
        <p:spPr>
          <a:xfrm>
            <a:off x="2488692" y="2785187"/>
            <a:ext cx="1152128" cy="369332"/>
          </a:xfrm>
          <a:prstGeom prst="rect">
            <a:avLst/>
          </a:prstGeom>
          <a:noFill/>
        </p:spPr>
        <p:txBody>
          <a:bodyPr wrap="square" rtlCol="0">
            <a:spAutoFit/>
          </a:bodyPr>
          <a:lstStyle/>
          <a:p>
            <a:r>
              <a:rPr lang="de-DE" b="1" dirty="0" err="1" smtClean="0"/>
              <a:t>electricity</a:t>
            </a:r>
            <a:endParaRPr lang="de-DE" b="1" dirty="0"/>
          </a:p>
        </p:txBody>
      </p:sp>
    </p:spTree>
    <p:extLst>
      <p:ext uri="{BB962C8B-B14F-4D97-AF65-F5344CB8AC3E}">
        <p14:creationId xmlns:p14="http://schemas.microsoft.com/office/powerpoint/2010/main" val="933756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ipe(left)">
                                      <p:cBhvr>
                                        <p:cTn id="14" dur="500"/>
                                        <p:tgtEl>
                                          <p:spTgt spid="74"/>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up)">
                                      <p:cBhvr>
                                        <p:cTn id="18" dur="500"/>
                                        <p:tgtEl>
                                          <p:spTgt spid="6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2500"/>
                            </p:stCondLst>
                            <p:childTnLst>
                              <p:par>
                                <p:cTn id="28" presetID="1"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down)">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right)">
                                      <p:cBhvr>
                                        <p:cTn id="42" dur="500"/>
                                        <p:tgtEl>
                                          <p:spTgt spid="37"/>
                                        </p:tgtEl>
                                      </p:cBhvr>
                                    </p:animEffec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par>
                          <p:cTn id="46" fill="hold">
                            <p:stCondLst>
                              <p:cond delay="500"/>
                            </p:stCondLst>
                            <p:childTnLst>
                              <p:par>
                                <p:cTn id="47" presetID="18" presetClass="entr" presetSubtype="3"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trips(upRight)">
                                      <p:cBhvr>
                                        <p:cTn id="49" dur="500"/>
                                        <p:tgtEl>
                                          <p:spTgt spid="29"/>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childTnLst>
                          </p:cTn>
                        </p:par>
                        <p:par>
                          <p:cTn id="59" fill="hold">
                            <p:stCondLst>
                              <p:cond delay="500"/>
                            </p:stCondLst>
                            <p:childTnLst>
                              <p:par>
                                <p:cTn id="60" presetID="1"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childTnLst>
                                </p:cTn>
                              </p:par>
                              <p:par>
                                <p:cTn id="62" presetID="16" presetClass="entr" presetSubtype="21"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250"/>
                                        <p:tgtEl>
                                          <p:spTgt spid="1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1500"/>
                            </p:stCondLst>
                            <p:childTnLst>
                              <p:par>
                                <p:cTn id="73" presetID="22" presetClass="entr" presetSubtype="8"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2000"/>
                            </p:stCondLst>
                            <p:childTnLst>
                              <p:par>
                                <p:cTn id="77" presetID="21" presetClass="entr" presetSubtype="1"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heel(1)">
                                      <p:cBhvr>
                                        <p:cTn id="79" dur="2000"/>
                                        <p:tgtEl>
                                          <p:spTgt spid="8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wipe(left)">
                                      <p:cBhvr>
                                        <p:cTn id="84" dur="500"/>
                                        <p:tgtEl>
                                          <p:spTgt spid="99"/>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childTnLst>
                          </p:cTn>
                        </p:par>
                        <p:par>
                          <p:cTn id="89" fill="hold">
                            <p:stCondLst>
                              <p:cond delay="1000"/>
                            </p:stCondLst>
                            <p:childTnLst>
                              <p:par>
                                <p:cTn id="90" presetID="22" presetClass="entr" presetSubtype="8" fill="hold"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left)">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left)">
                                      <p:cBhvr>
                                        <p:cTn id="101" dur="1000"/>
                                        <p:tgtEl>
                                          <p:spTgt spid="60"/>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wipe(left)">
                                      <p:cBhvr>
                                        <p:cTn id="105" dur="1000"/>
                                        <p:tgtEl>
                                          <p:spTgt spid="63"/>
                                        </p:tgtEl>
                                      </p:cBhvr>
                                    </p:animEffect>
                                  </p:childTnLst>
                                </p:cTn>
                              </p:par>
                            </p:childTnLst>
                          </p:cTn>
                        </p:par>
                        <p:par>
                          <p:cTn id="106" fill="hold">
                            <p:stCondLst>
                              <p:cond delay="2000"/>
                            </p:stCondLst>
                            <p:childTnLst>
                              <p:par>
                                <p:cTn id="107" presetID="16" presetClass="entr" presetSubtype="21"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arn(inVertical)">
                                      <p:cBhvr>
                                        <p:cTn id="109" dur="500"/>
                                        <p:tgtEl>
                                          <p:spTgt spid="38"/>
                                        </p:tgtEl>
                                      </p:cBhvr>
                                    </p:animEffect>
                                  </p:childTnLst>
                                </p:cTn>
                              </p:par>
                            </p:childTnLst>
                          </p:cTn>
                        </p:par>
                        <p:par>
                          <p:cTn id="110" fill="hold">
                            <p:stCondLst>
                              <p:cond delay="2500"/>
                            </p:stCondLst>
                            <p:childTnLst>
                              <p:par>
                                <p:cTn id="111" presetID="16" presetClass="entr" presetSubtype="21"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barn(inVertical)">
                                      <p:cBhvr>
                                        <p:cTn id="1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63" grpId="0"/>
      <p:bldP spid="74" grpId="0"/>
      <p:bldP spid="19" grpId="0" animBg="1"/>
      <p:bldP spid="38" grpId="0"/>
      <p:bldP spid="40" grpId="0"/>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433106"/>
          </a:xfr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a:normAutofit fontScale="90000"/>
          </a:bodyPr>
          <a:lstStyle/>
          <a:p>
            <a:r>
              <a:rPr lang="en-US" sz="3600" b="1" dirty="0" smtClean="0">
                <a:solidFill>
                  <a:srgbClr val="0070C0"/>
                </a:solidFill>
              </a:rPr>
              <a:t> </a:t>
            </a:r>
            <a:endParaRPr lang="en-US" sz="3600" b="1" dirty="0">
              <a:solidFill>
                <a:srgbClr val="0070C0"/>
              </a:solidFill>
            </a:endParaRPr>
          </a:p>
        </p:txBody>
      </p:sp>
      <p:sp>
        <p:nvSpPr>
          <p:cNvPr id="3" name="Inhaltsplatzhalter 2"/>
          <p:cNvSpPr>
            <a:spLocks noGrp="1"/>
          </p:cNvSpPr>
          <p:nvPr>
            <p:ph idx="1"/>
          </p:nvPr>
        </p:nvSpPr>
        <p:spPr>
          <a:xfrm>
            <a:off x="251519" y="1052736"/>
            <a:ext cx="8885495" cy="5805264"/>
          </a:xfrm>
        </p:spPr>
        <p:txBody>
          <a:bodyPr>
            <a:normAutofit/>
          </a:bodyPr>
          <a:lstStyle/>
          <a:p>
            <a:pPr>
              <a:buClr>
                <a:srgbClr val="FF0000"/>
              </a:buClr>
            </a:pPr>
            <a:r>
              <a:rPr lang="en-US" sz="2400" b="1" dirty="0"/>
              <a:t>New taxation </a:t>
            </a:r>
            <a:r>
              <a:rPr lang="en-US" sz="2400" dirty="0"/>
              <a:t>model for H</a:t>
            </a:r>
            <a:r>
              <a:rPr lang="en-US" sz="2400" baseline="-25000" dirty="0"/>
              <a:t>2</a:t>
            </a:r>
            <a:r>
              <a:rPr lang="en-US" sz="2400" dirty="0"/>
              <a:t> </a:t>
            </a:r>
            <a:r>
              <a:rPr lang="en-US" sz="2400" dirty="0" smtClean="0"/>
              <a:t>production, </a:t>
            </a:r>
            <a:r>
              <a:rPr lang="en-US" sz="2400" dirty="0"/>
              <a:t>reason: </a:t>
            </a:r>
          </a:p>
          <a:p>
            <a:pPr lvl="1">
              <a:buClr>
                <a:srgbClr val="FF0000"/>
              </a:buClr>
            </a:pPr>
            <a:r>
              <a:rPr lang="en-US" sz="2000" dirty="0" smtClean="0"/>
              <a:t>Harmonization on EU level: regulations, not directives !</a:t>
            </a:r>
          </a:p>
          <a:p>
            <a:pPr lvl="1">
              <a:buClr>
                <a:srgbClr val="FF0000"/>
              </a:buClr>
            </a:pPr>
            <a:r>
              <a:rPr lang="en-US" sz="2000" dirty="0" smtClean="0"/>
              <a:t>H</a:t>
            </a:r>
            <a:r>
              <a:rPr lang="en-US" sz="2000" baseline="-25000" dirty="0" smtClean="0"/>
              <a:t>2</a:t>
            </a:r>
            <a:r>
              <a:rPr lang="en-US" sz="2000" dirty="0" smtClean="0"/>
              <a:t>-grid </a:t>
            </a:r>
            <a:r>
              <a:rPr lang="en-US" sz="2000" dirty="0" smtClean="0">
                <a:sym typeface="Symbol"/>
              </a:rPr>
              <a:t></a:t>
            </a:r>
            <a:r>
              <a:rPr lang="en-US" sz="2000" dirty="0" smtClean="0"/>
              <a:t> smart grid: de-taxation and elimination </a:t>
            </a:r>
            <a:r>
              <a:rPr lang="en-US" sz="2000" smtClean="0"/>
              <a:t>of </a:t>
            </a:r>
            <a:r>
              <a:rPr lang="en-US" sz="2000" smtClean="0"/>
              <a:t>additional costs</a:t>
            </a:r>
            <a:endParaRPr lang="en-US" sz="2000" dirty="0" smtClean="0"/>
          </a:p>
          <a:p>
            <a:pPr lvl="1">
              <a:buClr>
                <a:srgbClr val="FF0000"/>
              </a:buClr>
            </a:pPr>
            <a:r>
              <a:rPr lang="en-US" sz="2000" dirty="0"/>
              <a:t>Using excess of renewable energies for H</a:t>
            </a:r>
            <a:r>
              <a:rPr lang="en-US" sz="2000" baseline="-25000" dirty="0"/>
              <a:t>2</a:t>
            </a:r>
            <a:r>
              <a:rPr lang="en-US" sz="2000" dirty="0"/>
              <a:t>-production increases grid stability</a:t>
            </a:r>
          </a:p>
          <a:p>
            <a:pPr lvl="1">
              <a:buClr>
                <a:srgbClr val="FF0000"/>
              </a:buClr>
            </a:pPr>
            <a:r>
              <a:rPr lang="en-US" sz="2000" dirty="0"/>
              <a:t>CO</a:t>
            </a:r>
            <a:r>
              <a:rPr lang="en-US" sz="2000" baseline="-25000" dirty="0"/>
              <a:t>2</a:t>
            </a:r>
            <a:r>
              <a:rPr lang="en-US" sz="2000" dirty="0"/>
              <a:t> saved is sold to CO</a:t>
            </a:r>
            <a:r>
              <a:rPr lang="en-US" sz="2000" baseline="-25000" dirty="0"/>
              <a:t>2</a:t>
            </a:r>
            <a:r>
              <a:rPr lang="en-US" sz="2000" dirty="0"/>
              <a:t>-trade = cost reduction of </a:t>
            </a:r>
            <a:r>
              <a:rPr lang="en-US" sz="2000" dirty="0" smtClean="0"/>
              <a:t>production</a:t>
            </a:r>
          </a:p>
          <a:p>
            <a:pPr lvl="1">
              <a:buClr>
                <a:srgbClr val="FF0000"/>
              </a:buClr>
            </a:pPr>
            <a:r>
              <a:rPr lang="en-US" sz="2000" dirty="0" smtClean="0"/>
              <a:t>Money </a:t>
            </a:r>
            <a:r>
              <a:rPr lang="en-US" sz="2000" dirty="0"/>
              <a:t>for carburant remains in local economy </a:t>
            </a:r>
            <a:r>
              <a:rPr lang="en-US" sz="2000" dirty="0" smtClean="0"/>
              <a:t>circuit and create local </a:t>
            </a:r>
            <a:r>
              <a:rPr lang="en-US" sz="2000" dirty="0"/>
              <a:t>taxes </a:t>
            </a:r>
          </a:p>
          <a:p>
            <a:pPr lvl="1">
              <a:buClr>
                <a:srgbClr val="FF0000"/>
              </a:buClr>
            </a:pPr>
            <a:r>
              <a:rPr lang="en-US" sz="2000" dirty="0" smtClean="0"/>
              <a:t>Make different H</a:t>
            </a:r>
            <a:r>
              <a:rPr lang="en-US" sz="2000" baseline="-25000" dirty="0" smtClean="0"/>
              <a:t>2</a:t>
            </a:r>
            <a:r>
              <a:rPr lang="en-US" sz="2000" dirty="0" smtClean="0"/>
              <a:t>-taxation used for: </a:t>
            </a:r>
            <a:r>
              <a:rPr lang="en-US" sz="2000" dirty="0"/>
              <a:t>mobility, stationary, </a:t>
            </a:r>
            <a:r>
              <a:rPr lang="en-US" sz="2000" dirty="0" smtClean="0"/>
              <a:t>electricity storage </a:t>
            </a:r>
            <a:r>
              <a:rPr lang="en-US" sz="2000" dirty="0" smtClean="0">
                <a:sym typeface="Symbol"/>
              </a:rPr>
              <a:t></a:t>
            </a:r>
            <a:r>
              <a:rPr lang="en-US" sz="2000" dirty="0" smtClean="0"/>
              <a:t> </a:t>
            </a:r>
            <a:r>
              <a:rPr lang="en-US" sz="2000" dirty="0"/>
              <a:t>avoid double taxation: once for production and once for usage ! </a:t>
            </a:r>
            <a:endParaRPr lang="en-US" sz="2000" dirty="0" smtClean="0"/>
          </a:p>
          <a:p>
            <a:pPr>
              <a:buClr>
                <a:srgbClr val="FF0000"/>
              </a:buClr>
            </a:pPr>
            <a:r>
              <a:rPr lang="en-US" sz="2400" b="1" dirty="0" smtClean="0"/>
              <a:t>Car </a:t>
            </a:r>
            <a:r>
              <a:rPr lang="en-US" sz="2400" b="1" dirty="0"/>
              <a:t>makers </a:t>
            </a:r>
            <a:r>
              <a:rPr lang="en-US" sz="2400" b="1" dirty="0" smtClean="0"/>
              <a:t>in </a:t>
            </a:r>
            <a:r>
              <a:rPr lang="en-US" sz="2400" dirty="0" smtClean="0"/>
              <a:t>Europe should not block the initiatives </a:t>
            </a:r>
          </a:p>
          <a:p>
            <a:pPr lvl="1">
              <a:buClr>
                <a:srgbClr val="FF0000"/>
              </a:buClr>
            </a:pPr>
            <a:r>
              <a:rPr lang="en-US" sz="2000" dirty="0" smtClean="0"/>
              <a:t>Far east producers are strong competitors, will overtake Europeans </a:t>
            </a:r>
          </a:p>
          <a:p>
            <a:pPr lvl="1">
              <a:buClr>
                <a:srgbClr val="FF0000"/>
              </a:buClr>
            </a:pPr>
            <a:r>
              <a:rPr lang="en-US" sz="2000" dirty="0" smtClean="0"/>
              <a:t>Support European </a:t>
            </a:r>
            <a:r>
              <a:rPr lang="en-US" sz="2000" dirty="0"/>
              <a:t>equipment </a:t>
            </a:r>
            <a:r>
              <a:rPr lang="en-US" sz="2000" dirty="0" smtClean="0"/>
              <a:t>for electrolysis and fuel cell and applications</a:t>
            </a:r>
          </a:p>
          <a:p>
            <a:pPr>
              <a:buClr>
                <a:srgbClr val="FF0000"/>
              </a:buClr>
            </a:pPr>
            <a:r>
              <a:rPr lang="en-US" sz="2400" b="1" dirty="0" smtClean="0"/>
              <a:t>Politics</a:t>
            </a:r>
            <a:r>
              <a:rPr lang="en-US" sz="2400" dirty="0" smtClean="0"/>
              <a:t> must clearly indicate the way for the next 20 years </a:t>
            </a:r>
          </a:p>
          <a:p>
            <a:pPr lvl="1">
              <a:buClr>
                <a:srgbClr val="FF0000"/>
              </a:buClr>
            </a:pPr>
            <a:r>
              <a:rPr lang="en-US" sz="2000" dirty="0" smtClean="0"/>
              <a:t>Industry needs clear indications to go on investment </a:t>
            </a:r>
          </a:p>
          <a:p>
            <a:pPr lvl="1">
              <a:buClr>
                <a:srgbClr val="FF0000"/>
              </a:buClr>
            </a:pPr>
            <a:r>
              <a:rPr lang="en-US" sz="2000" dirty="0" smtClean="0"/>
              <a:t>No show effects, but strategic procedures to implement the H</a:t>
            </a:r>
            <a:r>
              <a:rPr lang="en-US" sz="2000" baseline="-25000" dirty="0" smtClean="0"/>
              <a:t>2</a:t>
            </a:r>
            <a:r>
              <a:rPr lang="en-US" sz="2000" dirty="0" smtClean="0"/>
              <a:t> technology !!</a:t>
            </a:r>
          </a:p>
          <a:p>
            <a:pPr lvl="1">
              <a:buClr>
                <a:srgbClr val="FF0000"/>
              </a:buClr>
            </a:pPr>
            <a:endParaRPr lang="en-US" sz="200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6462" t="19043" r="27427" b="28791"/>
          <a:stretch/>
        </p:blipFill>
        <p:spPr>
          <a:xfrm>
            <a:off x="1" y="2219"/>
            <a:ext cx="539552" cy="431641"/>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8794" y="2219"/>
            <a:ext cx="538221" cy="430887"/>
          </a:xfrm>
          <a:prstGeom prst="rect">
            <a:avLst/>
          </a:prstGeom>
        </p:spPr>
      </p:pic>
      <p:sp>
        <p:nvSpPr>
          <p:cNvPr id="6" name="Rechteck 5"/>
          <p:cNvSpPr/>
          <p:nvPr/>
        </p:nvSpPr>
        <p:spPr>
          <a:xfrm>
            <a:off x="21518" y="222995"/>
            <a:ext cx="9137015" cy="707886"/>
          </a:xfrm>
          <a:prstGeom prst="rect">
            <a:avLst/>
          </a:prstGeom>
        </p:spPr>
        <p:txBody>
          <a:bodyPr wrap="square">
            <a:spAutoFit/>
          </a:bodyPr>
          <a:lstStyle/>
          <a:p>
            <a:pPr algn="ctr"/>
            <a:r>
              <a:rPr lang="en-US" sz="4000" b="1" dirty="0" smtClean="0">
                <a:solidFill>
                  <a:srgbClr val="0070C0"/>
                </a:solidFill>
              </a:rPr>
              <a:t>Concrete request to EU-Parliament</a:t>
            </a:r>
            <a:endParaRPr lang="de-DE" sz="4000" dirty="0"/>
          </a:p>
        </p:txBody>
      </p:sp>
    </p:spTree>
    <p:extLst>
      <p:ext uri="{BB962C8B-B14F-4D97-AF65-F5344CB8AC3E}">
        <p14:creationId xmlns:p14="http://schemas.microsoft.com/office/powerpoint/2010/main" val="1987515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feld 2"/>
          <p:cNvSpPr txBox="1"/>
          <p:nvPr/>
        </p:nvSpPr>
        <p:spPr>
          <a:xfrm>
            <a:off x="1" y="2219"/>
            <a:ext cx="9143999" cy="369332"/>
          </a:xfrm>
          <a:prstGeom prst="rect">
            <a:avLst/>
          </a:prstGeo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wrap="square" rtlCol="0">
            <a:spAutoFit/>
          </a:bodyPr>
          <a:lstStyle/>
          <a:p>
            <a:endParaRPr lang="en-US" dirty="0"/>
          </a:p>
        </p:txBody>
      </p:sp>
      <p:pic>
        <p:nvPicPr>
          <p:cNvPr id="1026" name="Picture 2" descr="TischlerKl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507" y="2060848"/>
            <a:ext cx="3274685" cy="398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39552" y="1030072"/>
            <a:ext cx="8496943" cy="1077218"/>
          </a:xfrm>
          <a:prstGeom prst="rect">
            <a:avLst/>
          </a:prstGeom>
          <a:noFill/>
        </p:spPr>
        <p:txBody>
          <a:bodyPr wrap="square" rtlCol="0">
            <a:spAutoFit/>
          </a:bodyPr>
          <a:lstStyle/>
          <a:p>
            <a:r>
              <a:rPr lang="en-US" sz="3200" b="1" dirty="0" smtClean="0"/>
              <a:t>Globalism</a:t>
            </a:r>
            <a:r>
              <a:rPr lang="en-US" sz="3200" dirty="0" smtClean="0"/>
              <a:t>: we stay together under the same roof</a:t>
            </a:r>
          </a:p>
          <a:p>
            <a:r>
              <a:rPr lang="en-US" sz="3200" b="1" dirty="0" smtClean="0"/>
              <a:t>Regionalism</a:t>
            </a:r>
            <a:r>
              <a:rPr lang="en-US" sz="3200" dirty="0" smtClean="0"/>
              <a:t>: the pilaster supporting the roof</a:t>
            </a:r>
            <a:endParaRPr lang="en-US" sz="3200" dirty="0"/>
          </a:p>
        </p:txBody>
      </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26462" t="19043" r="27427" b="28791"/>
          <a:stretch/>
        </p:blipFill>
        <p:spPr>
          <a:xfrm>
            <a:off x="1" y="2219"/>
            <a:ext cx="539552" cy="431641"/>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8794" y="2219"/>
            <a:ext cx="538221" cy="430887"/>
          </a:xfrm>
          <a:prstGeom prst="rect">
            <a:avLst/>
          </a:prstGeom>
        </p:spPr>
      </p:pic>
      <p:sp>
        <p:nvSpPr>
          <p:cNvPr id="6" name="Textfeld 5"/>
          <p:cNvSpPr txBox="1"/>
          <p:nvPr/>
        </p:nvSpPr>
        <p:spPr>
          <a:xfrm>
            <a:off x="609785" y="5789262"/>
            <a:ext cx="7931415" cy="954107"/>
          </a:xfrm>
          <a:prstGeom prst="rect">
            <a:avLst/>
          </a:prstGeom>
          <a:noFill/>
        </p:spPr>
        <p:txBody>
          <a:bodyPr wrap="square" rtlCol="0">
            <a:spAutoFit/>
          </a:bodyPr>
          <a:lstStyle/>
          <a:p>
            <a:pPr algn="ctr"/>
            <a:r>
              <a:rPr lang="en-US" sz="2800" b="1" dirty="0" smtClean="0"/>
              <a:t>Hydrogen</a:t>
            </a:r>
            <a:r>
              <a:rPr lang="en-US" sz="2800" dirty="0" smtClean="0"/>
              <a:t> initiatives are based on local know-how but produce global effects </a:t>
            </a:r>
            <a:endParaRPr lang="en-US" sz="2800" dirty="0"/>
          </a:p>
        </p:txBody>
      </p:sp>
      <p:sp>
        <p:nvSpPr>
          <p:cNvPr id="7" name="Textfeld 6"/>
          <p:cNvSpPr txBox="1"/>
          <p:nvPr/>
        </p:nvSpPr>
        <p:spPr>
          <a:xfrm>
            <a:off x="6986" y="218039"/>
            <a:ext cx="9137014" cy="646331"/>
          </a:xfrm>
          <a:prstGeom prst="rect">
            <a:avLst/>
          </a:prstGeom>
          <a:noFill/>
        </p:spPr>
        <p:txBody>
          <a:bodyPr wrap="square" rtlCol="0">
            <a:spAutoFit/>
          </a:bodyPr>
          <a:lstStyle/>
          <a:p>
            <a:pPr algn="ctr"/>
            <a:r>
              <a:rPr lang="en-US" sz="3600" b="1" dirty="0" smtClean="0">
                <a:solidFill>
                  <a:srgbClr val="0070C0"/>
                </a:solidFill>
              </a:rPr>
              <a:t>We must find solutions for global problems</a:t>
            </a:r>
            <a:endParaRPr lang="en-US" sz="3600" b="1" dirty="0">
              <a:solidFill>
                <a:srgbClr val="0070C0"/>
              </a:solidFill>
            </a:endParaRPr>
          </a:p>
        </p:txBody>
      </p:sp>
    </p:spTree>
    <p:extLst>
      <p:ext uri="{BB962C8B-B14F-4D97-AF65-F5344CB8AC3E}">
        <p14:creationId xmlns:p14="http://schemas.microsoft.com/office/powerpoint/2010/main" val="354654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500" fill="hold"/>
                                        <p:tgtEl>
                                          <p:spTgt spid="1026"/>
                                        </p:tgtEl>
                                        <p:attrNameLst>
                                          <p:attrName>ppt_w</p:attrName>
                                        </p:attrNameLst>
                                      </p:cBhvr>
                                      <p:tavLst>
                                        <p:tav tm="0">
                                          <p:val>
                                            <p:fltVal val="0"/>
                                          </p:val>
                                        </p:tav>
                                        <p:tav tm="100000">
                                          <p:val>
                                            <p:strVal val="#ppt_w"/>
                                          </p:val>
                                        </p:tav>
                                      </p:tavLst>
                                    </p:anim>
                                    <p:anim calcmode="lin" valueType="num">
                                      <p:cBhvr>
                                        <p:cTn id="12" dur="1500" fill="hold"/>
                                        <p:tgtEl>
                                          <p:spTgt spid="1026"/>
                                        </p:tgtEl>
                                        <p:attrNameLst>
                                          <p:attrName>ppt_h</p:attrName>
                                        </p:attrNameLst>
                                      </p:cBhvr>
                                      <p:tavLst>
                                        <p:tav tm="0">
                                          <p:val>
                                            <p:fltVal val="0"/>
                                          </p:val>
                                        </p:tav>
                                        <p:tav tm="100000">
                                          <p:val>
                                            <p:strVal val="#ppt_h"/>
                                          </p:val>
                                        </p:tav>
                                      </p:tavLst>
                                    </p:anim>
                                    <p:animEffect transition="in" filter="fade">
                                      <p:cBhvr>
                                        <p:cTn id="13" dur="1500"/>
                                        <p:tgtEl>
                                          <p:spTgt spid="1026"/>
                                        </p:tgtEl>
                                      </p:cBhvr>
                                    </p:animEffect>
                                  </p:childTnLst>
                                </p:cTn>
                              </p:par>
                            </p:childTnLst>
                          </p:cTn>
                        </p:par>
                        <p:par>
                          <p:cTn id="14" fill="hold">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24931" name="Rechteck 22"/>
          <p:cNvSpPr>
            <a:spLocks noChangeArrowheads="1"/>
          </p:cNvSpPr>
          <p:nvPr/>
        </p:nvSpPr>
        <p:spPr bwMode="auto">
          <a:xfrm>
            <a:off x="395536" y="5780782"/>
            <a:ext cx="8643386" cy="1077218"/>
          </a:xfrm>
          <a:prstGeom prst="rect">
            <a:avLst/>
          </a:prstGeom>
          <a:noFill/>
          <a:ln>
            <a:noFill/>
          </a:ln>
          <a:extLst/>
        </p:spPr>
        <p:txBody>
          <a:bodyPr wrap="square">
            <a:spAutoFit/>
          </a:bodyPr>
          <a:lstStyle/>
          <a:p>
            <a:pPr marL="585788" indent="-411163"/>
            <a:r>
              <a:rPr lang="de-DE" sz="3200" b="1" dirty="0" err="1" smtClean="0">
                <a:solidFill>
                  <a:schemeClr val="bg1"/>
                </a:solidFill>
                <a:latin typeface="Myriad Pro" pitchFamily="34" charset="0"/>
              </a:rPr>
              <a:t>Thank</a:t>
            </a:r>
            <a:r>
              <a:rPr lang="de-DE" sz="3200" b="1" dirty="0" smtClean="0">
                <a:solidFill>
                  <a:schemeClr val="bg1"/>
                </a:solidFill>
                <a:latin typeface="Myriad Pro" pitchFamily="34" charset="0"/>
              </a:rPr>
              <a:t> </a:t>
            </a:r>
            <a:r>
              <a:rPr lang="de-DE" sz="3200" b="1" dirty="0" err="1" smtClean="0">
                <a:solidFill>
                  <a:schemeClr val="bg1"/>
                </a:solidFill>
                <a:latin typeface="Myriad Pro" pitchFamily="34" charset="0"/>
              </a:rPr>
              <a:t>you</a:t>
            </a:r>
            <a:r>
              <a:rPr lang="de-DE" sz="3200" b="1" dirty="0" smtClean="0">
                <a:solidFill>
                  <a:schemeClr val="bg1"/>
                </a:solidFill>
                <a:latin typeface="Myriad Pro" pitchFamily="34" charset="0"/>
              </a:rPr>
              <a:t> </a:t>
            </a:r>
            <a:r>
              <a:rPr lang="de-DE" sz="3200" b="1" dirty="0" err="1" smtClean="0">
                <a:solidFill>
                  <a:schemeClr val="bg1"/>
                </a:solidFill>
                <a:latin typeface="Myriad Pro" pitchFamily="34" charset="0"/>
              </a:rPr>
              <a:t>for</a:t>
            </a:r>
            <a:r>
              <a:rPr lang="de-DE" sz="3200" b="1" dirty="0" smtClean="0">
                <a:solidFill>
                  <a:schemeClr val="bg1"/>
                </a:solidFill>
                <a:latin typeface="Myriad Pro" pitchFamily="34" charset="0"/>
              </a:rPr>
              <a:t> </a:t>
            </a:r>
            <a:r>
              <a:rPr lang="de-DE" sz="3200" b="1" dirty="0" err="1" smtClean="0">
                <a:solidFill>
                  <a:schemeClr val="bg1"/>
                </a:solidFill>
                <a:latin typeface="Myriad Pro" pitchFamily="34" charset="0"/>
              </a:rPr>
              <a:t>the</a:t>
            </a:r>
            <a:r>
              <a:rPr lang="de-DE" sz="3200" b="1" dirty="0" smtClean="0">
                <a:solidFill>
                  <a:schemeClr val="bg1"/>
                </a:solidFill>
                <a:latin typeface="Myriad Pro" pitchFamily="34" charset="0"/>
              </a:rPr>
              <a:t> </a:t>
            </a:r>
            <a:r>
              <a:rPr lang="de-DE" sz="3200" b="1" dirty="0" err="1" smtClean="0">
                <a:solidFill>
                  <a:schemeClr val="bg1"/>
                </a:solidFill>
                <a:latin typeface="Myriad Pro" pitchFamily="34" charset="0"/>
              </a:rPr>
              <a:t>attention</a:t>
            </a:r>
            <a:r>
              <a:rPr lang="de-DE" sz="3200" b="1" dirty="0" smtClean="0">
                <a:solidFill>
                  <a:schemeClr val="bg1"/>
                </a:solidFill>
                <a:latin typeface="Myriad Pro" pitchFamily="34" charset="0"/>
              </a:rPr>
              <a:t>		</a:t>
            </a:r>
          </a:p>
          <a:p>
            <a:pPr marL="585788" indent="-411163"/>
            <a:r>
              <a:rPr lang="de-DE" sz="3200" b="1" dirty="0">
                <a:solidFill>
                  <a:schemeClr val="bg1"/>
                </a:solidFill>
                <a:latin typeface="Myriad Pro" pitchFamily="34" charset="0"/>
              </a:rPr>
              <a:t>	</a:t>
            </a:r>
            <a:r>
              <a:rPr lang="de-DE" sz="3200" b="1" dirty="0" smtClean="0">
                <a:solidFill>
                  <a:schemeClr val="bg1"/>
                </a:solidFill>
                <a:latin typeface="Myriad Pro" pitchFamily="34" charset="0"/>
              </a:rPr>
              <a:t>						</a:t>
            </a:r>
            <a:r>
              <a:rPr lang="de-DE" sz="3200" dirty="0" smtClean="0">
                <a:solidFill>
                  <a:schemeClr val="bg1"/>
                </a:solidFill>
                <a:latin typeface="Myriad Pro" pitchFamily="34" charset="0"/>
              </a:rPr>
              <a:t>Walter Huber </a:t>
            </a:r>
            <a:r>
              <a:rPr lang="de-DE" sz="3200" dirty="0" smtClean="0">
                <a:solidFill>
                  <a:srgbClr val="FFC000"/>
                </a:solidFill>
                <a:latin typeface="Myriad Pro" pitchFamily="34" charset="0"/>
              </a:rPr>
              <a:t>	</a:t>
            </a:r>
            <a:endParaRPr lang="de-DE" sz="3200" dirty="0">
              <a:solidFill>
                <a:srgbClr val="FFC000"/>
              </a:solidFill>
              <a:latin typeface="Myriad Pro" pitchFamily="34" charset="0"/>
            </a:endParaRPr>
          </a:p>
        </p:txBody>
      </p:sp>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26462" t="19043" r="27427" b="28791"/>
          <a:stretch/>
        </p:blipFill>
        <p:spPr>
          <a:xfrm>
            <a:off x="1" y="0"/>
            <a:ext cx="415820" cy="332656"/>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6456" y="2219"/>
            <a:ext cx="460559" cy="368713"/>
          </a:xfrm>
          <a:prstGeom prst="rect">
            <a:avLst/>
          </a:prstGeom>
        </p:spPr>
      </p:pic>
    </p:spTree>
    <p:extLst>
      <p:ext uri="{BB962C8B-B14F-4D97-AF65-F5344CB8AC3E}">
        <p14:creationId xmlns:p14="http://schemas.microsoft.com/office/powerpoint/2010/main" val="4086968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400110"/>
          </a:xfr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a:normAutofit fontScale="90000"/>
          </a:bodyPr>
          <a:lstStyle/>
          <a:p>
            <a:r>
              <a:rPr lang="en-US" sz="4000" b="1" dirty="0" smtClean="0">
                <a:solidFill>
                  <a:srgbClr val="0070C0"/>
                </a:solidFill>
              </a:rPr>
              <a:t> </a:t>
            </a:r>
            <a:br>
              <a:rPr lang="en-US" sz="4000" b="1" dirty="0" smtClean="0">
                <a:solidFill>
                  <a:srgbClr val="0070C0"/>
                </a:solidFill>
              </a:rPr>
            </a:br>
            <a:endParaRPr lang="en-US" sz="4000" b="1" dirty="0">
              <a:solidFill>
                <a:srgbClr val="0070C0"/>
              </a:solidFill>
            </a:endParaRPr>
          </a:p>
        </p:txBody>
      </p:sp>
      <p:sp>
        <p:nvSpPr>
          <p:cNvPr id="3" name="Inhaltsplatzhalter 2"/>
          <p:cNvSpPr>
            <a:spLocks noGrp="1"/>
          </p:cNvSpPr>
          <p:nvPr>
            <p:ph idx="1"/>
          </p:nvPr>
        </p:nvSpPr>
        <p:spPr>
          <a:xfrm>
            <a:off x="215516" y="1196752"/>
            <a:ext cx="8928483" cy="5400600"/>
          </a:xfrm>
        </p:spPr>
        <p:txBody>
          <a:bodyPr>
            <a:normAutofit/>
          </a:bodyPr>
          <a:lstStyle/>
          <a:p>
            <a:pPr marL="176213" indent="-176213">
              <a:buClr>
                <a:srgbClr val="FF0000"/>
              </a:buClr>
            </a:pPr>
            <a:r>
              <a:rPr lang="en-US" sz="2400" b="1" dirty="0" smtClean="0"/>
              <a:t>Climate change </a:t>
            </a:r>
            <a:r>
              <a:rPr lang="en-US" sz="2400" dirty="0" smtClean="0"/>
              <a:t>needs technologies without greenhouse gases: </a:t>
            </a:r>
          </a:p>
          <a:p>
            <a:pPr marL="363538" indent="-176213">
              <a:buClr>
                <a:srgbClr val="FF0000"/>
              </a:buClr>
              <a:buFont typeface="Symbol" panose="05050102010706020507" pitchFamily="18" charset="2"/>
              <a:buChar char="-"/>
            </a:pPr>
            <a:r>
              <a:rPr lang="en-US" sz="2000" dirty="0" smtClean="0"/>
              <a:t>No CO</a:t>
            </a:r>
            <a:r>
              <a:rPr lang="en-US" sz="2000" baseline="-25000" dirty="0" smtClean="0"/>
              <a:t>2</a:t>
            </a:r>
            <a:r>
              <a:rPr lang="en-US" sz="2000" dirty="0" smtClean="0"/>
              <a:t>, no CH</a:t>
            </a:r>
            <a:r>
              <a:rPr lang="en-US" sz="2000" baseline="-25000" dirty="0" smtClean="0"/>
              <a:t>4</a:t>
            </a:r>
            <a:r>
              <a:rPr lang="en-US" sz="2000" dirty="0" smtClean="0"/>
              <a:t>, no toxic elements, no excess heat production </a:t>
            </a:r>
          </a:p>
          <a:p>
            <a:pPr marL="176213" indent="-176213">
              <a:buClr>
                <a:srgbClr val="FF0000"/>
              </a:buClr>
            </a:pPr>
            <a:r>
              <a:rPr lang="en-US" sz="2400" b="1" dirty="0" smtClean="0"/>
              <a:t>Renewable</a:t>
            </a:r>
            <a:r>
              <a:rPr lang="en-US" sz="2400" dirty="0" smtClean="0"/>
              <a:t> </a:t>
            </a:r>
            <a:r>
              <a:rPr lang="en-US" sz="2400" b="1" dirty="0" smtClean="0"/>
              <a:t>energy</a:t>
            </a:r>
            <a:r>
              <a:rPr lang="en-US" sz="2400" dirty="0" smtClean="0"/>
              <a:t> </a:t>
            </a:r>
            <a:r>
              <a:rPr lang="en-US" sz="2400" b="1" dirty="0" smtClean="0"/>
              <a:t>sources</a:t>
            </a:r>
            <a:r>
              <a:rPr lang="en-US" sz="2400" dirty="0" smtClean="0"/>
              <a:t> </a:t>
            </a:r>
            <a:r>
              <a:rPr lang="en-US" sz="2400" dirty="0">
                <a:sym typeface="Symbol"/>
              </a:rPr>
              <a:t> </a:t>
            </a:r>
            <a:r>
              <a:rPr lang="en-US" sz="2400" dirty="0" smtClean="0"/>
              <a:t>basic electricity 24 </a:t>
            </a:r>
            <a:r>
              <a:rPr lang="en-US" sz="2400" dirty="0"/>
              <a:t>hours </a:t>
            </a:r>
            <a:r>
              <a:rPr lang="en-US" sz="2400" dirty="0" smtClean="0"/>
              <a:t>available</a:t>
            </a:r>
            <a:endParaRPr lang="en-US" sz="2000" dirty="0" smtClean="0"/>
          </a:p>
          <a:p>
            <a:pPr marL="363538" lvl="1" indent="-176213">
              <a:buClr>
                <a:srgbClr val="FF0000"/>
              </a:buClr>
            </a:pPr>
            <a:r>
              <a:rPr lang="en-US" sz="2000" dirty="0" smtClean="0"/>
              <a:t>Storage of excess electricity production for short and long time periods</a:t>
            </a:r>
          </a:p>
          <a:p>
            <a:pPr marL="176213" indent="-176213">
              <a:buClr>
                <a:srgbClr val="FF0000"/>
              </a:buClr>
            </a:pPr>
            <a:r>
              <a:rPr lang="en-US" sz="2400" b="1" dirty="0" smtClean="0"/>
              <a:t>Mobility</a:t>
            </a:r>
            <a:r>
              <a:rPr lang="en-US" sz="2400" dirty="0"/>
              <a:t> </a:t>
            </a:r>
            <a:r>
              <a:rPr lang="en-US" sz="2400" dirty="0" smtClean="0"/>
              <a:t>is a basic need </a:t>
            </a:r>
            <a:r>
              <a:rPr lang="en-US" sz="2400" dirty="0" smtClean="0">
                <a:sym typeface="Symbol"/>
              </a:rPr>
              <a:t> </a:t>
            </a:r>
            <a:r>
              <a:rPr lang="en-US" sz="2400" dirty="0" smtClean="0"/>
              <a:t>new thinking </a:t>
            </a:r>
            <a:r>
              <a:rPr lang="en-US" sz="2400" dirty="0" smtClean="0">
                <a:sym typeface="Symbol"/>
              </a:rPr>
              <a:t></a:t>
            </a:r>
            <a:r>
              <a:rPr lang="en-US" sz="2400" dirty="0" smtClean="0"/>
              <a:t> new orientation !!</a:t>
            </a:r>
          </a:p>
          <a:p>
            <a:pPr marL="363538" lvl="1" indent="-176213">
              <a:buClr>
                <a:srgbClr val="FF0000"/>
              </a:buClr>
            </a:pPr>
            <a:r>
              <a:rPr lang="en-US" sz="2000" dirty="0" smtClean="0"/>
              <a:t>Abandon fossil fuels: electric propulsion is the only solution!</a:t>
            </a:r>
          </a:p>
          <a:p>
            <a:pPr marL="363538" lvl="1" indent="-176213">
              <a:buClr>
                <a:srgbClr val="FF0000"/>
              </a:buClr>
            </a:pPr>
            <a:r>
              <a:rPr lang="en-US" sz="2000" dirty="0" smtClean="0"/>
              <a:t>Change of traffic logistics: individual traffic </a:t>
            </a:r>
            <a:r>
              <a:rPr lang="en-US" sz="2000" dirty="0" smtClean="0">
                <a:sym typeface="Symbol"/>
              </a:rPr>
              <a:t> public traffic solutions </a:t>
            </a:r>
            <a:endParaRPr lang="en-US" sz="2000" dirty="0" smtClean="0"/>
          </a:p>
          <a:p>
            <a:pPr marL="176213" indent="-176213">
              <a:buClr>
                <a:srgbClr val="FF0000"/>
              </a:buClr>
            </a:pPr>
            <a:r>
              <a:rPr lang="en-US" sz="2400" b="1" dirty="0" smtClean="0"/>
              <a:t>Globalism</a:t>
            </a:r>
            <a:r>
              <a:rPr lang="en-US" sz="2400" dirty="0" smtClean="0"/>
              <a:t> must be supported (not substituted !) by </a:t>
            </a:r>
            <a:r>
              <a:rPr lang="en-US" sz="2400" b="1" dirty="0" smtClean="0"/>
              <a:t>regionalism</a:t>
            </a:r>
            <a:r>
              <a:rPr lang="en-US" sz="2400" dirty="0" smtClean="0"/>
              <a:t> </a:t>
            </a:r>
          </a:p>
          <a:p>
            <a:pPr marL="363538" lvl="1" indent="-176213">
              <a:buClr>
                <a:srgbClr val="FF0000"/>
              </a:buClr>
            </a:pPr>
            <a:r>
              <a:rPr lang="en-US" sz="2000" dirty="0" smtClean="0"/>
              <a:t>Renewable energy production and supply on regional and local basis </a:t>
            </a:r>
          </a:p>
          <a:p>
            <a:pPr marL="0" indent="-212725">
              <a:buClr>
                <a:srgbClr val="FF0000"/>
              </a:buClr>
            </a:pPr>
            <a:r>
              <a:rPr lang="en-US" sz="2400" b="1" dirty="0" smtClean="0"/>
              <a:t>Recycling</a:t>
            </a:r>
            <a:r>
              <a:rPr lang="en-US" sz="2400" dirty="0" smtClean="0"/>
              <a:t>: </a:t>
            </a:r>
            <a:r>
              <a:rPr lang="en-US" sz="2400" dirty="0"/>
              <a:t>is the big challenge </a:t>
            </a:r>
            <a:r>
              <a:rPr lang="en-US" sz="2400" dirty="0" smtClean="0"/>
              <a:t>= save raw materials </a:t>
            </a:r>
            <a:endParaRPr lang="en-US" sz="2400" dirty="0" smtClean="0">
              <a:sym typeface="Symbol"/>
            </a:endParaRPr>
          </a:p>
          <a:p>
            <a:pPr marL="400050" lvl="1" indent="-212725">
              <a:buClr>
                <a:srgbClr val="FF0000"/>
              </a:buClr>
            </a:pPr>
            <a:r>
              <a:rPr lang="en-US" sz="2000" dirty="0" smtClean="0"/>
              <a:t>Lithium batteries can not be recycled</a:t>
            </a:r>
            <a:r>
              <a:rPr lang="en-US" sz="2000" dirty="0"/>
              <a:t> </a:t>
            </a:r>
            <a:r>
              <a:rPr lang="en-US" sz="2000" dirty="0" smtClean="0"/>
              <a:t>today (may be in the future?) </a:t>
            </a:r>
            <a:endParaRPr lang="en-US" sz="2000" dirty="0"/>
          </a:p>
          <a:p>
            <a:pPr marL="0" indent="0">
              <a:buClr>
                <a:srgbClr val="FF0000"/>
              </a:buClr>
              <a:buNone/>
            </a:pPr>
            <a:endParaRPr lang="en-US" sz="1000" dirty="0" smtClean="0"/>
          </a:p>
          <a:p>
            <a:pPr marL="0" indent="0" algn="ctr">
              <a:buClr>
                <a:srgbClr val="FF0000"/>
              </a:buClr>
              <a:buNone/>
            </a:pPr>
            <a:r>
              <a:rPr lang="en-US" sz="2800" b="1" dirty="0" smtClean="0">
                <a:solidFill>
                  <a:srgbClr val="0070C0"/>
                </a:solidFill>
              </a:rPr>
              <a:t>Hydrogen offers efficient solutions to most problems </a:t>
            </a: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sp>
        <p:nvSpPr>
          <p:cNvPr id="6" name="Rechteck 5"/>
          <p:cNvSpPr/>
          <p:nvPr/>
        </p:nvSpPr>
        <p:spPr>
          <a:xfrm>
            <a:off x="1" y="203675"/>
            <a:ext cx="9143999" cy="707886"/>
          </a:xfrm>
          <a:prstGeom prst="rect">
            <a:avLst/>
          </a:prstGeom>
        </p:spPr>
        <p:txBody>
          <a:bodyPr wrap="square">
            <a:spAutoFit/>
          </a:bodyPr>
          <a:lstStyle/>
          <a:p>
            <a:pPr algn="ctr"/>
            <a:r>
              <a:rPr lang="en-US" sz="4000" b="1" dirty="0">
                <a:solidFill>
                  <a:srgbClr val="0070C0"/>
                </a:solidFill>
              </a:rPr>
              <a:t>Focus on the global problems</a:t>
            </a:r>
            <a:endParaRPr lang="de-DE" sz="4000" dirty="0"/>
          </a:p>
        </p:txBody>
      </p:sp>
    </p:spTree>
    <p:extLst>
      <p:ext uri="{BB962C8B-B14F-4D97-AF65-F5344CB8AC3E}">
        <p14:creationId xmlns:p14="http://schemas.microsoft.com/office/powerpoint/2010/main" val="19034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500"/>
                                        <p:tgtEl>
                                          <p:spTgt spid="3">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500"/>
                                        <p:tgtEl>
                                          <p:spTgt spid="3">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500"/>
                                        <p:tgtEl>
                                          <p:spTgt spid="3">
                                            <p:txEl>
                                              <p:pRg st="9" end="9"/>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up)">
                                      <p:cBhvr>
                                        <p:cTn id="47" dur="500"/>
                                        <p:tgtEl>
                                          <p:spTgt spid="3">
                                            <p:txEl>
                                              <p:pRg st="10" end="10"/>
                                            </p:txEl>
                                          </p:spTgt>
                                        </p:tgtEl>
                                      </p:cBhvr>
                                    </p:animEffect>
                                  </p:childTnLst>
                                </p:cTn>
                              </p:par>
                            </p:childTnLst>
                          </p:cTn>
                        </p:par>
                        <p:par>
                          <p:cTn id="48" fill="hold">
                            <p:stCondLst>
                              <p:cond delay="5500"/>
                            </p:stCondLst>
                            <p:childTnLst>
                              <p:par>
                                <p:cTn id="49" presetID="22" presetClass="entr" presetSubtype="8" fill="hold" nodeType="afterEffect">
                                  <p:stCondLst>
                                    <p:cond delay="200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wipe(left)">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bgerundetes Rechteck 2"/>
          <p:cNvSpPr/>
          <p:nvPr/>
        </p:nvSpPr>
        <p:spPr>
          <a:xfrm>
            <a:off x="6300393" y="1365745"/>
            <a:ext cx="2665675" cy="5289886"/>
          </a:xfrm>
          <a:prstGeom prst="roundRect">
            <a:avLst>
              <a:gd name="adj" fmla="val 11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0" y="0"/>
            <a:ext cx="9144000" cy="400110"/>
          </a:xfr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a:normAutofit fontScale="90000"/>
          </a:bodyPr>
          <a:lstStyle/>
          <a:p>
            <a:r>
              <a:rPr lang="en-US" sz="4000" b="1" dirty="0" smtClean="0">
                <a:solidFill>
                  <a:srgbClr val="0070C0"/>
                </a:solidFill>
              </a:rPr>
              <a:t> </a:t>
            </a:r>
            <a:br>
              <a:rPr lang="en-US" sz="4000" b="1" dirty="0" smtClean="0">
                <a:solidFill>
                  <a:srgbClr val="0070C0"/>
                </a:solidFill>
              </a:rPr>
            </a:br>
            <a:endParaRPr lang="en-US" sz="4000" b="1" dirty="0">
              <a:solidFill>
                <a:srgbClr val="0070C0"/>
              </a:solidFill>
            </a:endParaRP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sp>
        <p:nvSpPr>
          <p:cNvPr id="6" name="Rechteck 5"/>
          <p:cNvSpPr/>
          <p:nvPr/>
        </p:nvSpPr>
        <p:spPr>
          <a:xfrm>
            <a:off x="1" y="203675"/>
            <a:ext cx="9143999" cy="707886"/>
          </a:xfrm>
          <a:prstGeom prst="rect">
            <a:avLst/>
          </a:prstGeom>
        </p:spPr>
        <p:txBody>
          <a:bodyPr wrap="square">
            <a:spAutoFit/>
          </a:bodyPr>
          <a:lstStyle/>
          <a:p>
            <a:pPr algn="ctr"/>
            <a:r>
              <a:rPr lang="en-US" sz="4000" b="1" dirty="0" smtClean="0">
                <a:solidFill>
                  <a:srgbClr val="0070C0"/>
                </a:solidFill>
              </a:rPr>
              <a:t>The role of hydrogen</a:t>
            </a:r>
            <a:endParaRPr lang="en-US" sz="4000" b="1" dirty="0">
              <a:solidFill>
                <a:srgbClr val="0070C0"/>
              </a:solidFill>
            </a:endParaRPr>
          </a:p>
        </p:txBody>
      </p:sp>
      <p:sp>
        <p:nvSpPr>
          <p:cNvPr id="7" name="Textfeld 6"/>
          <p:cNvSpPr txBox="1"/>
          <p:nvPr/>
        </p:nvSpPr>
        <p:spPr>
          <a:xfrm>
            <a:off x="3416601" y="3779707"/>
            <a:ext cx="2280790" cy="523220"/>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sz="2800" b="1" dirty="0" smtClean="0">
                <a:solidFill>
                  <a:srgbClr val="0070C0"/>
                </a:solidFill>
              </a:rPr>
              <a:t>Hydrogen</a:t>
            </a:r>
          </a:p>
        </p:txBody>
      </p:sp>
      <p:grpSp>
        <p:nvGrpSpPr>
          <p:cNvPr id="8" name="Gruppieren 75"/>
          <p:cNvGrpSpPr/>
          <p:nvPr/>
        </p:nvGrpSpPr>
        <p:grpSpPr>
          <a:xfrm>
            <a:off x="689164" y="3792391"/>
            <a:ext cx="2611481" cy="1263005"/>
            <a:chOff x="357157" y="357165"/>
            <a:chExt cx="2071692" cy="1714513"/>
          </a:xfrm>
        </p:grpSpPr>
        <p:grpSp>
          <p:nvGrpSpPr>
            <p:cNvPr id="9" name="Gruppieren 90"/>
            <p:cNvGrpSpPr/>
            <p:nvPr/>
          </p:nvGrpSpPr>
          <p:grpSpPr>
            <a:xfrm>
              <a:off x="357157" y="1071545"/>
              <a:ext cx="928683" cy="1000133"/>
              <a:chOff x="357158" y="785794"/>
              <a:chExt cx="4500594" cy="3857652"/>
            </a:xfrm>
          </p:grpSpPr>
          <p:cxnSp>
            <p:nvCxnSpPr>
              <p:cNvPr id="76" name="Gerade Verbindung 4"/>
              <p:cNvCxnSpPr/>
              <p:nvPr/>
            </p:nvCxnSpPr>
            <p:spPr>
              <a:xfrm rot="5400000">
                <a:off x="121441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rot="16200000" flipH="1">
                <a:off x="157160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rot="10800000">
                <a:off x="1785918" y="1928802"/>
                <a:ext cx="1928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flipV="1">
                <a:off x="1785918" y="1643050"/>
                <a:ext cx="928694"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2714612" y="1643050"/>
                <a:ext cx="100013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rot="5400000" flipH="1" flipV="1">
                <a:off x="2464579"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rot="16200000" flipH="1">
                <a:off x="2536017"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rot="5400000" flipH="1" flipV="1">
                <a:off x="2500298" y="3714752"/>
                <a:ext cx="500066"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rot="5400000" flipH="1" flipV="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rot="5400000" flipH="1" flipV="1">
                <a:off x="2536017" y="2893215"/>
                <a:ext cx="428628"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rot="5400000" flipH="1" flipV="1">
                <a:off x="2571736" y="257174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rot="16200000" flipH="1">
                <a:off x="2536017" y="3679033"/>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rot="16200000" flipH="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2571736" y="2928934"/>
                <a:ext cx="35719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a:off x="2500298" y="4643446"/>
                <a:ext cx="500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2571736" y="4143380"/>
                <a:ext cx="428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2571736" y="328612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rot="5400000" flipH="1" flipV="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2571736" y="257174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rot="16200000" flipH="1">
                <a:off x="2643174" y="2571744"/>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rot="16200000" flipH="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rot="5400000" flipH="1" flipV="1">
                <a:off x="2643174" y="207167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rot="16200000" flipH="1">
                <a:off x="2643174" y="2000240"/>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2428860" y="1714488"/>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rot="5400000" flipH="1" flipV="1">
                <a:off x="2786050"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rot="16200000" flipH="1">
                <a:off x="3000364"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rot="5400000">
                <a:off x="2214546"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flipV="1">
                <a:off x="2214546"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rot="10800000">
                <a:off x="2428860"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flipV="1">
                <a:off x="857224" y="1357298"/>
                <a:ext cx="4000528" cy="207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flipV="1">
                <a:off x="500034" y="1071546"/>
                <a:ext cx="3929090" cy="2000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flipV="1">
                <a:off x="357158" y="785794"/>
                <a:ext cx="3714776" cy="1857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1"/>
            <p:cNvGrpSpPr/>
            <p:nvPr/>
          </p:nvGrpSpPr>
          <p:grpSpPr>
            <a:xfrm>
              <a:off x="1500166" y="357165"/>
              <a:ext cx="928683" cy="1000133"/>
              <a:chOff x="357158" y="785794"/>
              <a:chExt cx="4500594" cy="3857652"/>
            </a:xfrm>
          </p:grpSpPr>
          <p:cxnSp>
            <p:nvCxnSpPr>
              <p:cNvPr id="44" name="Gerade Verbindung 43"/>
              <p:cNvCxnSpPr/>
              <p:nvPr/>
            </p:nvCxnSpPr>
            <p:spPr>
              <a:xfrm rot="5400000">
                <a:off x="121441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rot="16200000" flipH="1">
                <a:off x="157160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rot="10800000">
                <a:off x="1785918" y="1928802"/>
                <a:ext cx="1928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flipV="1">
                <a:off x="1785918" y="1643050"/>
                <a:ext cx="928694"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a:off x="2714612" y="1643050"/>
                <a:ext cx="100013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rot="5400000" flipH="1" flipV="1">
                <a:off x="2464579"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rot="16200000" flipH="1">
                <a:off x="2536017"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rot="5400000" flipH="1" flipV="1">
                <a:off x="2500298" y="3714752"/>
                <a:ext cx="500066"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rot="5400000" flipH="1" flipV="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rot="5400000" flipH="1" flipV="1">
                <a:off x="2536017" y="2893215"/>
                <a:ext cx="428628"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rot="5400000" flipH="1" flipV="1">
                <a:off x="2571736" y="257174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rot="16200000" flipH="1">
                <a:off x="2536017" y="3679033"/>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rot="16200000" flipH="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a:off x="2571736" y="2928934"/>
                <a:ext cx="35719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2500298" y="4643446"/>
                <a:ext cx="500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a:off x="2571736" y="4143380"/>
                <a:ext cx="428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a:off x="2571736" y="328612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rot="5400000" flipH="1" flipV="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2571736" y="257174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rot="16200000" flipH="1">
                <a:off x="2643174" y="2571744"/>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rot="16200000" flipH="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rot="5400000" flipH="1" flipV="1">
                <a:off x="2643174" y="207167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rot="16200000" flipH="1">
                <a:off x="2643174" y="2000240"/>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a:off x="2428860" y="1714488"/>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rot="5400000" flipH="1" flipV="1">
                <a:off x="2786050"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rot="16200000" flipH="1">
                <a:off x="3000364"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rot="5400000">
                <a:off x="2214546"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flipV="1">
                <a:off x="2214546"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rot="10800000">
                <a:off x="2428860"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flipV="1">
                <a:off x="857224" y="1357298"/>
                <a:ext cx="4000528" cy="207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flipV="1">
                <a:off x="500034" y="1071546"/>
                <a:ext cx="3929090" cy="2000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V="1">
                <a:off x="357158" y="785794"/>
                <a:ext cx="3714776" cy="1857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uppieren 124"/>
            <p:cNvGrpSpPr/>
            <p:nvPr/>
          </p:nvGrpSpPr>
          <p:grpSpPr>
            <a:xfrm>
              <a:off x="928661" y="714355"/>
              <a:ext cx="928683" cy="1000133"/>
              <a:chOff x="357158" y="785794"/>
              <a:chExt cx="4500594" cy="3857652"/>
            </a:xfrm>
          </p:grpSpPr>
          <p:cxnSp>
            <p:nvCxnSpPr>
              <p:cNvPr id="12" name="Gerade Verbindung 11"/>
              <p:cNvCxnSpPr/>
              <p:nvPr/>
            </p:nvCxnSpPr>
            <p:spPr>
              <a:xfrm rot="5400000">
                <a:off x="121441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16200000" flipH="1">
                <a:off x="157160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rot="10800000">
                <a:off x="1785918" y="1928802"/>
                <a:ext cx="1928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V="1">
                <a:off x="1785918" y="1643050"/>
                <a:ext cx="928694"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2714612" y="1643050"/>
                <a:ext cx="100013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rot="5400000" flipH="1" flipV="1">
                <a:off x="2464579"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rot="16200000" flipH="1">
                <a:off x="2536017"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rot="5400000" flipH="1" flipV="1">
                <a:off x="2500298" y="3714752"/>
                <a:ext cx="500066"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5400000" flipH="1" flipV="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5400000" flipH="1" flipV="1">
                <a:off x="2536017" y="2893215"/>
                <a:ext cx="428628"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rot="5400000" flipH="1" flipV="1">
                <a:off x="2571736" y="257174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rot="16200000" flipH="1">
                <a:off x="2536017" y="3679033"/>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rot="16200000" flipH="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2571736" y="2928934"/>
                <a:ext cx="35719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2500298" y="4643446"/>
                <a:ext cx="500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2571736" y="4143380"/>
                <a:ext cx="428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2571736" y="328612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rot="5400000" flipH="1" flipV="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2571736" y="257174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rot="16200000" flipH="1">
                <a:off x="2643174" y="2571744"/>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rot="16200000" flipH="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rot="5400000" flipH="1" flipV="1">
                <a:off x="2643174" y="207167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rot="16200000" flipH="1">
                <a:off x="2643174" y="2000240"/>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2428860" y="1714488"/>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rot="5400000" flipH="1" flipV="1">
                <a:off x="2786050"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rot="16200000" flipH="1">
                <a:off x="3000364"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rot="5400000">
                <a:off x="2214546"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flipV="1">
                <a:off x="2214546"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rot="10800000">
                <a:off x="2428860"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flipV="1">
                <a:off x="857224" y="1357298"/>
                <a:ext cx="4000528" cy="207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V="1">
                <a:off x="500034" y="1071546"/>
                <a:ext cx="3929090" cy="2000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357158" y="785794"/>
                <a:ext cx="3714776" cy="1857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8" name="Textfeld 107"/>
          <p:cNvSpPr txBox="1"/>
          <p:nvPr/>
        </p:nvSpPr>
        <p:spPr>
          <a:xfrm>
            <a:off x="1342723" y="4799237"/>
            <a:ext cx="2745190" cy="689741"/>
          </a:xfrm>
          <a:prstGeom prst="rect">
            <a:avLst/>
          </a:prstGeom>
          <a:noFill/>
          <a:ln>
            <a:noFill/>
          </a:ln>
        </p:spPr>
        <p:txBody>
          <a:bodyPr wrap="square" rtlCol="0">
            <a:spAutoFit/>
          </a:bodyPr>
          <a:lstStyle/>
          <a:p>
            <a:pPr algn="ctr">
              <a:lnSpc>
                <a:spcPts val="2300"/>
              </a:lnSpc>
            </a:pPr>
            <a:r>
              <a:rPr lang="en-US" sz="2000" b="1" dirty="0" smtClean="0">
                <a:solidFill>
                  <a:srgbClr val="0070C0"/>
                </a:solidFill>
              </a:rPr>
              <a:t>Electricity storage</a:t>
            </a:r>
          </a:p>
          <a:p>
            <a:pPr algn="ctr">
              <a:lnSpc>
                <a:spcPts val="2300"/>
              </a:lnSpc>
            </a:pPr>
            <a:r>
              <a:rPr lang="en-US" sz="2000" b="1" dirty="0" smtClean="0">
                <a:solidFill>
                  <a:srgbClr val="0070C0"/>
                </a:solidFill>
              </a:rPr>
              <a:t>Grid stabilization</a:t>
            </a:r>
            <a:endParaRPr lang="en-US" sz="2000" b="1" dirty="0">
              <a:solidFill>
                <a:srgbClr val="0070C0"/>
              </a:solidFill>
            </a:endParaRPr>
          </a:p>
        </p:txBody>
      </p:sp>
      <p:sp>
        <p:nvSpPr>
          <p:cNvPr id="110" name="Rechteckiger Pfeil 109"/>
          <p:cNvSpPr/>
          <p:nvPr/>
        </p:nvSpPr>
        <p:spPr>
          <a:xfrm rot="10800000">
            <a:off x="1991209" y="4326778"/>
            <a:ext cx="2549222" cy="1263473"/>
          </a:xfrm>
          <a:prstGeom prst="bentArrow">
            <a:avLst>
              <a:gd name="adj1" fmla="val 9474"/>
              <a:gd name="adj2" fmla="val 5529"/>
              <a:gd name="adj3" fmla="val 17607"/>
              <a:gd name="adj4" fmla="val 57639"/>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1" name="Rechteckiger Pfeil 110"/>
          <p:cNvSpPr/>
          <p:nvPr/>
        </p:nvSpPr>
        <p:spPr>
          <a:xfrm rot="10800000" flipH="1">
            <a:off x="4556997" y="4326779"/>
            <a:ext cx="1992165" cy="1275510"/>
          </a:xfrm>
          <a:prstGeom prst="bentArrow">
            <a:avLst>
              <a:gd name="adj1" fmla="val 9476"/>
              <a:gd name="adj2" fmla="val 6548"/>
              <a:gd name="adj3" fmla="val 22218"/>
              <a:gd name="adj4" fmla="val 59994"/>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3" name="Picture 6" descr="Bildergebnis fÃ¼r vw e-gol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911" y="1649875"/>
            <a:ext cx="1897003" cy="1155009"/>
          </a:xfrm>
          <a:prstGeom prst="rect">
            <a:avLst/>
          </a:prstGeom>
          <a:noFill/>
          <a:extLst>
            <a:ext uri="{909E8E84-426E-40DD-AFC4-6F175D3DCCD1}">
              <a14:hiddenFill xmlns:a14="http://schemas.microsoft.com/office/drawing/2010/main">
                <a:solidFill>
                  <a:srgbClr val="FFFFFF"/>
                </a:solidFill>
              </a14:hiddenFill>
            </a:ext>
          </a:extLst>
        </p:spPr>
      </p:pic>
      <p:pic>
        <p:nvPicPr>
          <p:cNvPr id="114" name="Grafik 113"/>
          <p:cNvPicPr>
            <a:picLocks noChangeAspect="1"/>
          </p:cNvPicPr>
          <p:nvPr/>
        </p:nvPicPr>
        <p:blipFill rotWithShape="1">
          <a:blip r:embed="rId6" cstate="print">
            <a:extLst>
              <a:ext uri="{28A0092B-C50C-407E-A947-70E740481C1C}">
                <a14:useLocalDpi xmlns:a14="http://schemas.microsoft.com/office/drawing/2010/main" val="0"/>
              </a:ext>
            </a:extLst>
          </a:blip>
          <a:srcRect l="5869" t="65346" r="3673" b="11524"/>
          <a:stretch/>
        </p:blipFill>
        <p:spPr>
          <a:xfrm>
            <a:off x="6777905" y="4410259"/>
            <a:ext cx="1738879" cy="867771"/>
          </a:xfrm>
          <a:prstGeom prst="rect">
            <a:avLst/>
          </a:prstGeom>
        </p:spPr>
      </p:pic>
      <p:pic>
        <p:nvPicPr>
          <p:cNvPr id="115" name="Grafik 114"/>
          <p:cNvPicPr>
            <a:picLocks noChangeAspect="1"/>
          </p:cNvPicPr>
          <p:nvPr/>
        </p:nvPicPr>
        <p:blipFill rotWithShape="1">
          <a:blip r:embed="rId7">
            <a:extLst>
              <a:ext uri="{28A0092B-C50C-407E-A947-70E740481C1C}">
                <a14:useLocalDpi xmlns:a14="http://schemas.microsoft.com/office/drawing/2010/main" val="0"/>
              </a:ext>
            </a:extLst>
          </a:blip>
          <a:srcRect l="5130" t="29152" r="13325" b="13114"/>
          <a:stretch/>
        </p:blipFill>
        <p:spPr>
          <a:xfrm>
            <a:off x="6868851" y="3076418"/>
            <a:ext cx="1608874" cy="867120"/>
          </a:xfrm>
          <a:prstGeom prst="rect">
            <a:avLst/>
          </a:prstGeom>
        </p:spPr>
      </p:pic>
      <p:pic>
        <p:nvPicPr>
          <p:cNvPr id="116" name="Grafik 115"/>
          <p:cNvPicPr/>
          <p:nvPr/>
        </p:nvPicPr>
        <p:blipFill rotWithShape="1">
          <a:blip r:embed="rId8" cstate="print">
            <a:extLst>
              <a:ext uri="{28A0092B-C50C-407E-A947-70E740481C1C}">
                <a14:useLocalDpi xmlns:a14="http://schemas.microsoft.com/office/drawing/2010/main" val="0"/>
              </a:ext>
            </a:extLst>
          </a:blip>
          <a:srcRect l="14418" t="42067" r="24165" b="26538"/>
          <a:stretch/>
        </p:blipFill>
        <p:spPr>
          <a:xfrm>
            <a:off x="6583697" y="5283312"/>
            <a:ext cx="2127294" cy="958467"/>
          </a:xfrm>
          <a:prstGeom prst="rect">
            <a:avLst/>
          </a:prstGeom>
        </p:spPr>
      </p:pic>
      <p:sp>
        <p:nvSpPr>
          <p:cNvPr id="118" name="Textfeld 117"/>
          <p:cNvSpPr txBox="1"/>
          <p:nvPr/>
        </p:nvSpPr>
        <p:spPr>
          <a:xfrm>
            <a:off x="6278576" y="1370805"/>
            <a:ext cx="2687291" cy="461665"/>
          </a:xfrm>
          <a:prstGeom prst="rect">
            <a:avLst/>
          </a:prstGeom>
          <a:noFill/>
          <a:ln w="12700" cmpd="dbl">
            <a:noFill/>
          </a:ln>
        </p:spPr>
        <p:txBody>
          <a:bodyPr wrap="square" rtlCol="0">
            <a:spAutoFit/>
          </a:bodyPr>
          <a:lstStyle/>
          <a:p>
            <a:pPr algn="ctr"/>
            <a:r>
              <a:rPr lang="en-US" sz="2400" dirty="0" smtClean="0">
                <a:solidFill>
                  <a:srgbClr val="0070C0"/>
                </a:solidFill>
              </a:rPr>
              <a:t>   </a:t>
            </a:r>
            <a:r>
              <a:rPr lang="en-US" sz="2400" b="1" u="sng" dirty="0" err="1" smtClean="0">
                <a:solidFill>
                  <a:srgbClr val="FFC000"/>
                </a:solidFill>
              </a:rPr>
              <a:t>Electromobility</a:t>
            </a:r>
            <a:r>
              <a:rPr lang="en-US" sz="2400" b="1" u="sng" dirty="0" smtClean="0">
                <a:solidFill>
                  <a:srgbClr val="FFC000"/>
                </a:solidFill>
              </a:rPr>
              <a:t> </a:t>
            </a:r>
            <a:endParaRPr lang="en-US" sz="2400" b="1" u="sng" dirty="0">
              <a:solidFill>
                <a:srgbClr val="FFC000"/>
              </a:solidFill>
            </a:endParaRPr>
          </a:p>
        </p:txBody>
      </p:sp>
      <p:sp>
        <p:nvSpPr>
          <p:cNvPr id="119" name="Textfeld 118"/>
          <p:cNvSpPr txBox="1"/>
          <p:nvPr/>
        </p:nvSpPr>
        <p:spPr>
          <a:xfrm>
            <a:off x="4658587" y="4826226"/>
            <a:ext cx="1890575" cy="689741"/>
          </a:xfrm>
          <a:prstGeom prst="rect">
            <a:avLst/>
          </a:prstGeom>
          <a:noFill/>
        </p:spPr>
        <p:txBody>
          <a:bodyPr wrap="square" rtlCol="0">
            <a:spAutoFit/>
          </a:bodyPr>
          <a:lstStyle/>
          <a:p>
            <a:pPr algn="ctr">
              <a:lnSpc>
                <a:spcPts val="2300"/>
              </a:lnSpc>
            </a:pPr>
            <a:r>
              <a:rPr lang="en-US" sz="2000" b="1" dirty="0" smtClean="0">
                <a:solidFill>
                  <a:srgbClr val="0070C0"/>
                </a:solidFill>
              </a:rPr>
              <a:t>Fuel cell  hydrogen</a:t>
            </a:r>
            <a:endParaRPr lang="en-US" sz="2000" b="1" dirty="0">
              <a:solidFill>
                <a:srgbClr val="0070C0"/>
              </a:solidFill>
            </a:endParaRPr>
          </a:p>
        </p:txBody>
      </p:sp>
      <p:sp>
        <p:nvSpPr>
          <p:cNvPr id="120" name="Pfeil nach unten 119"/>
          <p:cNvSpPr/>
          <p:nvPr/>
        </p:nvSpPr>
        <p:spPr>
          <a:xfrm>
            <a:off x="4440433" y="2106723"/>
            <a:ext cx="203183" cy="1653950"/>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hteckiger Pfeil 120"/>
          <p:cNvSpPr/>
          <p:nvPr/>
        </p:nvSpPr>
        <p:spPr>
          <a:xfrm rot="10800000" flipH="1">
            <a:off x="4588453" y="2094989"/>
            <a:ext cx="2222017" cy="541919"/>
          </a:xfrm>
          <a:prstGeom prst="bentArrow">
            <a:avLst>
              <a:gd name="adj1" fmla="val 9120"/>
              <a:gd name="adj2" fmla="val 8508"/>
              <a:gd name="adj3" fmla="val 33730"/>
              <a:gd name="adj4" fmla="val 68794"/>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2" name="Textfeld 121"/>
          <p:cNvSpPr txBox="1"/>
          <p:nvPr/>
        </p:nvSpPr>
        <p:spPr>
          <a:xfrm>
            <a:off x="6412458" y="2555841"/>
            <a:ext cx="2521659" cy="369332"/>
          </a:xfrm>
          <a:prstGeom prst="rect">
            <a:avLst/>
          </a:prstGeom>
          <a:noFill/>
        </p:spPr>
        <p:txBody>
          <a:bodyPr wrap="square" rtlCol="0">
            <a:spAutoFit/>
          </a:bodyPr>
          <a:lstStyle/>
          <a:p>
            <a:pPr algn="ctr"/>
            <a:r>
              <a:rPr lang="en-US" b="1" dirty="0" smtClean="0">
                <a:solidFill>
                  <a:srgbClr val="FFFF00"/>
                </a:solidFill>
              </a:rPr>
              <a:t>Battery electric vehicle</a:t>
            </a:r>
            <a:endParaRPr lang="en-US" b="1" dirty="0">
              <a:solidFill>
                <a:srgbClr val="FFFF00"/>
              </a:solidFill>
            </a:endParaRPr>
          </a:p>
        </p:txBody>
      </p:sp>
      <p:sp>
        <p:nvSpPr>
          <p:cNvPr id="123" name="Textfeld 122"/>
          <p:cNvSpPr txBox="1"/>
          <p:nvPr/>
        </p:nvSpPr>
        <p:spPr>
          <a:xfrm>
            <a:off x="7090183" y="3860864"/>
            <a:ext cx="1477510" cy="369332"/>
          </a:xfrm>
          <a:prstGeom prst="rect">
            <a:avLst/>
          </a:prstGeom>
          <a:noFill/>
        </p:spPr>
        <p:txBody>
          <a:bodyPr wrap="square" rtlCol="0">
            <a:spAutoFit/>
          </a:bodyPr>
          <a:lstStyle/>
          <a:p>
            <a:r>
              <a:rPr lang="en-US" b="1" dirty="0" smtClean="0">
                <a:solidFill>
                  <a:srgbClr val="FFFF00"/>
                </a:solidFill>
              </a:rPr>
              <a:t>Hybrid car </a:t>
            </a:r>
            <a:endParaRPr lang="en-US" b="1" dirty="0">
              <a:solidFill>
                <a:srgbClr val="FFFF00"/>
              </a:solidFill>
            </a:endParaRPr>
          </a:p>
        </p:txBody>
      </p:sp>
      <p:sp>
        <p:nvSpPr>
          <p:cNvPr id="124" name="Textfeld 123"/>
          <p:cNvSpPr txBox="1"/>
          <p:nvPr/>
        </p:nvSpPr>
        <p:spPr>
          <a:xfrm>
            <a:off x="3157648" y="1218579"/>
            <a:ext cx="2828704" cy="861774"/>
          </a:xfrm>
          <a:prstGeom prst="rect">
            <a:avLst/>
          </a:prstGeom>
          <a:solidFill>
            <a:schemeClr val="bg2">
              <a:lumMod val="90000"/>
            </a:schemeClr>
          </a:solidFill>
          <a:ln w="19050" cmpd="dbl">
            <a:solidFill>
              <a:schemeClr val="accent1"/>
            </a:solidFill>
          </a:ln>
        </p:spPr>
        <p:txBody>
          <a:bodyPr wrap="square" rtlCol="0">
            <a:spAutoFit/>
          </a:bodyPr>
          <a:lstStyle/>
          <a:p>
            <a:pPr algn="ctr">
              <a:lnSpc>
                <a:spcPts val="3000"/>
              </a:lnSpc>
            </a:pPr>
            <a:r>
              <a:rPr lang="en-US" sz="3200" b="1" dirty="0" smtClean="0">
                <a:solidFill>
                  <a:srgbClr val="0070C0"/>
                </a:solidFill>
              </a:rPr>
              <a:t>Renewable energies</a:t>
            </a:r>
          </a:p>
        </p:txBody>
      </p:sp>
      <p:sp>
        <p:nvSpPr>
          <p:cNvPr id="109" name="Textfeld 108"/>
          <p:cNvSpPr txBox="1"/>
          <p:nvPr/>
        </p:nvSpPr>
        <p:spPr>
          <a:xfrm>
            <a:off x="6278576" y="6163137"/>
            <a:ext cx="2665674" cy="369332"/>
          </a:xfrm>
          <a:prstGeom prst="rect">
            <a:avLst/>
          </a:prstGeom>
          <a:noFill/>
        </p:spPr>
        <p:txBody>
          <a:bodyPr wrap="square" rtlCol="0">
            <a:spAutoFit/>
          </a:bodyPr>
          <a:lstStyle/>
          <a:p>
            <a:pPr algn="ctr"/>
            <a:r>
              <a:rPr lang="de-DE" b="1" dirty="0" smtClean="0">
                <a:solidFill>
                  <a:srgbClr val="FFFF00"/>
                </a:solidFill>
              </a:rPr>
              <a:t>Fuel </a:t>
            </a:r>
            <a:r>
              <a:rPr lang="de-DE" b="1" dirty="0" err="1" smtClean="0">
                <a:solidFill>
                  <a:srgbClr val="FFFF00"/>
                </a:solidFill>
              </a:rPr>
              <a:t>cell</a:t>
            </a:r>
            <a:r>
              <a:rPr lang="de-DE" b="1" dirty="0" smtClean="0">
                <a:solidFill>
                  <a:srgbClr val="FFFF00"/>
                </a:solidFill>
              </a:rPr>
              <a:t> </a:t>
            </a:r>
            <a:r>
              <a:rPr lang="de-DE" b="1" dirty="0" err="1" smtClean="0">
                <a:solidFill>
                  <a:srgbClr val="FFFF00"/>
                </a:solidFill>
              </a:rPr>
              <a:t>electric</a:t>
            </a:r>
            <a:r>
              <a:rPr lang="de-DE" b="1" dirty="0" smtClean="0">
                <a:solidFill>
                  <a:srgbClr val="FFFF00"/>
                </a:solidFill>
              </a:rPr>
              <a:t> </a:t>
            </a:r>
            <a:r>
              <a:rPr lang="de-DE" b="1" dirty="0" err="1" smtClean="0">
                <a:solidFill>
                  <a:srgbClr val="FFFF00"/>
                </a:solidFill>
              </a:rPr>
              <a:t>vehicles</a:t>
            </a:r>
            <a:endParaRPr lang="de-DE" b="1" dirty="0">
              <a:solidFill>
                <a:srgbClr val="FFFF00"/>
              </a:solidFill>
            </a:endParaRPr>
          </a:p>
        </p:txBody>
      </p:sp>
      <p:sp>
        <p:nvSpPr>
          <p:cNvPr id="112" name="Textfeld 111"/>
          <p:cNvSpPr txBox="1"/>
          <p:nvPr/>
        </p:nvSpPr>
        <p:spPr>
          <a:xfrm>
            <a:off x="647115" y="5655305"/>
            <a:ext cx="3941338" cy="1015663"/>
          </a:xfrm>
          <a:prstGeom prst="rect">
            <a:avLst/>
          </a:prstGeom>
          <a:solidFill>
            <a:schemeClr val="accent4">
              <a:lumMod val="40000"/>
              <a:lumOff val="60000"/>
            </a:schemeClr>
          </a:solidFill>
        </p:spPr>
        <p:txBody>
          <a:bodyPr wrap="square" rtlCol="0">
            <a:spAutoFit/>
          </a:bodyPr>
          <a:lstStyle/>
          <a:p>
            <a:pPr algn="ctr"/>
            <a:r>
              <a:rPr lang="en-US" sz="2000" b="1" dirty="0" smtClean="0">
                <a:solidFill>
                  <a:srgbClr val="7030A0"/>
                </a:solidFill>
              </a:rPr>
              <a:t>Electricity storage for long periods: </a:t>
            </a:r>
          </a:p>
          <a:p>
            <a:pPr algn="ctr"/>
            <a:r>
              <a:rPr lang="en-US" sz="2000" b="1" dirty="0" smtClean="0">
                <a:solidFill>
                  <a:srgbClr val="7030A0"/>
                </a:solidFill>
              </a:rPr>
              <a:t>renewable electricity becomes </a:t>
            </a:r>
          </a:p>
          <a:p>
            <a:pPr algn="ctr"/>
            <a:r>
              <a:rPr lang="en-US" sz="2000" b="1" dirty="0" smtClean="0">
                <a:solidFill>
                  <a:srgbClr val="7030A0"/>
                </a:solidFill>
              </a:rPr>
              <a:t>available 24 hours</a:t>
            </a:r>
            <a:endParaRPr lang="en-US" sz="2000" b="1" dirty="0">
              <a:solidFill>
                <a:srgbClr val="7030A0"/>
              </a:solidFill>
            </a:endParaRPr>
          </a:p>
        </p:txBody>
      </p:sp>
    </p:spTree>
    <p:extLst>
      <p:ext uri="{BB962C8B-B14F-4D97-AF65-F5344CB8AC3E}">
        <p14:creationId xmlns:p14="http://schemas.microsoft.com/office/powerpoint/2010/main" val="847209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120"/>
                                        </p:tgtEl>
                                        <p:attrNameLst>
                                          <p:attrName>style.visibility</p:attrName>
                                        </p:attrNameLst>
                                      </p:cBhvr>
                                      <p:to>
                                        <p:strVal val="visible"/>
                                      </p:to>
                                    </p:set>
                                    <p:animEffect transition="in" filter="wipe(up)">
                                      <p:cBhvr>
                                        <p:cTn id="11" dur="500"/>
                                        <p:tgtEl>
                                          <p:spTgt spid="120"/>
                                        </p:tgtEl>
                                      </p:cBhvr>
                                    </p:animEffect>
                                  </p:childTnLst>
                                </p:cTn>
                              </p:par>
                            </p:childTnLst>
                          </p:cTn>
                        </p:par>
                        <p:par>
                          <p:cTn id="12" fill="hold">
                            <p:stCondLst>
                              <p:cond delay="1500"/>
                            </p:stCondLst>
                            <p:childTnLst>
                              <p:par>
                                <p:cTn id="13" presetID="6" presetClass="entr" presetSubtype="3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out)">
                                      <p:cBhvr>
                                        <p:cTn id="15" dur="500"/>
                                        <p:tgtEl>
                                          <p:spTgt spid="7"/>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wipe(left)">
                                      <p:cBhvr>
                                        <p:cTn id="26" dur="500"/>
                                        <p:tgtEl>
                                          <p:spTgt spid="118"/>
                                        </p:tgtEl>
                                      </p:cBhvr>
                                    </p:animEffect>
                                  </p:childTnLst>
                                </p:cTn>
                              </p:par>
                              <p:par>
                                <p:cTn id="27" presetID="8" presetClass="entr" presetSubtype="16" fill="hold" nodeType="with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diamond(in)">
                                      <p:cBhvr>
                                        <p:cTn id="29" dur="1000"/>
                                        <p:tgtEl>
                                          <p:spTgt spid="1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wipe(left)">
                                      <p:cBhvr>
                                        <p:cTn id="32" dur="500"/>
                                        <p:tgtEl>
                                          <p:spTgt spid="1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wipe(right)">
                                      <p:cBhvr>
                                        <p:cTn id="37" dur="500"/>
                                        <p:tgtEl>
                                          <p:spTgt spid="1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left)">
                                      <p:cBhvr>
                                        <p:cTn id="41" dur="500"/>
                                        <p:tgtEl>
                                          <p:spTgt spid="108"/>
                                        </p:tgtEl>
                                      </p:cBhvr>
                                    </p:animEffect>
                                  </p:childTnLst>
                                </p:cTn>
                              </p:par>
                              <p:par>
                                <p:cTn id="42" presetID="22" presetClass="entr" presetSubtype="8"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wipe(left)">
                                      <p:cBhvr>
                                        <p:cTn id="49" dur="500"/>
                                        <p:tgtEl>
                                          <p:spTgt spid="111"/>
                                        </p:tgtEl>
                                      </p:cBhvr>
                                    </p:animEffect>
                                  </p:childTnLst>
                                </p:cTn>
                              </p:par>
                              <p:par>
                                <p:cTn id="50" presetID="6" presetClass="entr" presetSubtype="16"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circle(in)">
                                      <p:cBhvr>
                                        <p:cTn id="52" dur="1000"/>
                                        <p:tgtEl>
                                          <p:spTgt spid="114"/>
                                        </p:tgtEl>
                                      </p:cBhvr>
                                    </p:animEffect>
                                  </p:childTnLst>
                                </p:cTn>
                              </p:par>
                              <p:par>
                                <p:cTn id="53" presetID="6" presetClass="entr" presetSubtype="16" fill="hold"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circle(in)">
                                      <p:cBhvr>
                                        <p:cTn id="55" dur="1000"/>
                                        <p:tgtEl>
                                          <p:spTgt spid="11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wipe(left)">
                                      <p:cBhvr>
                                        <p:cTn id="58" dur="500"/>
                                        <p:tgtEl>
                                          <p:spTgt spid="109"/>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19"/>
                                        </p:tgtEl>
                                        <p:attrNameLst>
                                          <p:attrName>style.visibility</p:attrName>
                                        </p:attrNameLst>
                                      </p:cBhvr>
                                      <p:to>
                                        <p:strVal val="visible"/>
                                      </p:to>
                                    </p:set>
                                    <p:animEffect transition="in" filter="wipe(left)">
                                      <p:cBhvr>
                                        <p:cTn id="62" dur="500"/>
                                        <p:tgtEl>
                                          <p:spTgt spid="11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circle(in)">
                                      <p:cBhvr>
                                        <p:cTn id="67" dur="1000"/>
                                        <p:tgtEl>
                                          <p:spTgt spid="1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3"/>
                                        </p:tgtEl>
                                        <p:attrNameLst>
                                          <p:attrName>style.visibility</p:attrName>
                                        </p:attrNameLst>
                                      </p:cBhvr>
                                      <p:to>
                                        <p:strVal val="visible"/>
                                      </p:to>
                                    </p:set>
                                    <p:animEffect transition="in" filter="wipe(left)">
                                      <p:cBhvr>
                                        <p:cTn id="70" dur="500"/>
                                        <p:tgtEl>
                                          <p:spTgt spid="123"/>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500" fill="hold"/>
                                        <p:tgtEl>
                                          <p:spTgt spid="112"/>
                                        </p:tgtEl>
                                        <p:attrNameLst>
                                          <p:attrName>ppt_x</p:attrName>
                                        </p:attrNameLst>
                                      </p:cBhvr>
                                      <p:tavLst>
                                        <p:tav tm="0">
                                          <p:val>
                                            <p:strVal val="#ppt_x"/>
                                          </p:val>
                                        </p:tav>
                                        <p:tav tm="100000">
                                          <p:val>
                                            <p:strVal val="#ppt_x"/>
                                          </p:val>
                                        </p:tav>
                                      </p:tavLst>
                                    </p:anim>
                                    <p:anim calcmode="lin" valueType="num">
                                      <p:cBhvr additive="base">
                                        <p:cTn id="76"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8" grpId="0"/>
      <p:bldP spid="110" grpId="0" animBg="1"/>
      <p:bldP spid="111" grpId="0" animBg="1"/>
      <p:bldP spid="118" grpId="0"/>
      <p:bldP spid="119" grpId="0"/>
      <p:bldP spid="120" grpId="0" animBg="1"/>
      <p:bldP spid="121" grpId="0" animBg="1"/>
      <p:bldP spid="122" grpId="0"/>
      <p:bldP spid="123" grpId="0"/>
      <p:bldP spid="124" grpId="0" animBg="1"/>
      <p:bldP spid="109" grpId="0"/>
      <p:bldP spid="1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feld 13"/>
          <p:cNvSpPr txBox="1"/>
          <p:nvPr/>
        </p:nvSpPr>
        <p:spPr>
          <a:xfrm>
            <a:off x="3351274" y="1140960"/>
            <a:ext cx="2429621" cy="1754326"/>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b="1" dirty="0" smtClean="0"/>
              <a:t>Electricity production</a:t>
            </a:r>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  </a:t>
            </a:r>
          </a:p>
        </p:txBody>
      </p:sp>
      <p:sp>
        <p:nvSpPr>
          <p:cNvPr id="135" name="Abgerundetes Rechteck 134"/>
          <p:cNvSpPr/>
          <p:nvPr/>
        </p:nvSpPr>
        <p:spPr>
          <a:xfrm>
            <a:off x="12086" y="0"/>
            <a:ext cx="9131914" cy="908720"/>
          </a:xfrm>
          <a:prstGeom prst="roundRect">
            <a:avLst>
              <a:gd name="adj" fmla="val 959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Gerade Verbindung 2"/>
          <p:cNvCxnSpPr/>
          <p:nvPr/>
        </p:nvCxnSpPr>
        <p:spPr>
          <a:xfrm>
            <a:off x="0" y="307737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Abgerundetes Rechteck 20"/>
          <p:cNvSpPr/>
          <p:nvPr/>
        </p:nvSpPr>
        <p:spPr>
          <a:xfrm>
            <a:off x="1016032" y="3201355"/>
            <a:ext cx="6451413" cy="845183"/>
          </a:xfrm>
          <a:prstGeom prst="roundRect">
            <a:avLst>
              <a:gd name="adj" fmla="val 4026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FF0000"/>
              </a:solidFill>
            </a:endParaRPr>
          </a:p>
          <a:p>
            <a:pPr algn="ctr"/>
            <a:r>
              <a:rPr lang="en-US" b="1" dirty="0" smtClean="0">
                <a:solidFill>
                  <a:srgbClr val="FF0000"/>
                </a:solidFill>
              </a:rPr>
              <a:t>            </a:t>
            </a:r>
            <a:endParaRPr lang="en-US" dirty="0"/>
          </a:p>
        </p:txBody>
      </p:sp>
      <p:sp>
        <p:nvSpPr>
          <p:cNvPr id="4" name="Textfeld 3"/>
          <p:cNvSpPr txBox="1"/>
          <p:nvPr/>
        </p:nvSpPr>
        <p:spPr>
          <a:xfrm>
            <a:off x="2698660" y="3393113"/>
            <a:ext cx="3574373" cy="461665"/>
          </a:xfrm>
          <a:prstGeom prst="rect">
            <a:avLst/>
          </a:prstGeom>
          <a:noFill/>
        </p:spPr>
        <p:txBody>
          <a:bodyPr wrap="square" rtlCol="0">
            <a:spAutoFit/>
          </a:bodyPr>
          <a:lstStyle/>
          <a:p>
            <a:pPr algn="ctr"/>
            <a:r>
              <a:rPr lang="en-US" sz="2400" b="1" baseline="-25000" dirty="0" smtClean="0">
                <a:solidFill>
                  <a:schemeClr val="bg1"/>
                </a:solidFill>
              </a:rPr>
              <a:t> </a:t>
            </a:r>
            <a:r>
              <a:rPr lang="en-US" sz="2400" b="1" dirty="0" smtClean="0">
                <a:solidFill>
                  <a:schemeClr val="bg1"/>
                </a:solidFill>
              </a:rPr>
              <a:t>storage as hydrogen</a:t>
            </a:r>
            <a:endParaRPr lang="en-US" sz="2400" b="1" dirty="0">
              <a:solidFill>
                <a:schemeClr val="bg1"/>
              </a:solidFill>
            </a:endParaRPr>
          </a:p>
        </p:txBody>
      </p:sp>
      <p:grpSp>
        <p:nvGrpSpPr>
          <p:cNvPr id="12" name="Gruppieren 11"/>
          <p:cNvGrpSpPr/>
          <p:nvPr/>
        </p:nvGrpSpPr>
        <p:grpSpPr>
          <a:xfrm>
            <a:off x="179512" y="1133768"/>
            <a:ext cx="3096344" cy="1754326"/>
            <a:chOff x="2123728" y="1700808"/>
            <a:chExt cx="3096344" cy="1754326"/>
          </a:xfrm>
        </p:grpSpPr>
        <p:sp>
          <p:nvSpPr>
            <p:cNvPr id="6" name="Textfeld 5"/>
            <p:cNvSpPr txBox="1"/>
            <p:nvPr/>
          </p:nvSpPr>
          <p:spPr>
            <a:xfrm>
              <a:off x="2123728" y="1700808"/>
              <a:ext cx="3096344" cy="1754326"/>
            </a:xfrm>
            <a:prstGeom prst="rect">
              <a:avLst/>
            </a:prstGeom>
            <a:solidFill>
              <a:schemeClr val="accent1">
                <a:lumMod val="20000"/>
                <a:lumOff val="80000"/>
                <a:alpha val="30000"/>
              </a:schemeClr>
            </a:solidFill>
            <a:ln>
              <a:solidFill>
                <a:schemeClr val="tx1"/>
              </a:solidFill>
            </a:ln>
          </p:spPr>
          <p:txBody>
            <a:bodyPr wrap="square" rtlCol="0">
              <a:spAutoFit/>
            </a:bodyPr>
            <a:lstStyle/>
            <a:p>
              <a:pPr algn="ctr"/>
              <a:r>
                <a:rPr lang="en-US" b="1" dirty="0" smtClean="0"/>
                <a:t>Renewable energies</a:t>
              </a:r>
            </a:p>
            <a:p>
              <a:endParaRPr lang="en-US" dirty="0" smtClean="0"/>
            </a:p>
            <a:p>
              <a:endParaRPr lang="en-US" dirty="0" smtClean="0"/>
            </a:p>
            <a:p>
              <a:endParaRPr lang="en-US" dirty="0" smtClean="0"/>
            </a:p>
            <a:p>
              <a:endParaRPr lang="en-US" dirty="0" smtClean="0"/>
            </a:p>
            <a:p>
              <a:endParaRPr lang="en-US" dirty="0"/>
            </a:p>
          </p:txBody>
        </p:sp>
        <p:pic>
          <p:nvPicPr>
            <p:cNvPr id="7" name="Grafik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3913" t="40464" r="9755" b="14596"/>
            <a:stretch/>
          </p:blipFill>
          <p:spPr>
            <a:xfrm>
              <a:off x="2141387" y="2055773"/>
              <a:ext cx="1056984" cy="581139"/>
            </a:xfrm>
            <a:prstGeom prst="rect">
              <a:avLst/>
            </a:prstGeom>
          </p:spPr>
        </p:pic>
        <p:pic>
          <p:nvPicPr>
            <p:cNvPr id="8" name="Picture 3" descr="C:\Users\Walter Huber\Documents\DATEN HUBER\Energie\Leitwind\sattelberg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91" b="28695"/>
            <a:stretch/>
          </p:blipFill>
          <p:spPr bwMode="auto">
            <a:xfrm>
              <a:off x="3281234" y="2024987"/>
              <a:ext cx="1050207" cy="595722"/>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1565" y="2455201"/>
              <a:ext cx="696499" cy="915596"/>
            </a:xfrm>
            <a:prstGeom prst="rect">
              <a:avLst/>
            </a:prstGeom>
          </p:spPr>
        </p:pic>
        <p:pic>
          <p:nvPicPr>
            <p:cNvPr id="10" name="Picture 5" descr="C:\Users\Walter Huber\Documents\DATEN HUBER\Fotos\Biogas St.Lorenzen Artioli Japaner\IMG_126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647" t="21367" r="6905" b="7808"/>
            <a:stretch/>
          </p:blipFill>
          <p:spPr bwMode="auto">
            <a:xfrm>
              <a:off x="3314638" y="2739431"/>
              <a:ext cx="1016803" cy="6497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t0.gstatic.com/images?q=tbn:ANd9GcQzwNWIFnLkrmY4L3rDZM9mHMNbA8n8bNMZmx59DmsGgk3PSuU7"/>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2160203" y="2739431"/>
              <a:ext cx="1056462" cy="649763"/>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grpSp>
      <p:sp>
        <p:nvSpPr>
          <p:cNvPr id="20" name="Textfeld 19"/>
          <p:cNvSpPr txBox="1"/>
          <p:nvPr/>
        </p:nvSpPr>
        <p:spPr>
          <a:xfrm>
            <a:off x="5780895" y="1153652"/>
            <a:ext cx="3096344" cy="1754326"/>
          </a:xfrm>
          <a:prstGeom prst="rect">
            <a:avLst/>
          </a:prstGeom>
          <a:solidFill>
            <a:schemeClr val="bg1">
              <a:lumMod val="95000"/>
              <a:alpha val="80000"/>
            </a:schemeClr>
          </a:solidFill>
          <a:ln>
            <a:solidFill>
              <a:schemeClr val="tx1"/>
            </a:solidFill>
          </a:ln>
        </p:spPr>
        <p:txBody>
          <a:bodyPr wrap="square" rtlCol="0">
            <a:spAutoFit/>
          </a:bodyPr>
          <a:lstStyle/>
          <a:p>
            <a:pPr algn="ctr"/>
            <a:r>
              <a:rPr lang="en-US" b="1" dirty="0" smtClean="0"/>
              <a:t>Public grid</a:t>
            </a:r>
          </a:p>
          <a:p>
            <a:endParaRPr lang="en-US" dirty="0" smtClean="0"/>
          </a:p>
          <a:p>
            <a:endParaRPr lang="en-US" dirty="0" smtClean="0"/>
          </a:p>
          <a:p>
            <a:endParaRPr lang="en-US" dirty="0" smtClean="0"/>
          </a:p>
          <a:p>
            <a:endParaRPr lang="en-US" dirty="0" smtClean="0"/>
          </a:p>
          <a:p>
            <a:endParaRPr lang="en-US" dirty="0"/>
          </a:p>
        </p:txBody>
      </p:sp>
      <p:grpSp>
        <p:nvGrpSpPr>
          <p:cNvPr id="22" name="Gruppieren 75"/>
          <p:cNvGrpSpPr/>
          <p:nvPr/>
        </p:nvGrpSpPr>
        <p:grpSpPr>
          <a:xfrm>
            <a:off x="6119341" y="1170551"/>
            <a:ext cx="2465962" cy="1591960"/>
            <a:chOff x="357157" y="357165"/>
            <a:chExt cx="2071692" cy="1714513"/>
          </a:xfrm>
        </p:grpSpPr>
        <p:grpSp>
          <p:nvGrpSpPr>
            <p:cNvPr id="23" name="Gruppieren 90"/>
            <p:cNvGrpSpPr/>
            <p:nvPr/>
          </p:nvGrpSpPr>
          <p:grpSpPr>
            <a:xfrm>
              <a:off x="357157" y="1071545"/>
              <a:ext cx="928683" cy="1000133"/>
              <a:chOff x="357158" y="785794"/>
              <a:chExt cx="4500594" cy="3857652"/>
            </a:xfrm>
          </p:grpSpPr>
          <p:cxnSp>
            <p:nvCxnSpPr>
              <p:cNvPr id="90" name="Gerade Verbindung 4"/>
              <p:cNvCxnSpPr/>
              <p:nvPr/>
            </p:nvCxnSpPr>
            <p:spPr>
              <a:xfrm rot="5400000">
                <a:off x="121441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rot="16200000" flipH="1">
                <a:off x="157160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rot="10800000">
                <a:off x="1785918" y="1928802"/>
                <a:ext cx="1928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flipV="1">
                <a:off x="1785918" y="1643050"/>
                <a:ext cx="928694"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2714612" y="1643050"/>
                <a:ext cx="100013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rot="5400000" flipH="1" flipV="1">
                <a:off x="2464579"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rot="16200000" flipH="1">
                <a:off x="2536017"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rot="5400000" flipH="1" flipV="1">
                <a:off x="2500298" y="3714752"/>
                <a:ext cx="500066"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rot="5400000" flipH="1" flipV="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rot="5400000" flipH="1" flipV="1">
                <a:off x="2536017" y="2893215"/>
                <a:ext cx="428628"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rot="5400000" flipH="1" flipV="1">
                <a:off x="2571736" y="257174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rot="16200000" flipH="1">
                <a:off x="2536017" y="3679033"/>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rot="16200000" flipH="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a:off x="2571736" y="2928934"/>
                <a:ext cx="35719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a:off x="2500298" y="4643446"/>
                <a:ext cx="500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a:off x="2571736" y="4143380"/>
                <a:ext cx="428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a:off x="2571736" y="328612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rot="5400000" flipH="1" flipV="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a:off x="2571736" y="257174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rot="16200000" flipH="1">
                <a:off x="2643174" y="2571744"/>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rot="16200000" flipH="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rot="5400000" flipH="1" flipV="1">
                <a:off x="2643174" y="207167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rot="16200000" flipH="1">
                <a:off x="2643174" y="2000240"/>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2428860" y="1714488"/>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rot="5400000" flipH="1" flipV="1">
                <a:off x="2786050"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p:nvCxnSpPr>
            <p:spPr>
              <a:xfrm rot="16200000" flipH="1">
                <a:off x="3000364"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a:xfrm rot="5400000">
                <a:off x="2214546"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a:xfrm flipV="1">
                <a:off x="2214546"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p:nvCxnSpPr>
            <p:spPr>
              <a:xfrm rot="10800000">
                <a:off x="2428860"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V="1">
                <a:off x="857224" y="1357298"/>
                <a:ext cx="4000528" cy="207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a:xfrm flipV="1">
                <a:off x="500034" y="1071546"/>
                <a:ext cx="3929090" cy="2000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p:nvCxnSpPr>
            <p:spPr>
              <a:xfrm flipV="1">
                <a:off x="357158" y="785794"/>
                <a:ext cx="3714776" cy="1857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uppieren 91"/>
            <p:cNvGrpSpPr/>
            <p:nvPr/>
          </p:nvGrpSpPr>
          <p:grpSpPr>
            <a:xfrm>
              <a:off x="1500166" y="357165"/>
              <a:ext cx="928683" cy="1000133"/>
              <a:chOff x="357158" y="785794"/>
              <a:chExt cx="4500594" cy="3857652"/>
            </a:xfrm>
          </p:grpSpPr>
          <p:cxnSp>
            <p:nvCxnSpPr>
              <p:cNvPr id="58" name="Gerade Verbindung 57"/>
              <p:cNvCxnSpPr/>
              <p:nvPr/>
            </p:nvCxnSpPr>
            <p:spPr>
              <a:xfrm rot="5400000">
                <a:off x="121441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rot="16200000" flipH="1">
                <a:off x="157160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rot="10800000">
                <a:off x="1785918" y="1928802"/>
                <a:ext cx="1928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1785918" y="1643050"/>
                <a:ext cx="928694"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2714612" y="1643050"/>
                <a:ext cx="100013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rot="5400000" flipH="1" flipV="1">
                <a:off x="2464579"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rot="16200000" flipH="1">
                <a:off x="2536017"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rot="5400000" flipH="1" flipV="1">
                <a:off x="2500298" y="3714752"/>
                <a:ext cx="500066"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rot="5400000" flipH="1" flipV="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rot="5400000" flipH="1" flipV="1">
                <a:off x="2536017" y="2893215"/>
                <a:ext cx="428628"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rot="5400000" flipH="1" flipV="1">
                <a:off x="2571736" y="257174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rot="16200000" flipH="1">
                <a:off x="2536017" y="3679033"/>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rot="16200000" flipH="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2571736" y="2928934"/>
                <a:ext cx="35719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a:off x="2500298" y="4643446"/>
                <a:ext cx="500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2571736" y="4143380"/>
                <a:ext cx="428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2571736" y="328612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rot="5400000" flipH="1" flipV="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2571736" y="257174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rot="16200000" flipH="1">
                <a:off x="2643174" y="2571744"/>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rot="16200000" flipH="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rot="5400000" flipH="1" flipV="1">
                <a:off x="2643174" y="207167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rot="16200000" flipH="1">
                <a:off x="2643174" y="2000240"/>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2428860" y="1714488"/>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rot="5400000" flipH="1" flipV="1">
                <a:off x="2786050"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rot="16200000" flipH="1">
                <a:off x="3000364"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rot="5400000">
                <a:off x="2214546"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flipV="1">
                <a:off x="2214546"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rot="10800000">
                <a:off x="2428860"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flipV="1">
                <a:off x="857224" y="1357298"/>
                <a:ext cx="4000528" cy="207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flipV="1">
                <a:off x="500034" y="1071546"/>
                <a:ext cx="3929090" cy="2000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flipV="1">
                <a:off x="357158" y="785794"/>
                <a:ext cx="3714776" cy="1857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124"/>
            <p:cNvGrpSpPr/>
            <p:nvPr/>
          </p:nvGrpSpPr>
          <p:grpSpPr>
            <a:xfrm>
              <a:off x="928661" y="714355"/>
              <a:ext cx="928683" cy="1000133"/>
              <a:chOff x="357158" y="785794"/>
              <a:chExt cx="4500594" cy="3857652"/>
            </a:xfrm>
          </p:grpSpPr>
          <p:cxnSp>
            <p:nvCxnSpPr>
              <p:cNvPr id="26" name="Gerade Verbindung 25"/>
              <p:cNvCxnSpPr/>
              <p:nvPr/>
            </p:nvCxnSpPr>
            <p:spPr>
              <a:xfrm rot="5400000">
                <a:off x="121441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rot="16200000" flipH="1">
                <a:off x="1571604" y="3214686"/>
                <a:ext cx="271464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rot="10800000">
                <a:off x="1785918" y="1928802"/>
                <a:ext cx="1928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V="1">
                <a:off x="1785918" y="1643050"/>
                <a:ext cx="928694"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2714612" y="1643050"/>
                <a:ext cx="100013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rot="5400000" flipH="1" flipV="1">
                <a:off x="2464579"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rot="16200000" flipH="1">
                <a:off x="2536017" y="4179099"/>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rot="5400000" flipH="1" flipV="1">
                <a:off x="2500298" y="3714752"/>
                <a:ext cx="500066"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rot="5400000" flipH="1" flipV="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rot="5400000" flipH="1" flipV="1">
                <a:off x="2536017" y="2893215"/>
                <a:ext cx="428628"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rot="5400000" flipH="1" flipV="1">
                <a:off x="2571736" y="257174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rot="16200000" flipH="1">
                <a:off x="2536017" y="3679033"/>
                <a:ext cx="500066"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rot="16200000" flipH="1">
                <a:off x="2571736" y="3286124"/>
                <a:ext cx="357190"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2571736" y="2928934"/>
                <a:ext cx="35719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2500298" y="4643446"/>
                <a:ext cx="500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2571736" y="4143380"/>
                <a:ext cx="428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2571736" y="328612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rot="5400000" flipH="1" flipV="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2571736" y="2571744"/>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rot="16200000" flipH="1">
                <a:off x="2643174" y="2571744"/>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rot="16200000" flipH="1">
                <a:off x="2643174" y="2285992"/>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rot="5400000" flipH="1" flipV="1">
                <a:off x="2643174" y="207167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rot="16200000" flipH="1">
                <a:off x="2643174" y="2000240"/>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a:off x="2428860" y="1714488"/>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rot="5400000" flipH="1" flipV="1">
                <a:off x="2786050"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rot="16200000" flipH="1">
                <a:off x="3000364"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rot="5400000">
                <a:off x="2214546" y="1714488"/>
                <a:ext cx="21431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flipV="1">
                <a:off x="2214546"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rot="10800000">
                <a:off x="2428860" y="1714488"/>
                <a:ext cx="78581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V="1">
                <a:off x="857224" y="1357298"/>
                <a:ext cx="4000528" cy="207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flipV="1">
                <a:off x="500034" y="1071546"/>
                <a:ext cx="3929090" cy="2000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V="1">
                <a:off x="357158" y="785794"/>
                <a:ext cx="3714776" cy="1857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22" name="Picture 2" descr="C:\Users\Walter Huber\Documents\DATEN HUBER\Fotos\Baustelle H2 Zentrum\IMG_0281.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bright="29000"/>
                    </a14:imgEffect>
                  </a14:imgLayer>
                </a14:imgProps>
              </a:ext>
              <a:ext uri="{28A0092B-C50C-407E-A947-70E740481C1C}">
                <a14:useLocalDpi xmlns:a14="http://schemas.microsoft.com/office/drawing/2010/main" val="0"/>
              </a:ext>
            </a:extLst>
          </a:blip>
          <a:srcRect l="11320" t="17795" r="9090" b="17584"/>
          <a:stretch/>
        </p:blipFill>
        <p:spPr bwMode="auto">
          <a:xfrm>
            <a:off x="360000" y="4379865"/>
            <a:ext cx="1728000" cy="1052288"/>
          </a:xfrm>
          <a:prstGeom prst="rect">
            <a:avLst/>
          </a:prstGeom>
          <a:noFill/>
          <a:extLst>
            <a:ext uri="{909E8E84-426E-40DD-AFC4-6F175D3DCCD1}">
              <a14:hiddenFill xmlns:a14="http://schemas.microsoft.com/office/drawing/2010/main">
                <a:solidFill>
                  <a:srgbClr val="FFFFFF"/>
                </a:solidFill>
              </a14:hiddenFill>
            </a:ext>
          </a:extLst>
        </p:spPr>
      </p:pic>
      <p:sp>
        <p:nvSpPr>
          <p:cNvPr id="123" name="Pfeil nach rechts 122"/>
          <p:cNvSpPr/>
          <p:nvPr/>
        </p:nvSpPr>
        <p:spPr>
          <a:xfrm>
            <a:off x="2507349" y="1570997"/>
            <a:ext cx="4068198" cy="335345"/>
          </a:xfrm>
          <a:prstGeom prst="rightArrow">
            <a:avLst>
              <a:gd name="adj1" fmla="val 7271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Need in public grid </a:t>
            </a:r>
            <a:endParaRPr lang="en-US" b="1" dirty="0"/>
          </a:p>
        </p:txBody>
      </p:sp>
      <p:pic>
        <p:nvPicPr>
          <p:cNvPr id="1026" name="Picture 2" descr="G:\IIT\PR&amp;Presse\Fotoarchiv\H2 Autos\DSC01926.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824" t="17913" r="5984"/>
          <a:stretch/>
        </p:blipFill>
        <p:spPr bwMode="auto">
          <a:xfrm>
            <a:off x="2088000" y="4860726"/>
            <a:ext cx="1043840" cy="572565"/>
          </a:xfrm>
          <a:prstGeom prst="rect">
            <a:avLst/>
          </a:prstGeom>
          <a:noFill/>
          <a:extLst>
            <a:ext uri="{909E8E84-426E-40DD-AFC4-6F175D3DCCD1}">
              <a14:hiddenFill xmlns:a14="http://schemas.microsoft.com/office/drawing/2010/main">
                <a:solidFill>
                  <a:srgbClr val="FFFFFF"/>
                </a:solidFill>
              </a14:hiddenFill>
            </a:ext>
          </a:extLst>
        </p:spPr>
      </p:pic>
      <p:cxnSp>
        <p:nvCxnSpPr>
          <p:cNvPr id="125" name="Gerade Verbindung 124"/>
          <p:cNvCxnSpPr/>
          <p:nvPr/>
        </p:nvCxnSpPr>
        <p:spPr>
          <a:xfrm flipV="1">
            <a:off x="-36004" y="4216168"/>
            <a:ext cx="9180004" cy="49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7" name="Pfeil nach unten 126"/>
          <p:cNvSpPr/>
          <p:nvPr/>
        </p:nvSpPr>
        <p:spPr>
          <a:xfrm>
            <a:off x="1748944" y="4048279"/>
            <a:ext cx="460882" cy="2983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feil nach oben 12"/>
          <p:cNvSpPr/>
          <p:nvPr/>
        </p:nvSpPr>
        <p:spPr>
          <a:xfrm>
            <a:off x="7556314" y="1978816"/>
            <a:ext cx="546463" cy="2445078"/>
          </a:xfrm>
          <a:prstGeom prst="upArrow">
            <a:avLst>
              <a:gd name="adj1" fmla="val 7616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Re-electrification</a:t>
            </a:r>
            <a:endParaRPr lang="en-US" b="1" dirty="0">
              <a:effectLst>
                <a:outerShdw blurRad="38100" dist="38100" dir="2700000" algn="tl">
                  <a:srgbClr val="000000">
                    <a:alpha val="43137"/>
                  </a:srgbClr>
                </a:outerShdw>
              </a:effectLst>
            </a:endParaRPr>
          </a:p>
        </p:txBody>
      </p:sp>
      <p:sp>
        <p:nvSpPr>
          <p:cNvPr id="15" name="Textfeld 14"/>
          <p:cNvSpPr txBox="1"/>
          <p:nvPr/>
        </p:nvSpPr>
        <p:spPr>
          <a:xfrm>
            <a:off x="12086" y="3263"/>
            <a:ext cx="9124929" cy="461665"/>
          </a:xfrm>
          <a:prstGeom prst="rect">
            <a:avLst/>
          </a:prstGeo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wrap="square" rtlCol="0">
            <a:spAutoFit/>
          </a:bodyPr>
          <a:lstStyle/>
          <a:p>
            <a:pPr algn="ctr">
              <a:lnSpc>
                <a:spcPct val="150000"/>
              </a:lnSpc>
              <a:tabLst>
                <a:tab pos="5743575" algn="l"/>
              </a:tabLst>
            </a:pPr>
            <a:endParaRPr lang="en-US" sz="1600" b="1" dirty="0" smtClean="0">
              <a:solidFill>
                <a:srgbClr val="0070C0"/>
              </a:solidFill>
            </a:endParaRPr>
          </a:p>
        </p:txBody>
      </p:sp>
      <p:pic>
        <p:nvPicPr>
          <p:cNvPr id="132" name="Picture 2" descr="https://encrypted-tbn3.gstatic.com/images?q=tbn:ANd9GcQ3keL4eC6VYr3zA2kAJmTysfoUh0B850YUAkasAoSbzkR7fmI6Gg"/>
          <p:cNvPicPr>
            <a:picLocks noChangeAspect="1" noChangeArrowheads="1"/>
          </p:cNvPicPr>
          <p:nvPr/>
        </p:nvPicPr>
        <p:blipFill rotWithShape="1">
          <a:blip r:embed="rId13">
            <a:extLst>
              <a:ext uri="{28A0092B-C50C-407E-A947-70E740481C1C}">
                <a14:useLocalDpi xmlns:a14="http://schemas.microsoft.com/office/drawing/2010/main" val="0"/>
              </a:ext>
            </a:extLst>
          </a:blip>
          <a:srcRect t="10244" b="14708"/>
          <a:stretch/>
        </p:blipFill>
        <p:spPr bwMode="auto">
          <a:xfrm>
            <a:off x="6307156" y="4379864"/>
            <a:ext cx="2335979" cy="10483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p:cNvSpPr txBox="1"/>
          <p:nvPr/>
        </p:nvSpPr>
        <p:spPr>
          <a:xfrm>
            <a:off x="215987" y="5458638"/>
            <a:ext cx="3347901" cy="746358"/>
          </a:xfrm>
          <a:prstGeom prst="rect">
            <a:avLst/>
          </a:prstGeom>
          <a:noFill/>
        </p:spPr>
        <p:txBody>
          <a:bodyPr wrap="square" rtlCol="0">
            <a:spAutoFit/>
          </a:bodyPr>
          <a:lstStyle/>
          <a:p>
            <a:pPr algn="ctr">
              <a:lnSpc>
                <a:spcPts val="1700"/>
              </a:lnSpc>
            </a:pPr>
            <a:r>
              <a:rPr lang="en-US" sz="1600" dirty="0" smtClean="0"/>
              <a:t>Public services, private mobility, refueling stat.; industry, SME; </a:t>
            </a:r>
          </a:p>
          <a:p>
            <a:pPr algn="ctr">
              <a:lnSpc>
                <a:spcPts val="1700"/>
              </a:lnSpc>
            </a:pPr>
            <a:r>
              <a:rPr lang="en-US" sz="1600" dirty="0" smtClean="0"/>
              <a:t>without emissions </a:t>
            </a:r>
            <a:endParaRPr lang="en-US" sz="1600" dirty="0"/>
          </a:p>
        </p:txBody>
      </p:sp>
      <p:sp>
        <p:nvSpPr>
          <p:cNvPr id="19" name="Textfeld 18"/>
          <p:cNvSpPr txBox="1"/>
          <p:nvPr/>
        </p:nvSpPr>
        <p:spPr>
          <a:xfrm>
            <a:off x="5996921" y="5428219"/>
            <a:ext cx="3036103" cy="867802"/>
          </a:xfrm>
          <a:prstGeom prst="rect">
            <a:avLst/>
          </a:prstGeom>
          <a:noFill/>
        </p:spPr>
        <p:txBody>
          <a:bodyPr wrap="square" rtlCol="0">
            <a:spAutoFit/>
          </a:bodyPr>
          <a:lstStyle/>
          <a:p>
            <a:pPr algn="ctr">
              <a:lnSpc>
                <a:spcPts val="1500"/>
              </a:lnSpc>
            </a:pPr>
            <a:r>
              <a:rPr lang="en-US" sz="1600" dirty="0" smtClean="0"/>
              <a:t>Stabilizing the public grid, peak electricity, renewable energy available 24 hours, </a:t>
            </a:r>
          </a:p>
          <a:p>
            <a:pPr algn="ctr">
              <a:lnSpc>
                <a:spcPts val="1500"/>
              </a:lnSpc>
            </a:pPr>
            <a:r>
              <a:rPr lang="en-US" sz="1600" dirty="0" smtClean="0"/>
              <a:t>independency</a:t>
            </a:r>
            <a:endParaRPr lang="en-US" sz="1600" dirty="0"/>
          </a:p>
        </p:txBody>
      </p:sp>
      <p:sp>
        <p:nvSpPr>
          <p:cNvPr id="133" name="Pfeil nach unten 132"/>
          <p:cNvSpPr/>
          <p:nvPr/>
        </p:nvSpPr>
        <p:spPr>
          <a:xfrm>
            <a:off x="6612648" y="4048279"/>
            <a:ext cx="444110" cy="32578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hteck 15"/>
          <p:cNvSpPr/>
          <p:nvPr/>
        </p:nvSpPr>
        <p:spPr>
          <a:xfrm>
            <a:off x="3351274" y="2074626"/>
            <a:ext cx="2429621" cy="813468"/>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feil nach links 1"/>
          <p:cNvSpPr/>
          <p:nvPr/>
        </p:nvSpPr>
        <p:spPr>
          <a:xfrm>
            <a:off x="4932041" y="2384173"/>
            <a:ext cx="1414133" cy="378337"/>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Excess </a:t>
            </a:r>
            <a:endParaRPr lang="en-US" b="1" dirty="0"/>
          </a:p>
        </p:txBody>
      </p:sp>
      <p:sp>
        <p:nvSpPr>
          <p:cNvPr id="129" name="Pfeil nach rechts 128"/>
          <p:cNvSpPr/>
          <p:nvPr/>
        </p:nvSpPr>
        <p:spPr>
          <a:xfrm>
            <a:off x="3003924" y="2418568"/>
            <a:ext cx="1378235" cy="283753"/>
          </a:xfrm>
          <a:prstGeom prst="rightArrow">
            <a:avLst>
              <a:gd name="adj1" fmla="val 727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Excess </a:t>
            </a:r>
            <a:endParaRPr lang="en-US" b="1" dirty="0"/>
          </a:p>
        </p:txBody>
      </p:sp>
      <p:sp>
        <p:nvSpPr>
          <p:cNvPr id="124" name="Pfeil nach unten 123"/>
          <p:cNvSpPr/>
          <p:nvPr/>
        </p:nvSpPr>
        <p:spPr>
          <a:xfrm>
            <a:off x="4211960" y="2373170"/>
            <a:ext cx="864096" cy="839806"/>
          </a:xfrm>
          <a:prstGeom prst="downArrow">
            <a:avLst>
              <a:gd name="adj1" fmla="val 62272"/>
              <a:gd name="adj2" fmla="val 368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smtClean="0"/>
          </a:p>
          <a:p>
            <a:pPr algn="ctr"/>
            <a:r>
              <a:rPr lang="en-US" b="1" dirty="0" smtClean="0"/>
              <a:t>H</a:t>
            </a:r>
            <a:r>
              <a:rPr lang="en-US" b="1" baseline="-25000" dirty="0" smtClean="0"/>
              <a:t>2</a:t>
            </a:r>
          </a:p>
          <a:p>
            <a:pPr algn="ctr"/>
            <a:endParaRPr lang="en-US" b="1" dirty="0"/>
          </a:p>
        </p:txBody>
      </p:sp>
      <p:pic>
        <p:nvPicPr>
          <p:cNvPr id="137" name="Grafik 136"/>
          <p:cNvPicPr>
            <a:picLocks noChangeAspect="1"/>
          </p:cNvPicPr>
          <p:nvPr/>
        </p:nvPicPr>
        <p:blipFill rotWithShape="1">
          <a:blip r:embed="rId14" cstate="print">
            <a:extLst>
              <a:ext uri="{28A0092B-C50C-407E-A947-70E740481C1C}">
                <a14:useLocalDpi xmlns:a14="http://schemas.microsoft.com/office/drawing/2010/main" val="0"/>
              </a:ext>
            </a:extLst>
          </a:blip>
          <a:srcRect l="26462" t="19043" r="27427" b="28791"/>
          <a:stretch/>
        </p:blipFill>
        <p:spPr>
          <a:xfrm>
            <a:off x="12087" y="0"/>
            <a:ext cx="579236" cy="463389"/>
          </a:xfrm>
          <a:prstGeom prst="rect">
            <a:avLst/>
          </a:prstGeom>
        </p:spPr>
      </p:pic>
      <p:pic>
        <p:nvPicPr>
          <p:cNvPr id="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1507" y="4387828"/>
            <a:ext cx="763326" cy="1056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Pfeil nach unten 137"/>
          <p:cNvSpPr/>
          <p:nvPr/>
        </p:nvSpPr>
        <p:spPr>
          <a:xfrm>
            <a:off x="4487931" y="4048279"/>
            <a:ext cx="444110" cy="33954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feld 138"/>
          <p:cNvSpPr txBox="1"/>
          <p:nvPr/>
        </p:nvSpPr>
        <p:spPr>
          <a:xfrm>
            <a:off x="3419873" y="5458638"/>
            <a:ext cx="2520280" cy="746358"/>
          </a:xfrm>
          <a:prstGeom prst="rect">
            <a:avLst/>
          </a:prstGeom>
          <a:noFill/>
        </p:spPr>
        <p:txBody>
          <a:bodyPr wrap="square" rtlCol="0">
            <a:spAutoFit/>
          </a:bodyPr>
          <a:lstStyle/>
          <a:p>
            <a:pPr algn="ctr">
              <a:lnSpc>
                <a:spcPts val="1700"/>
              </a:lnSpc>
            </a:pPr>
            <a:r>
              <a:rPr lang="en-US" sz="1600" dirty="0" smtClean="0"/>
              <a:t>House techniques, application of all types, stationary units</a:t>
            </a:r>
          </a:p>
        </p:txBody>
      </p:sp>
      <p:sp>
        <p:nvSpPr>
          <p:cNvPr id="131" name="Rechteck 130"/>
          <p:cNvSpPr/>
          <p:nvPr/>
        </p:nvSpPr>
        <p:spPr>
          <a:xfrm>
            <a:off x="-22347" y="6273225"/>
            <a:ext cx="9188694" cy="584775"/>
          </a:xfrm>
          <a:prstGeom prst="rect">
            <a:avLst/>
          </a:prstGeom>
          <a:solidFill>
            <a:srgbClr val="F8D452"/>
          </a:solidFill>
        </p:spPr>
        <p:txBody>
          <a:bodyPr wrap="square">
            <a:spAutoFit/>
          </a:bodyPr>
          <a:lstStyle/>
          <a:p>
            <a:pPr algn="ctr">
              <a:tabLst>
                <a:tab pos="5743575" algn="l"/>
              </a:tabLst>
            </a:pPr>
            <a:r>
              <a:rPr lang="en-US" sz="3200" b="1" dirty="0" smtClean="0">
                <a:solidFill>
                  <a:srgbClr val="0066FF"/>
                </a:solidFill>
              </a:rPr>
              <a:t>The excess of electricity: use it – not loose it !</a:t>
            </a:r>
            <a:endParaRPr lang="en-US" sz="3200" b="1" dirty="0">
              <a:solidFill>
                <a:srgbClr val="0066FF"/>
              </a:solidFill>
            </a:endParaRPr>
          </a:p>
        </p:txBody>
      </p:sp>
      <p:pic>
        <p:nvPicPr>
          <p:cNvPr id="142" name="Grafik 1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72246" y="2219"/>
            <a:ext cx="564770" cy="452141"/>
          </a:xfrm>
          <a:prstGeom prst="rect">
            <a:avLst/>
          </a:prstGeom>
        </p:spPr>
      </p:pic>
      <p:sp>
        <p:nvSpPr>
          <p:cNvPr id="134" name="Bogen 133"/>
          <p:cNvSpPr/>
          <p:nvPr/>
        </p:nvSpPr>
        <p:spPr>
          <a:xfrm>
            <a:off x="7425258" y="4576684"/>
            <a:ext cx="366070" cy="327357"/>
          </a:xfrm>
          <a:prstGeom prst="arc">
            <a:avLst>
              <a:gd name="adj1" fmla="val 16200000"/>
              <a:gd name="adj2" fmla="val 1808251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Ellipse 17"/>
          <p:cNvSpPr/>
          <p:nvPr/>
        </p:nvSpPr>
        <p:spPr>
          <a:xfrm>
            <a:off x="301705" y="3933056"/>
            <a:ext cx="3049569" cy="2356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40" name="Ellipse 139"/>
          <p:cNvSpPr/>
          <p:nvPr/>
        </p:nvSpPr>
        <p:spPr>
          <a:xfrm>
            <a:off x="6012941" y="3865079"/>
            <a:ext cx="3020084" cy="2408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b="1" dirty="0">
              <a:solidFill>
                <a:srgbClr val="FF0000"/>
              </a:solidFill>
            </a:endParaRPr>
          </a:p>
        </p:txBody>
      </p:sp>
      <p:sp>
        <p:nvSpPr>
          <p:cNvPr id="141" name="Ellipse 140"/>
          <p:cNvSpPr/>
          <p:nvPr/>
        </p:nvSpPr>
        <p:spPr>
          <a:xfrm>
            <a:off x="3351274" y="3933056"/>
            <a:ext cx="2645647" cy="234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b="1" dirty="0">
              <a:solidFill>
                <a:srgbClr val="FF0000"/>
              </a:solidFill>
            </a:endParaRPr>
          </a:p>
        </p:txBody>
      </p:sp>
      <p:sp>
        <p:nvSpPr>
          <p:cNvPr id="126" name="Rechteck 125"/>
          <p:cNvSpPr/>
          <p:nvPr/>
        </p:nvSpPr>
        <p:spPr>
          <a:xfrm>
            <a:off x="57498" y="116632"/>
            <a:ext cx="9173019" cy="920252"/>
          </a:xfrm>
          <a:prstGeom prst="rect">
            <a:avLst/>
          </a:prstGeom>
        </p:spPr>
        <p:txBody>
          <a:bodyPr wrap="square">
            <a:spAutoFit/>
          </a:bodyPr>
          <a:lstStyle/>
          <a:p>
            <a:pPr algn="ctr">
              <a:lnSpc>
                <a:spcPct val="150000"/>
              </a:lnSpc>
              <a:tabLst>
                <a:tab pos="5743575" algn="l"/>
              </a:tabLst>
            </a:pPr>
            <a:r>
              <a:rPr lang="en-US" sz="4000" b="1" dirty="0">
                <a:solidFill>
                  <a:srgbClr val="0070C0"/>
                </a:solidFill>
              </a:rPr>
              <a:t>Storage of renewable electricity</a:t>
            </a:r>
          </a:p>
        </p:txBody>
      </p:sp>
    </p:spTree>
    <p:extLst>
      <p:ext uri="{BB962C8B-B14F-4D97-AF65-F5344CB8AC3E}">
        <p14:creationId xmlns:p14="http://schemas.microsoft.com/office/powerpoint/2010/main" val="1337470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wipe(left)">
                                      <p:cBhvr>
                                        <p:cTn id="19" dur="500"/>
                                        <p:tgtEl>
                                          <p:spTgt spid="1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9"/>
                                        </p:tgtEl>
                                        <p:attrNameLst>
                                          <p:attrName>style.visibility</p:attrName>
                                        </p:attrNameLst>
                                      </p:cBhvr>
                                      <p:to>
                                        <p:strVal val="visible"/>
                                      </p:to>
                                    </p:set>
                                    <p:animEffect transition="in" filter="wipe(left)">
                                      <p:cBhvr>
                                        <p:cTn id="36" dur="500"/>
                                        <p:tgtEl>
                                          <p:spTgt spid="129"/>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500"/>
                                        <p:tgtEl>
                                          <p:spTgt spid="2"/>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24"/>
                                        </p:tgtEl>
                                        <p:attrNameLst>
                                          <p:attrName>style.visibility</p:attrName>
                                        </p:attrNameLst>
                                      </p:cBhvr>
                                      <p:to>
                                        <p:strVal val="visible"/>
                                      </p:to>
                                    </p:set>
                                    <p:animEffect transition="in" filter="wipe(up)">
                                      <p:cBhvr>
                                        <p:cTn id="43" dur="500"/>
                                        <p:tgtEl>
                                          <p:spTgt spid="124"/>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wipe(left)">
                                      <p:cBhvr>
                                        <p:cTn id="51" dur="500"/>
                                        <p:tgtEl>
                                          <p:spTgt spid="125"/>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wipe(up)">
                                      <p:cBhvr>
                                        <p:cTn id="55" dur="500"/>
                                        <p:tgtEl>
                                          <p:spTgt spid="127"/>
                                        </p:tgtEl>
                                      </p:cBhvr>
                                    </p:animEffect>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Effect transition="in" filter="fade">
                                      <p:cBhvr>
                                        <p:cTn id="59" dur="500"/>
                                        <p:tgtEl>
                                          <p:spTgt spid="122"/>
                                        </p:tgtEl>
                                      </p:cBhvr>
                                    </p:animEffect>
                                  </p:childTnLst>
                                </p:cTn>
                              </p:par>
                              <p:par>
                                <p:cTn id="60" presetID="10" presetClass="entr" presetSubtype="0" fill="hold" nodeType="with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fade">
                                      <p:cBhvr>
                                        <p:cTn id="62" dur="500"/>
                                        <p:tgtEl>
                                          <p:spTgt spid="1026"/>
                                        </p:tgtEl>
                                      </p:cBhvr>
                                    </p:animEffect>
                                  </p:childTnLst>
                                </p:cTn>
                              </p:par>
                            </p:childTnLst>
                          </p:cTn>
                        </p:par>
                        <p:par>
                          <p:cTn id="63" fill="hold">
                            <p:stCondLst>
                              <p:cond delay="3500"/>
                            </p:stCondLst>
                            <p:childTnLst>
                              <p:par>
                                <p:cTn id="64" presetID="6"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circle(in)">
                                      <p:cBhvr>
                                        <p:cTn id="66" dur="1000"/>
                                        <p:tgtEl>
                                          <p:spTgt spid="17"/>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38"/>
                                        </p:tgtEl>
                                        <p:attrNameLst>
                                          <p:attrName>style.visibility</p:attrName>
                                        </p:attrNameLst>
                                      </p:cBhvr>
                                      <p:to>
                                        <p:strVal val="visible"/>
                                      </p:to>
                                    </p:set>
                                    <p:animEffect transition="in" filter="wipe(up)">
                                      <p:cBhvr>
                                        <p:cTn id="70" dur="500"/>
                                        <p:tgtEl>
                                          <p:spTgt spid="138"/>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par>
                          <p:cTn id="75" fill="hold">
                            <p:stCondLst>
                              <p:cond delay="5500"/>
                            </p:stCondLst>
                            <p:childTnLst>
                              <p:par>
                                <p:cTn id="76" presetID="6" presetClass="entr" presetSubtype="16" fill="hold" grpId="0" nodeType="afterEffect">
                                  <p:stCondLst>
                                    <p:cond delay="0"/>
                                  </p:stCondLst>
                                  <p:childTnLst>
                                    <p:set>
                                      <p:cBhvr>
                                        <p:cTn id="77" dur="1" fill="hold">
                                          <p:stCondLst>
                                            <p:cond delay="0"/>
                                          </p:stCondLst>
                                        </p:cTn>
                                        <p:tgtEl>
                                          <p:spTgt spid="139"/>
                                        </p:tgtEl>
                                        <p:attrNameLst>
                                          <p:attrName>style.visibility</p:attrName>
                                        </p:attrNameLst>
                                      </p:cBhvr>
                                      <p:to>
                                        <p:strVal val="visible"/>
                                      </p:to>
                                    </p:set>
                                    <p:animEffect transition="in" filter="circle(in)">
                                      <p:cBhvr>
                                        <p:cTn id="78" dur="1000"/>
                                        <p:tgtEl>
                                          <p:spTgt spid="139"/>
                                        </p:tgtEl>
                                      </p:cBhvr>
                                    </p:animEffect>
                                  </p:childTnLst>
                                </p:cTn>
                              </p:par>
                            </p:childTnLst>
                          </p:cTn>
                        </p:par>
                        <p:par>
                          <p:cTn id="79" fill="hold">
                            <p:stCondLst>
                              <p:cond delay="6500"/>
                            </p:stCondLst>
                            <p:childTnLst>
                              <p:par>
                                <p:cTn id="80" presetID="22" presetClass="entr" presetSubtype="1" fill="hold" grpId="0" nodeType="afterEffect">
                                  <p:stCondLst>
                                    <p:cond delay="0"/>
                                  </p:stCondLst>
                                  <p:childTnLst>
                                    <p:set>
                                      <p:cBhvr>
                                        <p:cTn id="81" dur="1" fill="hold">
                                          <p:stCondLst>
                                            <p:cond delay="0"/>
                                          </p:stCondLst>
                                        </p:cTn>
                                        <p:tgtEl>
                                          <p:spTgt spid="133"/>
                                        </p:tgtEl>
                                        <p:attrNameLst>
                                          <p:attrName>style.visibility</p:attrName>
                                        </p:attrNameLst>
                                      </p:cBhvr>
                                      <p:to>
                                        <p:strVal val="visible"/>
                                      </p:to>
                                    </p:set>
                                    <p:animEffect transition="in" filter="wipe(up)">
                                      <p:cBhvr>
                                        <p:cTn id="82" dur="500"/>
                                        <p:tgtEl>
                                          <p:spTgt spid="133"/>
                                        </p:tgtEl>
                                      </p:cBhvr>
                                    </p:animEffect>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fade">
                                      <p:cBhvr>
                                        <p:cTn id="86" dur="500"/>
                                        <p:tgtEl>
                                          <p:spTgt spid="132"/>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500"/>
                                        <p:tgtEl>
                                          <p:spTgt spid="13"/>
                                        </p:tgtEl>
                                      </p:cBhvr>
                                    </p:animEffect>
                                  </p:childTnLst>
                                </p:cTn>
                              </p:par>
                            </p:childTnLst>
                          </p:cTn>
                        </p:par>
                        <p:par>
                          <p:cTn id="91" fill="hold">
                            <p:stCondLst>
                              <p:cond delay="8000"/>
                            </p:stCondLst>
                            <p:childTnLst>
                              <p:par>
                                <p:cTn id="92" presetID="6" presetClass="entr" presetSubtype="16"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circle(in)">
                                      <p:cBhvr>
                                        <p:cTn id="94" dur="10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wipe(left)">
                                      <p:cBhvr>
                                        <p:cTn id="99" dur="500"/>
                                        <p:tgtEl>
                                          <p:spTgt spid="13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heel(1)">
                                      <p:cBhvr>
                                        <p:cTn id="104" dur="2000"/>
                                        <p:tgtEl>
                                          <p:spTgt spid="18"/>
                                        </p:tgtEl>
                                      </p:cBhvr>
                                    </p:animEffect>
                                  </p:childTnLst>
                                </p:cTn>
                              </p:par>
                            </p:childTnLst>
                          </p:cTn>
                        </p:par>
                        <p:par>
                          <p:cTn id="105" fill="hold">
                            <p:stCondLst>
                              <p:cond delay="2000"/>
                            </p:stCondLst>
                            <p:childTnLst>
                              <p:par>
                                <p:cTn id="106" presetID="21" presetClass="entr" presetSubtype="1" fill="hold" grpId="0" nodeType="afterEffect">
                                  <p:stCondLst>
                                    <p:cond delay="0"/>
                                  </p:stCondLst>
                                  <p:childTnLst>
                                    <p:set>
                                      <p:cBhvr>
                                        <p:cTn id="107" dur="1" fill="hold">
                                          <p:stCondLst>
                                            <p:cond delay="0"/>
                                          </p:stCondLst>
                                        </p:cTn>
                                        <p:tgtEl>
                                          <p:spTgt spid="141"/>
                                        </p:tgtEl>
                                        <p:attrNameLst>
                                          <p:attrName>style.visibility</p:attrName>
                                        </p:attrNameLst>
                                      </p:cBhvr>
                                      <p:to>
                                        <p:strVal val="visible"/>
                                      </p:to>
                                    </p:set>
                                    <p:animEffect transition="in" filter="wheel(1)">
                                      <p:cBhvr>
                                        <p:cTn id="108" dur="2000"/>
                                        <p:tgtEl>
                                          <p:spTgt spid="141"/>
                                        </p:tgtEl>
                                      </p:cBhvr>
                                    </p:animEffect>
                                  </p:childTnLst>
                                </p:cTn>
                              </p:par>
                            </p:childTnLst>
                          </p:cTn>
                        </p:par>
                        <p:par>
                          <p:cTn id="109" fill="hold">
                            <p:stCondLst>
                              <p:cond delay="4000"/>
                            </p:stCondLst>
                            <p:childTnLst>
                              <p:par>
                                <p:cTn id="110" presetID="21" presetClass="entr" presetSubtype="1" fill="hold" grpId="0" nodeType="afterEffect">
                                  <p:stCondLst>
                                    <p:cond delay="0"/>
                                  </p:stCondLst>
                                  <p:childTnLst>
                                    <p:set>
                                      <p:cBhvr>
                                        <p:cTn id="111" dur="1" fill="hold">
                                          <p:stCondLst>
                                            <p:cond delay="0"/>
                                          </p:stCondLst>
                                        </p:cTn>
                                        <p:tgtEl>
                                          <p:spTgt spid="140"/>
                                        </p:tgtEl>
                                        <p:attrNameLst>
                                          <p:attrName>style.visibility</p:attrName>
                                        </p:attrNameLst>
                                      </p:cBhvr>
                                      <p:to>
                                        <p:strVal val="visible"/>
                                      </p:to>
                                    </p:set>
                                    <p:animEffect transition="in" filter="wheel(1)">
                                      <p:cBhvr>
                                        <p:cTn id="112"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0" grpId="0" animBg="1"/>
      <p:bldP spid="123" grpId="0" animBg="1"/>
      <p:bldP spid="127" grpId="0" animBg="1"/>
      <p:bldP spid="13" grpId="0" animBg="1"/>
      <p:bldP spid="17" grpId="0"/>
      <p:bldP spid="19" grpId="0"/>
      <p:bldP spid="133" grpId="0" animBg="1"/>
      <p:bldP spid="16" grpId="0" animBg="1"/>
      <p:bldP spid="2" grpId="0" animBg="1"/>
      <p:bldP spid="129" grpId="0" animBg="1"/>
      <p:bldP spid="124" grpId="0" animBg="1"/>
      <p:bldP spid="138" grpId="0" animBg="1"/>
      <p:bldP spid="139" grpId="0"/>
      <p:bldP spid="131" grpId="0" animBg="1"/>
      <p:bldP spid="18" grpId="0" animBg="1"/>
      <p:bldP spid="140" grpId="0" animBg="1"/>
      <p:bldP spid="14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hteck 7"/>
          <p:cNvSpPr/>
          <p:nvPr/>
        </p:nvSpPr>
        <p:spPr>
          <a:xfrm>
            <a:off x="0" y="2219"/>
            <a:ext cx="9137016" cy="400110"/>
          </a:xfrm>
          <a:prstGeom prst="rect">
            <a:avLst/>
          </a:prstGeo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wrap="square">
            <a:spAutoFit/>
          </a:bodyPr>
          <a:lstStyle/>
          <a:p>
            <a:pPr algn="ctr">
              <a:buClr>
                <a:srgbClr val="FF0000"/>
              </a:buClr>
            </a:pPr>
            <a:endParaRPr lang="en-US" sz="2000" b="1" dirty="0" smtClean="0">
              <a:solidFill>
                <a:srgbClr val="0C20B4"/>
              </a:solidFill>
            </a:endParaRPr>
          </a:p>
        </p:txBody>
      </p:sp>
      <p:pic>
        <p:nvPicPr>
          <p:cNvPr id="6" name="Picture 2"/>
          <p:cNvPicPr/>
          <p:nvPr/>
        </p:nvPicPr>
        <p:blipFill rotWithShape="1">
          <a:blip r:embed="rId2">
            <a:extLst>
              <a:ext uri="{28A0092B-C50C-407E-A947-70E740481C1C}">
                <a14:useLocalDpi xmlns:a14="http://schemas.microsoft.com/office/drawing/2010/main" val="0"/>
              </a:ext>
            </a:extLst>
          </a:blip>
          <a:srcRect t="4048" b="6652"/>
          <a:stretch/>
        </p:blipFill>
        <p:spPr bwMode="auto">
          <a:xfrm>
            <a:off x="36490" y="1002062"/>
            <a:ext cx="9143999" cy="4545808"/>
          </a:xfrm>
          <a:prstGeom prst="rect">
            <a:avLst/>
          </a:prstGeom>
          <a:noFill/>
          <a:ln>
            <a:noFill/>
          </a:ln>
          <a:extLst/>
        </p:spPr>
      </p:pic>
      <p:sp>
        <p:nvSpPr>
          <p:cNvPr id="2" name="Textfeld 1"/>
          <p:cNvSpPr txBox="1"/>
          <p:nvPr/>
        </p:nvSpPr>
        <p:spPr>
          <a:xfrm>
            <a:off x="96547" y="5679782"/>
            <a:ext cx="9144000" cy="1200329"/>
          </a:xfrm>
          <a:prstGeom prst="rect">
            <a:avLst/>
          </a:prstGeom>
          <a:noFill/>
        </p:spPr>
        <p:txBody>
          <a:bodyPr wrap="square" rtlCol="0">
            <a:spAutoFit/>
          </a:bodyPr>
          <a:lstStyle/>
          <a:p>
            <a:pPr algn="ctr"/>
            <a:r>
              <a:rPr lang="en-US" sz="2000" dirty="0" smtClean="0">
                <a:solidFill>
                  <a:srgbClr val="002060"/>
                </a:solidFill>
              </a:rPr>
              <a:t>Energy used, Energy distribution and CO</a:t>
            </a:r>
            <a:r>
              <a:rPr lang="en-US" sz="2000" baseline="-25000" dirty="0" smtClean="0">
                <a:solidFill>
                  <a:srgbClr val="002060"/>
                </a:solidFill>
              </a:rPr>
              <a:t>2</a:t>
            </a:r>
            <a:r>
              <a:rPr lang="en-US" sz="2000" dirty="0" smtClean="0">
                <a:solidFill>
                  <a:srgbClr val="002060"/>
                </a:solidFill>
              </a:rPr>
              <a:t>-balance in Germany with </a:t>
            </a:r>
          </a:p>
          <a:p>
            <a:pPr algn="ctr"/>
            <a:r>
              <a:rPr lang="en-US" sz="2000" b="1" dirty="0" smtClean="0">
                <a:solidFill>
                  <a:srgbClr val="002060"/>
                </a:solidFill>
              </a:rPr>
              <a:t>20 </a:t>
            </a:r>
            <a:r>
              <a:rPr lang="en-US" sz="2000" b="1" dirty="0" err="1" smtClean="0">
                <a:solidFill>
                  <a:srgbClr val="002060"/>
                </a:solidFill>
              </a:rPr>
              <a:t>mio</a:t>
            </a:r>
            <a:r>
              <a:rPr lang="en-US" sz="2000" b="1" dirty="0" smtClean="0">
                <a:solidFill>
                  <a:srgbClr val="002060"/>
                </a:solidFill>
              </a:rPr>
              <a:t> battery electric vehicles (BEV) or 20 </a:t>
            </a:r>
            <a:r>
              <a:rPr lang="en-US" sz="2000" b="1" dirty="0" err="1" smtClean="0">
                <a:solidFill>
                  <a:srgbClr val="002060"/>
                </a:solidFill>
              </a:rPr>
              <a:t>mio</a:t>
            </a:r>
            <a:r>
              <a:rPr lang="en-US" sz="2000" b="1" dirty="0" smtClean="0">
                <a:solidFill>
                  <a:srgbClr val="002060"/>
                </a:solidFill>
              </a:rPr>
              <a:t> fuel cell electric vehicles (FCEV) </a:t>
            </a:r>
          </a:p>
          <a:p>
            <a:pPr algn="ctr"/>
            <a:endParaRPr lang="en-US" sz="1600" b="1" dirty="0" smtClean="0">
              <a:solidFill>
                <a:srgbClr val="2060A7"/>
              </a:solidFill>
            </a:endParaRPr>
          </a:p>
          <a:p>
            <a:pPr algn="ctr"/>
            <a:r>
              <a:rPr lang="en-US" sz="1600" b="1" dirty="0" smtClean="0">
                <a:solidFill>
                  <a:srgbClr val="2060A7"/>
                </a:solidFill>
              </a:rPr>
              <a:t>source: </a:t>
            </a:r>
            <a:r>
              <a:rPr lang="en-US" sz="1600" b="1" dirty="0" err="1" smtClean="0">
                <a:solidFill>
                  <a:srgbClr val="2060A7"/>
                </a:solidFill>
              </a:rPr>
              <a:t>Forschungszentrum</a:t>
            </a:r>
            <a:r>
              <a:rPr lang="en-US" sz="1600" b="1" dirty="0" smtClean="0">
                <a:solidFill>
                  <a:srgbClr val="2060A7"/>
                </a:solidFill>
              </a:rPr>
              <a:t> </a:t>
            </a:r>
            <a:r>
              <a:rPr lang="en-US" sz="1600" b="1" dirty="0" err="1" smtClean="0">
                <a:solidFill>
                  <a:srgbClr val="2060A7"/>
                </a:solidFill>
              </a:rPr>
              <a:t>Jülich</a:t>
            </a:r>
            <a:r>
              <a:rPr lang="en-US" sz="1600" b="1" dirty="0" smtClean="0">
                <a:solidFill>
                  <a:srgbClr val="2060A7"/>
                </a:solidFill>
              </a:rPr>
              <a:t>, </a:t>
            </a:r>
            <a:r>
              <a:rPr lang="en-US" sz="1600" b="1" dirty="0" err="1" smtClean="0">
                <a:solidFill>
                  <a:srgbClr val="2060A7"/>
                </a:solidFill>
              </a:rPr>
              <a:t>Institut</a:t>
            </a:r>
            <a:r>
              <a:rPr lang="en-US" sz="1600" b="1" dirty="0" smtClean="0">
                <a:solidFill>
                  <a:srgbClr val="2060A7"/>
                </a:solidFill>
              </a:rPr>
              <a:t> </a:t>
            </a:r>
            <a:r>
              <a:rPr lang="en-US" sz="1600" b="1" dirty="0" err="1" smtClean="0">
                <a:solidFill>
                  <a:srgbClr val="2060A7"/>
                </a:solidFill>
              </a:rPr>
              <a:t>für</a:t>
            </a:r>
            <a:r>
              <a:rPr lang="en-US" sz="1600" b="1" dirty="0" smtClean="0">
                <a:solidFill>
                  <a:srgbClr val="2060A7"/>
                </a:solidFill>
              </a:rPr>
              <a:t> </a:t>
            </a:r>
            <a:r>
              <a:rPr lang="en-US" sz="1600" b="1" dirty="0" err="1" smtClean="0">
                <a:solidFill>
                  <a:srgbClr val="2060A7"/>
                </a:solidFill>
              </a:rPr>
              <a:t>Elektrochemische</a:t>
            </a:r>
            <a:r>
              <a:rPr lang="en-US" sz="1600" b="1" dirty="0" smtClean="0">
                <a:solidFill>
                  <a:srgbClr val="2060A7"/>
                </a:solidFill>
              </a:rPr>
              <a:t> </a:t>
            </a:r>
            <a:r>
              <a:rPr lang="en-US" sz="1600" b="1" dirty="0" err="1" smtClean="0">
                <a:solidFill>
                  <a:srgbClr val="2060A7"/>
                </a:solidFill>
              </a:rPr>
              <a:t>Verfahrenstechnik</a:t>
            </a:r>
            <a:r>
              <a:rPr lang="en-US" sz="1600" b="1" dirty="0" smtClean="0">
                <a:solidFill>
                  <a:srgbClr val="2060A7"/>
                </a:solidFill>
              </a:rPr>
              <a:t> 2017</a:t>
            </a:r>
            <a:endParaRPr lang="en-US" sz="1600" b="1" dirty="0">
              <a:solidFill>
                <a:srgbClr val="2060A7"/>
              </a:solidFill>
              <a:latin typeface="Frutiger 45 Light" panose="020B0500000000000000" pitchFamily="34" charset="0"/>
            </a:endParaRP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sp>
        <p:nvSpPr>
          <p:cNvPr id="3" name="Textfeld 2"/>
          <p:cNvSpPr txBox="1"/>
          <p:nvPr/>
        </p:nvSpPr>
        <p:spPr>
          <a:xfrm>
            <a:off x="1006629" y="1037926"/>
            <a:ext cx="2376264" cy="430887"/>
          </a:xfrm>
          <a:prstGeom prst="rect">
            <a:avLst/>
          </a:prstGeom>
          <a:solidFill>
            <a:schemeClr val="bg1"/>
          </a:solidFill>
        </p:spPr>
        <p:txBody>
          <a:bodyPr wrap="square" rtlCol="0">
            <a:spAutoFit/>
          </a:bodyPr>
          <a:lstStyle/>
          <a:p>
            <a:r>
              <a:rPr lang="en-US" sz="2200" b="1" dirty="0" smtClean="0">
                <a:solidFill>
                  <a:srgbClr val="002060"/>
                </a:solidFill>
                <a:latin typeface="Arial Narrow" panose="020B0606020202030204" pitchFamily="34" charset="0"/>
              </a:rPr>
              <a:t>emissions / km</a:t>
            </a:r>
            <a:endParaRPr lang="en-US" sz="2200" b="1" dirty="0">
              <a:solidFill>
                <a:srgbClr val="002060"/>
              </a:solidFill>
              <a:latin typeface="Arial Narrow" panose="020B0606020202030204" pitchFamily="34" charset="0"/>
            </a:endParaRPr>
          </a:p>
        </p:txBody>
      </p:sp>
      <p:sp>
        <p:nvSpPr>
          <p:cNvPr id="9" name="Textfeld 8"/>
          <p:cNvSpPr txBox="1"/>
          <p:nvPr/>
        </p:nvSpPr>
        <p:spPr>
          <a:xfrm>
            <a:off x="4668546" y="1028727"/>
            <a:ext cx="3575861" cy="430887"/>
          </a:xfrm>
          <a:prstGeom prst="rect">
            <a:avLst/>
          </a:prstGeom>
          <a:solidFill>
            <a:schemeClr val="bg1"/>
          </a:solidFill>
        </p:spPr>
        <p:txBody>
          <a:bodyPr wrap="square" rtlCol="0">
            <a:spAutoFit/>
          </a:bodyPr>
          <a:lstStyle/>
          <a:p>
            <a:r>
              <a:rPr lang="en-US" sz="2200" b="1" dirty="0" smtClean="0">
                <a:solidFill>
                  <a:srgbClr val="002060"/>
                </a:solidFill>
                <a:latin typeface="Arial Narrow" panose="020B0606020202030204" pitchFamily="34" charset="0"/>
              </a:rPr>
              <a:t>Specific electricity need</a:t>
            </a:r>
            <a:endParaRPr lang="en-US" sz="2200" b="1" dirty="0">
              <a:solidFill>
                <a:srgbClr val="002060"/>
              </a:solidFill>
              <a:latin typeface="Arial Narrow" panose="020B0606020202030204" pitchFamily="34" charset="0"/>
            </a:endParaRPr>
          </a:p>
        </p:txBody>
      </p:sp>
      <p:sp>
        <p:nvSpPr>
          <p:cNvPr id="10" name="Textfeld 9"/>
          <p:cNvSpPr txBox="1"/>
          <p:nvPr/>
        </p:nvSpPr>
        <p:spPr>
          <a:xfrm>
            <a:off x="4788025" y="2636912"/>
            <a:ext cx="4355976" cy="861774"/>
          </a:xfrm>
          <a:prstGeom prst="rect">
            <a:avLst/>
          </a:prstGeom>
          <a:solidFill>
            <a:schemeClr val="bg1"/>
          </a:solidFill>
        </p:spPr>
        <p:txBody>
          <a:bodyPr wrap="square" rtlCol="0">
            <a:spAutoFit/>
          </a:bodyPr>
          <a:lstStyle/>
          <a:p>
            <a:pPr>
              <a:lnSpc>
                <a:spcPts val="2000"/>
              </a:lnSpc>
            </a:pPr>
            <a:r>
              <a:rPr lang="en-US" sz="2000" b="1" dirty="0" smtClean="0">
                <a:solidFill>
                  <a:srgbClr val="008000"/>
                </a:solidFill>
                <a:latin typeface="Arial Narrow" panose="020B0606020202030204" pitchFamily="34" charset="0"/>
              </a:rPr>
              <a:t>Use of electricity excess (multiple)</a:t>
            </a:r>
          </a:p>
          <a:p>
            <a:pPr>
              <a:lnSpc>
                <a:spcPts val="2000"/>
              </a:lnSpc>
            </a:pPr>
            <a:r>
              <a:rPr lang="en-US" sz="2000" dirty="0" smtClean="0">
                <a:latin typeface="Arial Narrow" panose="020B0606020202030204" pitchFamily="34" charset="0"/>
              </a:rPr>
              <a:t>  plus traditional production</a:t>
            </a:r>
          </a:p>
          <a:p>
            <a:pPr>
              <a:lnSpc>
                <a:spcPts val="2000"/>
              </a:lnSpc>
            </a:pPr>
            <a:r>
              <a:rPr lang="en-US" sz="2000" dirty="0" smtClean="0">
                <a:latin typeface="Arial Narrow" panose="020B0606020202030204" pitchFamily="34" charset="0"/>
              </a:rPr>
              <a:t>	        </a:t>
            </a:r>
            <a:r>
              <a:rPr lang="en-US" sz="2000" dirty="0" smtClean="0">
                <a:solidFill>
                  <a:schemeClr val="accent3">
                    <a:lumMod val="50000"/>
                  </a:schemeClr>
                </a:solidFill>
                <a:latin typeface="Arial Narrow" panose="020B0606020202030204" pitchFamily="34" charset="0"/>
              </a:rPr>
              <a:t>direct use of renew. electricity</a:t>
            </a:r>
            <a:endParaRPr lang="en-US" sz="2000" dirty="0">
              <a:solidFill>
                <a:schemeClr val="accent3">
                  <a:lumMod val="50000"/>
                </a:schemeClr>
              </a:solidFill>
              <a:latin typeface="Arial Narrow" panose="020B0606020202030204" pitchFamily="34" charset="0"/>
            </a:endParaRPr>
          </a:p>
        </p:txBody>
      </p:sp>
      <p:sp>
        <p:nvSpPr>
          <p:cNvPr id="11" name="Textfeld 10"/>
          <p:cNvSpPr txBox="1"/>
          <p:nvPr/>
        </p:nvSpPr>
        <p:spPr>
          <a:xfrm>
            <a:off x="4656404" y="4872322"/>
            <a:ext cx="2016224" cy="400110"/>
          </a:xfrm>
          <a:prstGeom prst="rect">
            <a:avLst/>
          </a:prstGeom>
          <a:solidFill>
            <a:schemeClr val="bg1"/>
          </a:solidFill>
        </p:spPr>
        <p:txBody>
          <a:bodyPr wrap="square" rtlCol="0">
            <a:spAutoFit/>
          </a:bodyPr>
          <a:lstStyle/>
          <a:p>
            <a:r>
              <a:rPr lang="en-US" sz="2000" b="1" dirty="0" smtClean="0">
                <a:solidFill>
                  <a:srgbClr val="336699"/>
                </a:solidFill>
                <a:latin typeface="Arial Narrow" panose="020B0606020202030204" pitchFamily="34" charset="0"/>
              </a:rPr>
              <a:t>Excess electricity</a:t>
            </a:r>
            <a:endParaRPr lang="en-US" sz="2000" b="1" dirty="0">
              <a:solidFill>
                <a:srgbClr val="336699"/>
              </a:solidFill>
              <a:latin typeface="Arial Narrow" panose="020B0606020202030204" pitchFamily="34" charset="0"/>
            </a:endParaRPr>
          </a:p>
        </p:txBody>
      </p:sp>
      <p:sp>
        <p:nvSpPr>
          <p:cNvPr id="12" name="Textfeld 11"/>
          <p:cNvSpPr txBox="1"/>
          <p:nvPr/>
        </p:nvSpPr>
        <p:spPr>
          <a:xfrm>
            <a:off x="6966013" y="4823607"/>
            <a:ext cx="2148290" cy="400110"/>
          </a:xfrm>
          <a:prstGeom prst="rect">
            <a:avLst/>
          </a:prstGeom>
          <a:solidFill>
            <a:schemeClr val="bg1"/>
          </a:solidFill>
        </p:spPr>
        <p:txBody>
          <a:bodyPr wrap="square" rtlCol="0">
            <a:spAutoFit/>
          </a:bodyPr>
          <a:lstStyle/>
          <a:p>
            <a:r>
              <a:rPr lang="en-US" sz="2000" b="1" dirty="0" smtClean="0">
                <a:solidFill>
                  <a:srgbClr val="0070C0"/>
                </a:solidFill>
                <a:latin typeface="Arial Narrow" panose="020B0606020202030204" pitchFamily="34" charset="0"/>
              </a:rPr>
              <a:t>Electricity from grid</a:t>
            </a:r>
            <a:endParaRPr lang="en-US" sz="2000" b="1" dirty="0">
              <a:solidFill>
                <a:srgbClr val="0070C0"/>
              </a:solidFill>
              <a:latin typeface="Arial Narrow" panose="020B0606020202030204" pitchFamily="34" charset="0"/>
            </a:endParaRPr>
          </a:p>
        </p:txBody>
      </p:sp>
      <p:sp>
        <p:nvSpPr>
          <p:cNvPr id="13" name="Textfeld 12"/>
          <p:cNvSpPr txBox="1"/>
          <p:nvPr/>
        </p:nvSpPr>
        <p:spPr>
          <a:xfrm>
            <a:off x="96547" y="202274"/>
            <a:ext cx="9017756" cy="646331"/>
          </a:xfrm>
          <a:prstGeom prst="rect">
            <a:avLst/>
          </a:prstGeom>
          <a:noFill/>
        </p:spPr>
        <p:txBody>
          <a:bodyPr wrap="square" rtlCol="0">
            <a:spAutoFit/>
          </a:bodyPr>
          <a:lstStyle/>
          <a:p>
            <a:pPr algn="ctr"/>
            <a:r>
              <a:rPr lang="en-US" sz="3600" b="1" dirty="0" smtClean="0">
                <a:solidFill>
                  <a:srgbClr val="0070C0"/>
                </a:solidFill>
              </a:rPr>
              <a:t>Electric mobility and green house gas CO</a:t>
            </a:r>
            <a:r>
              <a:rPr lang="en-US" sz="3600" b="1" baseline="-25000" dirty="0" smtClean="0">
                <a:solidFill>
                  <a:srgbClr val="0070C0"/>
                </a:solidFill>
              </a:rPr>
              <a:t>2</a:t>
            </a:r>
            <a:r>
              <a:rPr lang="en-US" sz="3600" b="1" dirty="0" smtClean="0">
                <a:solidFill>
                  <a:srgbClr val="0070C0"/>
                </a:solidFill>
              </a:rPr>
              <a:t> </a:t>
            </a:r>
            <a:endParaRPr lang="en-US" sz="3600" b="1" dirty="0">
              <a:solidFill>
                <a:srgbClr val="0070C0"/>
              </a:solidFill>
            </a:endParaRPr>
          </a:p>
        </p:txBody>
      </p:sp>
      <p:sp>
        <p:nvSpPr>
          <p:cNvPr id="15" name="Rechteck 14"/>
          <p:cNvSpPr/>
          <p:nvPr/>
        </p:nvSpPr>
        <p:spPr>
          <a:xfrm>
            <a:off x="3707904" y="1253369"/>
            <a:ext cx="360040" cy="447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3707904" y="3274966"/>
            <a:ext cx="360040" cy="447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483768" y="2686885"/>
            <a:ext cx="817169" cy="461665"/>
          </a:xfrm>
          <a:prstGeom prst="rect">
            <a:avLst/>
          </a:prstGeom>
          <a:solidFill>
            <a:schemeClr val="bg1"/>
          </a:solidFill>
        </p:spPr>
        <p:txBody>
          <a:bodyPr wrap="square" rtlCol="0">
            <a:spAutoFit/>
          </a:bodyPr>
          <a:lstStyle/>
          <a:p>
            <a:r>
              <a:rPr lang="de-DE" sz="2400" b="1" dirty="0" smtClean="0"/>
              <a:t>FCEV</a:t>
            </a:r>
            <a:endParaRPr lang="de-DE" sz="2400" b="1" dirty="0"/>
          </a:p>
        </p:txBody>
      </p:sp>
      <p:sp>
        <p:nvSpPr>
          <p:cNvPr id="14" name="Textfeld 13"/>
          <p:cNvSpPr txBox="1"/>
          <p:nvPr/>
        </p:nvSpPr>
        <p:spPr>
          <a:xfrm>
            <a:off x="2483768" y="4077072"/>
            <a:ext cx="817169" cy="461665"/>
          </a:xfrm>
          <a:prstGeom prst="rect">
            <a:avLst/>
          </a:prstGeom>
          <a:solidFill>
            <a:schemeClr val="bg1"/>
          </a:solidFill>
        </p:spPr>
        <p:txBody>
          <a:bodyPr wrap="square" rtlCol="0">
            <a:spAutoFit/>
          </a:bodyPr>
          <a:lstStyle/>
          <a:p>
            <a:r>
              <a:rPr lang="de-DE" sz="2400" b="1" dirty="0" smtClean="0"/>
              <a:t>BEV</a:t>
            </a:r>
            <a:endParaRPr lang="de-DE" sz="2400" b="1" dirty="0"/>
          </a:p>
        </p:txBody>
      </p:sp>
    </p:spTree>
    <p:extLst>
      <p:ext uri="{BB962C8B-B14F-4D97-AF65-F5344CB8AC3E}">
        <p14:creationId xmlns:p14="http://schemas.microsoft.com/office/powerpoint/2010/main" val="2683590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498" y="2395939"/>
            <a:ext cx="1672052" cy="1452482"/>
          </a:xfrm>
          <a:prstGeom prst="rect">
            <a:avLst/>
          </a:prstGeom>
        </p:spPr>
      </p:pic>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b="10991"/>
          <a:stretch/>
        </p:blipFill>
        <p:spPr>
          <a:xfrm>
            <a:off x="5801294" y="2302469"/>
            <a:ext cx="1805198" cy="1702594"/>
          </a:xfrm>
          <a:prstGeom prst="rect">
            <a:avLst/>
          </a:prstGeom>
        </p:spPr>
      </p:pic>
      <p:sp>
        <p:nvSpPr>
          <p:cNvPr id="11" name="Titel 1"/>
          <p:cNvSpPr txBox="1">
            <a:spLocks/>
          </p:cNvSpPr>
          <p:nvPr/>
        </p:nvSpPr>
        <p:spPr>
          <a:xfrm>
            <a:off x="1" y="1052736"/>
            <a:ext cx="9143998" cy="461665"/>
          </a:xfrm>
          <a:prstGeom prst="rect">
            <a:avLst/>
          </a:prstGeom>
          <a:noFill/>
        </p:spPr>
        <p:txBody>
          <a:bodyPr wrap="square" rtlCol="0">
            <a:spAutoFit/>
          </a:bodyPr>
          <a:lstStyle>
            <a:defPPr>
              <a:defRPr lang="de-DE"/>
            </a:defPPr>
            <a:lvl1pPr>
              <a:defRPr sz="2800" b="1" u="none">
                <a:solidFill>
                  <a:schemeClr val="accent1">
                    <a:lumMod val="75000"/>
                  </a:schemeClr>
                </a:solidFill>
              </a:defRPr>
            </a:lvl1pPr>
          </a:lstStyle>
          <a:p>
            <a:pPr algn="ctr"/>
            <a:r>
              <a:rPr lang="en-US" sz="2400" dirty="0" smtClean="0"/>
              <a:t>Battery and fuel call cars: both electric, but different concepts</a:t>
            </a:r>
            <a:endParaRPr lang="en-US" sz="2400"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96" y="4293096"/>
            <a:ext cx="3840052" cy="2406794"/>
          </a:xfrm>
          <a:prstGeom prst="rect">
            <a:avLst/>
          </a:prstGeom>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8991" y="3789040"/>
            <a:ext cx="4238437" cy="2848882"/>
          </a:xfrm>
          <a:prstGeom prst="rect">
            <a:avLst/>
          </a:prstGeom>
        </p:spPr>
      </p:pic>
      <p:sp>
        <p:nvSpPr>
          <p:cNvPr id="12" name="Textfeld 11"/>
          <p:cNvSpPr txBox="1"/>
          <p:nvPr/>
        </p:nvSpPr>
        <p:spPr>
          <a:xfrm>
            <a:off x="280904" y="1759057"/>
            <a:ext cx="3768811" cy="800219"/>
          </a:xfrm>
          <a:prstGeom prst="rect">
            <a:avLst/>
          </a:prstGeom>
          <a:noFill/>
        </p:spPr>
        <p:txBody>
          <a:bodyPr wrap="square" rtlCol="0">
            <a:spAutoFit/>
          </a:bodyPr>
          <a:lstStyle>
            <a:defPPr>
              <a:defRPr lang="de-DE"/>
            </a:defPPr>
            <a:lvl1pPr algn="ctr">
              <a:defRPr sz="2400" b="1" u="none">
                <a:solidFill>
                  <a:schemeClr val="accent1">
                    <a:lumMod val="75000"/>
                  </a:schemeClr>
                </a:solidFill>
              </a:defRPr>
            </a:lvl1pPr>
          </a:lstStyle>
          <a:p>
            <a:r>
              <a:rPr lang="en-US" sz="2200" b="0" dirty="0" smtClean="0"/>
              <a:t>Fuel cell technology is based on </a:t>
            </a:r>
            <a:r>
              <a:rPr lang="en-US" dirty="0" smtClean="0"/>
              <a:t>know-how</a:t>
            </a:r>
            <a:endParaRPr lang="en-US" dirty="0"/>
          </a:p>
        </p:txBody>
      </p:sp>
      <p:sp>
        <p:nvSpPr>
          <p:cNvPr id="13" name="Textfeld 12"/>
          <p:cNvSpPr txBox="1"/>
          <p:nvPr/>
        </p:nvSpPr>
        <p:spPr>
          <a:xfrm>
            <a:off x="4788023" y="1759057"/>
            <a:ext cx="3960441" cy="800219"/>
          </a:xfrm>
          <a:prstGeom prst="rect">
            <a:avLst/>
          </a:prstGeom>
          <a:noFill/>
        </p:spPr>
        <p:txBody>
          <a:bodyPr wrap="square" rtlCol="0">
            <a:spAutoFit/>
          </a:bodyPr>
          <a:lstStyle>
            <a:defPPr>
              <a:defRPr lang="de-DE"/>
            </a:defPPr>
            <a:lvl1pPr algn="ctr">
              <a:defRPr sz="2400" b="1" u="none">
                <a:solidFill>
                  <a:schemeClr val="accent1">
                    <a:lumMod val="75000"/>
                  </a:schemeClr>
                </a:solidFill>
              </a:defRPr>
            </a:lvl1pPr>
          </a:lstStyle>
          <a:p>
            <a:r>
              <a:rPr lang="en-US" sz="2200" b="0" dirty="0" smtClean="0"/>
              <a:t>Battery technology is based on the use of </a:t>
            </a:r>
            <a:r>
              <a:rPr lang="en-US" dirty="0" smtClean="0"/>
              <a:t>raw materials</a:t>
            </a:r>
            <a:endParaRPr lang="en-US" dirty="0"/>
          </a:p>
        </p:txBody>
      </p:sp>
      <p:sp>
        <p:nvSpPr>
          <p:cNvPr id="14" name="Titel 1"/>
          <p:cNvSpPr txBox="1">
            <a:spLocks/>
          </p:cNvSpPr>
          <p:nvPr/>
        </p:nvSpPr>
        <p:spPr>
          <a:xfrm>
            <a:off x="0" y="0"/>
            <a:ext cx="9144000" cy="400110"/>
          </a:xfrm>
          <a:prstGeom prst="rect">
            <a:avLst/>
          </a:prstGeo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0070C0"/>
                </a:solidFill>
              </a:rPr>
              <a:t> </a:t>
            </a:r>
            <a:br>
              <a:rPr lang="en-US" sz="4000" b="1" smtClean="0">
                <a:solidFill>
                  <a:srgbClr val="0070C0"/>
                </a:solidFill>
              </a:rPr>
            </a:br>
            <a:endParaRPr lang="en-US" sz="4000" b="1" dirty="0">
              <a:solidFill>
                <a:srgbClr val="0070C0"/>
              </a:solidFill>
            </a:endParaRPr>
          </a:p>
        </p:txBody>
      </p:sp>
      <p:pic>
        <p:nvPicPr>
          <p:cNvPr id="15" name="Grafik 14"/>
          <p:cNvPicPr>
            <a:picLocks noChangeAspect="1"/>
          </p:cNvPicPr>
          <p:nvPr/>
        </p:nvPicPr>
        <p:blipFill rotWithShape="1">
          <a:blip r:embed="rId6"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sp>
        <p:nvSpPr>
          <p:cNvPr id="5" name="Textfeld 4"/>
          <p:cNvSpPr txBox="1"/>
          <p:nvPr/>
        </p:nvSpPr>
        <p:spPr>
          <a:xfrm>
            <a:off x="1" y="138500"/>
            <a:ext cx="9143999" cy="646331"/>
          </a:xfrm>
          <a:prstGeom prst="rect">
            <a:avLst/>
          </a:prstGeom>
          <a:noFill/>
        </p:spPr>
        <p:txBody>
          <a:bodyPr wrap="square" rtlCol="0">
            <a:spAutoFit/>
          </a:bodyPr>
          <a:lstStyle/>
          <a:p>
            <a:pPr algn="ctr"/>
            <a:r>
              <a:rPr lang="en-US" sz="3600" b="1" dirty="0" smtClean="0">
                <a:solidFill>
                  <a:srgbClr val="0070C0"/>
                </a:solidFill>
              </a:rPr>
              <a:t>Electro mobility today</a:t>
            </a:r>
            <a:endParaRPr lang="en-US" sz="3600" b="1" dirty="0">
              <a:solidFill>
                <a:srgbClr val="0070C0"/>
              </a:solidFill>
            </a:endParaRPr>
          </a:p>
        </p:txBody>
      </p:sp>
    </p:spTree>
    <p:extLst>
      <p:ext uri="{BB962C8B-B14F-4D97-AF65-F5344CB8AC3E}">
        <p14:creationId xmlns:p14="http://schemas.microsoft.com/office/powerpoint/2010/main" val="202591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hteck 15"/>
          <p:cNvSpPr/>
          <p:nvPr/>
        </p:nvSpPr>
        <p:spPr>
          <a:xfrm>
            <a:off x="0" y="2219"/>
            <a:ext cx="9137016" cy="400110"/>
          </a:xfrm>
          <a:prstGeom prst="rect">
            <a:avLst/>
          </a:prstGeo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wrap="square">
            <a:spAutoFit/>
          </a:bodyPr>
          <a:lstStyle/>
          <a:p>
            <a:pPr algn="ctr">
              <a:buClr>
                <a:srgbClr val="FF0000"/>
              </a:buClr>
            </a:pPr>
            <a:endParaRPr lang="en-US" sz="2000" b="1" dirty="0" smtClean="0">
              <a:solidFill>
                <a:srgbClr val="0C20B4"/>
              </a:solidFill>
            </a:endParaRPr>
          </a:p>
        </p:txBody>
      </p:sp>
      <p:sp>
        <p:nvSpPr>
          <p:cNvPr id="9" name="Textfeld 8"/>
          <p:cNvSpPr txBox="1"/>
          <p:nvPr/>
        </p:nvSpPr>
        <p:spPr>
          <a:xfrm>
            <a:off x="4966137" y="3961835"/>
            <a:ext cx="3707905" cy="1938992"/>
          </a:xfrm>
          <a:prstGeom prst="rect">
            <a:avLst/>
          </a:prstGeom>
          <a:noFill/>
        </p:spPr>
        <p:txBody>
          <a:bodyPr wrap="square" rtlCol="0">
            <a:spAutoFit/>
          </a:bodyPr>
          <a:lstStyle>
            <a:defPPr>
              <a:defRPr lang="de-DE"/>
            </a:defPPr>
            <a:lvl1pPr>
              <a:defRPr sz="2000" b="1" u="none">
                <a:solidFill>
                  <a:schemeClr val="accent1">
                    <a:lumMod val="75000"/>
                  </a:schemeClr>
                </a:solidFill>
              </a:defRPr>
            </a:lvl1pPr>
          </a:lstStyle>
          <a:p>
            <a:r>
              <a:rPr lang="en-US" dirty="0" smtClean="0"/>
              <a:t>Jaguar I-Pace: </a:t>
            </a:r>
          </a:p>
          <a:p>
            <a:pPr marL="342900" indent="-342900">
              <a:buFont typeface="Arial" panose="020B0604020202020204" pitchFamily="34" charset="0"/>
              <a:buChar char="•"/>
            </a:pPr>
            <a:r>
              <a:rPr lang="en-US" b="0" dirty="0" smtClean="0"/>
              <a:t>Price:  77.850 €</a:t>
            </a:r>
          </a:p>
          <a:p>
            <a:pPr marL="342900" indent="-342900">
              <a:buFont typeface="Arial" panose="020B0604020202020204" pitchFamily="34" charset="0"/>
              <a:buChar char="•"/>
            </a:pPr>
            <a:r>
              <a:rPr lang="en-US" b="0" dirty="0" smtClean="0"/>
              <a:t>autonomy: 480 km</a:t>
            </a:r>
          </a:p>
          <a:p>
            <a:pPr marL="342900" indent="-342900">
              <a:buFont typeface="Arial" panose="020B0604020202020204" pitchFamily="34" charset="0"/>
              <a:buChar char="•"/>
            </a:pPr>
            <a:r>
              <a:rPr lang="en-US" b="0" dirty="0" smtClean="0"/>
              <a:t>Recharging time: 1-10 hours</a:t>
            </a:r>
          </a:p>
          <a:p>
            <a:pPr marL="342900" indent="-342900">
              <a:buFont typeface="Arial" panose="020B0604020202020204" pitchFamily="34" charset="0"/>
              <a:buChar char="•"/>
            </a:pPr>
            <a:r>
              <a:rPr lang="en-US" b="0" dirty="0" smtClean="0"/>
              <a:t>weight: 2.2 t</a:t>
            </a:r>
          </a:p>
          <a:p>
            <a:pPr marL="342900" indent="-342900">
              <a:buFont typeface="Arial" panose="020B0604020202020204" pitchFamily="34" charset="0"/>
              <a:buChar char="•"/>
            </a:pPr>
            <a:r>
              <a:rPr lang="en-US" b="0" dirty="0" err="1" smtClean="0"/>
              <a:t>opex</a:t>
            </a:r>
            <a:r>
              <a:rPr lang="en-US" b="0" dirty="0" smtClean="0"/>
              <a:t>: slightly better</a:t>
            </a:r>
            <a:endParaRPr lang="en-US" b="0" dirty="0"/>
          </a:p>
        </p:txBody>
      </p:sp>
      <p:sp>
        <p:nvSpPr>
          <p:cNvPr id="11" name="Titel 1"/>
          <p:cNvSpPr txBox="1">
            <a:spLocks/>
          </p:cNvSpPr>
          <p:nvPr/>
        </p:nvSpPr>
        <p:spPr>
          <a:xfrm>
            <a:off x="215516" y="116632"/>
            <a:ext cx="8712968" cy="1384995"/>
          </a:xfrm>
          <a:prstGeom prst="rect">
            <a:avLst/>
          </a:prstGeom>
          <a:noFill/>
        </p:spPr>
        <p:txBody>
          <a:bodyPr wrap="square" rtlCol="0">
            <a:spAutoFit/>
          </a:bodyPr>
          <a:lstStyle>
            <a:defPPr>
              <a:defRPr lang="de-DE"/>
            </a:defPPr>
            <a:lvl1pPr>
              <a:defRPr sz="2800" b="1" u="none">
                <a:solidFill>
                  <a:schemeClr val="accent1">
                    <a:lumMod val="75000"/>
                  </a:schemeClr>
                </a:solidFill>
              </a:defRPr>
            </a:lvl1pPr>
          </a:lstStyle>
          <a:p>
            <a:pPr algn="ctr"/>
            <a:r>
              <a:rPr lang="en-US" sz="3600" dirty="0" smtClean="0"/>
              <a:t>Battery and fuel cell cars </a:t>
            </a:r>
          </a:p>
          <a:p>
            <a:pPr algn="ctr"/>
            <a:endParaRPr lang="en-US" sz="2400" dirty="0" smtClean="0"/>
          </a:p>
          <a:p>
            <a:pPr algn="ctr"/>
            <a:r>
              <a:rPr lang="en-US" sz="2400" b="0" dirty="0" smtClean="0"/>
              <a:t>both completely electric, but different features</a:t>
            </a:r>
            <a:endParaRPr lang="en-US" sz="2400" b="0" dirty="0"/>
          </a:p>
        </p:txBody>
      </p:sp>
      <p:sp>
        <p:nvSpPr>
          <p:cNvPr id="14" name="Textfeld 13"/>
          <p:cNvSpPr txBox="1"/>
          <p:nvPr/>
        </p:nvSpPr>
        <p:spPr>
          <a:xfrm>
            <a:off x="384653" y="3960129"/>
            <a:ext cx="3940575" cy="1938992"/>
          </a:xfrm>
          <a:prstGeom prst="rect">
            <a:avLst/>
          </a:prstGeom>
          <a:noFill/>
        </p:spPr>
        <p:txBody>
          <a:bodyPr wrap="square" rtlCol="0">
            <a:spAutoFit/>
          </a:bodyPr>
          <a:lstStyle>
            <a:defPPr>
              <a:defRPr lang="de-DE"/>
            </a:defPPr>
            <a:lvl1pPr algn="ctr">
              <a:defRPr sz="2400" b="1" u="none">
                <a:solidFill>
                  <a:schemeClr val="accent1">
                    <a:lumMod val="75000"/>
                  </a:schemeClr>
                </a:solidFill>
              </a:defRPr>
            </a:lvl1pPr>
          </a:lstStyle>
          <a:p>
            <a:pPr algn="l"/>
            <a:r>
              <a:rPr lang="en-US" sz="2000" dirty="0" smtClean="0"/>
              <a:t>Hyundai </a:t>
            </a:r>
            <a:r>
              <a:rPr lang="en-US" sz="2000" dirty="0" err="1" smtClean="0"/>
              <a:t>Nexo</a:t>
            </a:r>
            <a:r>
              <a:rPr lang="en-US" sz="2000" dirty="0" smtClean="0"/>
              <a:t>: </a:t>
            </a:r>
          </a:p>
          <a:p>
            <a:pPr indent="-342900" algn="l">
              <a:buFont typeface="Arial" panose="020B0604020202020204" pitchFamily="34" charset="0"/>
              <a:buChar char="•"/>
            </a:pPr>
            <a:r>
              <a:rPr lang="en-US" sz="2000" b="0" dirty="0" smtClean="0"/>
              <a:t>Price: ab 69.000 €</a:t>
            </a:r>
          </a:p>
          <a:p>
            <a:pPr indent="-342900" algn="l">
              <a:buFont typeface="Arial" panose="020B0604020202020204" pitchFamily="34" charset="0"/>
              <a:buChar char="•"/>
            </a:pPr>
            <a:r>
              <a:rPr lang="en-US" sz="2000" b="0" dirty="0" smtClean="0"/>
              <a:t>autonomy: 666 km</a:t>
            </a:r>
          </a:p>
          <a:p>
            <a:pPr indent="-342900" algn="l">
              <a:buFont typeface="Arial" panose="020B0604020202020204" pitchFamily="34" charset="0"/>
              <a:buChar char="•"/>
            </a:pPr>
            <a:r>
              <a:rPr lang="en-US" sz="2000" b="0" dirty="0" smtClean="0"/>
              <a:t>Refueling time: 3-5 minutes</a:t>
            </a:r>
          </a:p>
          <a:p>
            <a:pPr indent="-342900" algn="l">
              <a:buFont typeface="Arial" panose="020B0604020202020204" pitchFamily="34" charset="0"/>
              <a:buChar char="•"/>
            </a:pPr>
            <a:r>
              <a:rPr lang="en-US" sz="2000" b="0" dirty="0" smtClean="0"/>
              <a:t>weight 1,8 t</a:t>
            </a:r>
          </a:p>
          <a:p>
            <a:pPr indent="-342900" algn="l">
              <a:buFont typeface="Arial" panose="020B0604020202020204" pitchFamily="34" charset="0"/>
              <a:buChar char="•"/>
            </a:pPr>
            <a:r>
              <a:rPr lang="en-US" sz="2000" b="0" dirty="0" err="1" smtClean="0"/>
              <a:t>opex</a:t>
            </a:r>
            <a:r>
              <a:rPr lang="en-US" sz="2000" b="0" dirty="0" smtClean="0"/>
              <a:t>: traditional like ICE </a:t>
            </a:r>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31233"/>
            <a:ext cx="4169073" cy="233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723" y="1619831"/>
            <a:ext cx="4057989" cy="2330602"/>
          </a:xfrm>
          <a:prstGeom prst="rect">
            <a:avLst/>
          </a:prstGeom>
        </p:spPr>
      </p:pic>
      <p:sp>
        <p:nvSpPr>
          <p:cNvPr id="12" name="Textfeld 11"/>
          <p:cNvSpPr txBox="1"/>
          <p:nvPr/>
        </p:nvSpPr>
        <p:spPr>
          <a:xfrm>
            <a:off x="390487" y="5842337"/>
            <a:ext cx="3940575" cy="1015663"/>
          </a:xfrm>
          <a:prstGeom prst="rect">
            <a:avLst/>
          </a:prstGeom>
          <a:noFill/>
        </p:spPr>
        <p:txBody>
          <a:bodyPr wrap="square" rtlCol="0">
            <a:spAutoFit/>
          </a:bodyPr>
          <a:lstStyle>
            <a:defPPr>
              <a:defRPr lang="de-DE"/>
            </a:defPPr>
            <a:lvl1pPr algn="ctr">
              <a:defRPr sz="2400" b="1" u="none">
                <a:solidFill>
                  <a:schemeClr val="accent1">
                    <a:lumMod val="75000"/>
                  </a:schemeClr>
                </a:solidFill>
              </a:defRPr>
            </a:lvl1pPr>
          </a:lstStyle>
          <a:p>
            <a:pPr indent="-342900" algn="l">
              <a:buFont typeface="Arial" panose="020B0604020202020204" pitchFamily="34" charset="0"/>
              <a:buChar char="•"/>
            </a:pPr>
            <a:r>
              <a:rPr lang="en-US" sz="2000" dirty="0" smtClean="0">
                <a:solidFill>
                  <a:srgbClr val="006C31"/>
                </a:solidFill>
              </a:rPr>
              <a:t>Raw material: traditional</a:t>
            </a:r>
          </a:p>
          <a:p>
            <a:pPr indent="-342900" algn="l">
              <a:buFont typeface="Arial" panose="020B0604020202020204" pitchFamily="34" charset="0"/>
              <a:buChar char="•"/>
            </a:pPr>
            <a:r>
              <a:rPr lang="en-US" sz="2000" dirty="0" smtClean="0">
                <a:solidFill>
                  <a:srgbClr val="006C31"/>
                </a:solidFill>
              </a:rPr>
              <a:t>Recycling:  ok </a:t>
            </a:r>
          </a:p>
          <a:p>
            <a:pPr indent="-342900" algn="l">
              <a:buFont typeface="Arial" panose="020B0604020202020204" pitchFamily="34" charset="0"/>
              <a:buChar char="•"/>
            </a:pPr>
            <a:r>
              <a:rPr lang="en-US" sz="2000" dirty="0" smtClean="0">
                <a:solidFill>
                  <a:srgbClr val="006C31"/>
                </a:solidFill>
              </a:rPr>
              <a:t>CO</a:t>
            </a:r>
            <a:r>
              <a:rPr lang="en-US" sz="2000" baseline="-25000" dirty="0" smtClean="0">
                <a:solidFill>
                  <a:srgbClr val="006C31"/>
                </a:solidFill>
              </a:rPr>
              <a:t>2</a:t>
            </a:r>
            <a:r>
              <a:rPr lang="en-US" sz="2000" dirty="0" smtClean="0">
                <a:solidFill>
                  <a:srgbClr val="006C31"/>
                </a:solidFill>
              </a:rPr>
              <a:t>-problems: no problems</a:t>
            </a:r>
          </a:p>
        </p:txBody>
      </p:sp>
      <p:sp>
        <p:nvSpPr>
          <p:cNvPr id="13" name="Textfeld 12"/>
          <p:cNvSpPr txBox="1"/>
          <p:nvPr/>
        </p:nvSpPr>
        <p:spPr>
          <a:xfrm>
            <a:off x="4966137" y="5818882"/>
            <a:ext cx="3940575" cy="1015663"/>
          </a:xfrm>
          <a:prstGeom prst="rect">
            <a:avLst/>
          </a:prstGeom>
          <a:noFill/>
        </p:spPr>
        <p:txBody>
          <a:bodyPr wrap="square" rtlCol="0">
            <a:spAutoFit/>
          </a:bodyPr>
          <a:lstStyle>
            <a:defPPr>
              <a:defRPr lang="de-DE"/>
            </a:defPPr>
            <a:lvl1pPr algn="ctr">
              <a:defRPr sz="2400" b="1" u="none">
                <a:solidFill>
                  <a:schemeClr val="accent1">
                    <a:lumMod val="75000"/>
                  </a:schemeClr>
                </a:solidFill>
              </a:defRPr>
            </a:lvl1pPr>
          </a:lstStyle>
          <a:p>
            <a:pPr indent="-342900" algn="l">
              <a:buFont typeface="Arial" panose="020B0604020202020204" pitchFamily="34" charset="0"/>
              <a:buChar char="•"/>
            </a:pPr>
            <a:r>
              <a:rPr lang="en-US" sz="2000" dirty="0" smtClean="0">
                <a:solidFill>
                  <a:srgbClr val="006C31"/>
                </a:solidFill>
              </a:rPr>
              <a:t>Raw material: intensive</a:t>
            </a:r>
          </a:p>
          <a:p>
            <a:pPr indent="-342900" algn="l">
              <a:buFont typeface="Arial" panose="020B0604020202020204" pitchFamily="34" charset="0"/>
              <a:buChar char="•"/>
            </a:pPr>
            <a:r>
              <a:rPr lang="en-US" sz="2000" dirty="0" smtClean="0">
                <a:solidFill>
                  <a:srgbClr val="006C31"/>
                </a:solidFill>
              </a:rPr>
              <a:t>Recycling:  very difficult</a:t>
            </a:r>
          </a:p>
          <a:p>
            <a:pPr indent="-342900" algn="l">
              <a:buFont typeface="Arial" panose="020B0604020202020204" pitchFamily="34" charset="0"/>
              <a:buChar char="•"/>
            </a:pPr>
            <a:r>
              <a:rPr lang="en-US" sz="2000" dirty="0" smtClean="0">
                <a:solidFill>
                  <a:srgbClr val="006C31"/>
                </a:solidFill>
              </a:rPr>
              <a:t>CO</a:t>
            </a:r>
            <a:r>
              <a:rPr lang="en-US" sz="2000" baseline="-25000" dirty="0" smtClean="0">
                <a:solidFill>
                  <a:srgbClr val="006C31"/>
                </a:solidFill>
              </a:rPr>
              <a:t>2</a:t>
            </a:r>
            <a:r>
              <a:rPr lang="en-US" sz="2000" dirty="0" smtClean="0">
                <a:solidFill>
                  <a:srgbClr val="006C31"/>
                </a:solidFill>
              </a:rPr>
              <a:t>-problems non resolved </a:t>
            </a:r>
          </a:p>
        </p:txBody>
      </p:sp>
      <p:pic>
        <p:nvPicPr>
          <p:cNvPr id="17" name="Grafik 16"/>
          <p:cNvPicPr>
            <a:picLocks noChangeAspect="1"/>
          </p:cNvPicPr>
          <p:nvPr/>
        </p:nvPicPr>
        <p:blipFill rotWithShape="1">
          <a:blip r:embed="rId4"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spTree>
    <p:extLst>
      <p:ext uri="{BB962C8B-B14F-4D97-AF65-F5344CB8AC3E}">
        <p14:creationId xmlns:p14="http://schemas.microsoft.com/office/powerpoint/2010/main" val="2632639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type="wd">
                                    <p:tmPct val="9000"/>
                                  </p:iterate>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type="wd">
                                    <p:tmPct val="5000"/>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374304"/>
          </a:xfr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a:normAutofit fontScale="90000"/>
          </a:bodyPr>
          <a:lstStyle/>
          <a:p>
            <a:r>
              <a:rPr lang="en-US" b="1" dirty="0" smtClean="0">
                <a:solidFill>
                  <a:srgbClr val="0070C0"/>
                </a:solidFill>
              </a:rPr>
              <a:t> </a:t>
            </a:r>
            <a:endParaRPr lang="en-US" b="1" dirty="0">
              <a:solidFill>
                <a:srgbClr val="0070C0"/>
              </a:solidFill>
            </a:endParaRPr>
          </a:p>
        </p:txBody>
      </p:sp>
      <p:sp>
        <p:nvSpPr>
          <p:cNvPr id="5" name="Textplatzhalter 4"/>
          <p:cNvSpPr>
            <a:spLocks noGrp="1"/>
          </p:cNvSpPr>
          <p:nvPr>
            <p:ph type="body" idx="1"/>
          </p:nvPr>
        </p:nvSpPr>
        <p:spPr>
          <a:xfrm>
            <a:off x="395536" y="1052736"/>
            <a:ext cx="4040188" cy="639762"/>
          </a:xfrm>
        </p:spPr>
        <p:txBody>
          <a:bodyPr anchor="ctr" anchorCtr="0">
            <a:normAutofit/>
          </a:bodyPr>
          <a:lstStyle/>
          <a:p>
            <a:pPr algn="ctr"/>
            <a:r>
              <a:rPr lang="en-US" dirty="0" smtClean="0"/>
              <a:t>Battery needs raw materials</a:t>
            </a:r>
            <a:endParaRPr lang="en-US" dirty="0"/>
          </a:p>
        </p:txBody>
      </p:sp>
      <p:sp>
        <p:nvSpPr>
          <p:cNvPr id="6" name="Inhaltsplatzhalter 5"/>
          <p:cNvSpPr>
            <a:spLocks noGrp="1"/>
          </p:cNvSpPr>
          <p:nvPr>
            <p:ph sz="half" idx="2"/>
          </p:nvPr>
        </p:nvSpPr>
        <p:spPr>
          <a:xfrm>
            <a:off x="163709" y="1628800"/>
            <a:ext cx="4411375" cy="5112568"/>
          </a:xfrm>
        </p:spPr>
        <p:txBody>
          <a:bodyPr>
            <a:normAutofit/>
          </a:bodyPr>
          <a:lstStyle/>
          <a:p>
            <a:pPr marL="176213" indent="-176213">
              <a:buClr>
                <a:srgbClr val="FF0000"/>
              </a:buClr>
            </a:pPr>
            <a:r>
              <a:rPr lang="en-US" sz="2000" dirty="0" smtClean="0"/>
              <a:t>Many new prime materials (Li, Co)</a:t>
            </a:r>
          </a:p>
          <a:p>
            <a:pPr marL="176213" indent="-176213">
              <a:buClr>
                <a:srgbClr val="FF0000"/>
              </a:buClr>
            </a:pPr>
            <a:r>
              <a:rPr lang="en-US" sz="2000" dirty="0" smtClean="0"/>
              <a:t>Scarcity of raw materials already exists</a:t>
            </a:r>
          </a:p>
          <a:p>
            <a:pPr marL="176213" indent="-176213">
              <a:buClr>
                <a:srgbClr val="FF0000"/>
              </a:buClr>
            </a:pPr>
            <a:r>
              <a:rPr lang="en-US" sz="2000" dirty="0" smtClean="0"/>
              <a:t>Lithium batteries can‘t be recycled </a:t>
            </a:r>
          </a:p>
          <a:p>
            <a:pPr marL="176213" indent="-176213">
              <a:buClr>
                <a:srgbClr val="FF0000"/>
              </a:buClr>
            </a:pPr>
            <a:r>
              <a:rPr lang="en-US" sz="2000" dirty="0" smtClean="0"/>
              <a:t>Batteries become more expensive</a:t>
            </a:r>
          </a:p>
          <a:p>
            <a:pPr marL="176213" indent="-176213">
              <a:buClr>
                <a:srgbClr val="FF0000"/>
              </a:buClr>
            </a:pPr>
            <a:r>
              <a:rPr lang="en-US" sz="2000" dirty="0" smtClean="0"/>
              <a:t>Big environmental impact (mines)</a:t>
            </a:r>
          </a:p>
          <a:p>
            <a:pPr marL="176213" indent="-176213">
              <a:buClr>
                <a:srgbClr val="FF0000"/>
              </a:buClr>
            </a:pPr>
            <a:r>
              <a:rPr lang="en-US" sz="2000" dirty="0" smtClean="0"/>
              <a:t>Electricity mix from the grid (fossils?)</a:t>
            </a:r>
          </a:p>
          <a:p>
            <a:pPr marL="176213" indent="-176213">
              <a:buClr>
                <a:srgbClr val="FF0000"/>
              </a:buClr>
            </a:pPr>
            <a:r>
              <a:rPr lang="en-US" sz="2000" dirty="0" smtClean="0"/>
              <a:t>Public grids in overload: big impact </a:t>
            </a:r>
          </a:p>
          <a:p>
            <a:pPr marL="176213" indent="-176213">
              <a:buClr>
                <a:srgbClr val="FF0000"/>
              </a:buClr>
            </a:pPr>
            <a:r>
              <a:rPr lang="en-US" sz="2000" dirty="0" smtClean="0"/>
              <a:t>Absolute monopolizing exists already</a:t>
            </a:r>
          </a:p>
          <a:p>
            <a:pPr marL="176213" indent="-176213">
              <a:buClr>
                <a:srgbClr val="FF0000"/>
              </a:buClr>
            </a:pPr>
            <a:r>
              <a:rPr lang="en-US" sz="2000" dirty="0" smtClean="0"/>
              <a:t>Short autonomy &lt;500 km </a:t>
            </a:r>
          </a:p>
          <a:p>
            <a:pPr marL="176213" indent="-176213">
              <a:buClr>
                <a:srgbClr val="FF0000"/>
              </a:buClr>
            </a:pPr>
            <a:r>
              <a:rPr lang="en-US" sz="2000" dirty="0" smtClean="0"/>
              <a:t>Long recharging times </a:t>
            </a:r>
            <a:r>
              <a:rPr lang="en-US" sz="1600" dirty="0" smtClean="0"/>
              <a:t>(0,5-6 hours)</a:t>
            </a:r>
          </a:p>
          <a:p>
            <a:pPr marL="176213" indent="-176213">
              <a:buClr>
                <a:srgbClr val="FF0000"/>
              </a:buClr>
            </a:pPr>
            <a:r>
              <a:rPr lang="en-US" sz="2000" dirty="0" smtClean="0"/>
              <a:t>Bigger weight than ICE</a:t>
            </a:r>
          </a:p>
          <a:p>
            <a:pPr marL="176213" indent="-176213">
              <a:buClr>
                <a:srgbClr val="FF0000"/>
              </a:buClr>
            </a:pPr>
            <a:r>
              <a:rPr lang="en-US" sz="2000" dirty="0" smtClean="0"/>
              <a:t>Ideal for small applications</a:t>
            </a:r>
          </a:p>
          <a:p>
            <a:pPr marL="176213" indent="-176213">
              <a:buClr>
                <a:srgbClr val="FF0000"/>
              </a:buClr>
            </a:pPr>
            <a:r>
              <a:rPr lang="en-US" sz="2000" dirty="0" smtClean="0"/>
              <a:t>Sensitive to low temperatures </a:t>
            </a:r>
          </a:p>
        </p:txBody>
      </p:sp>
      <p:sp>
        <p:nvSpPr>
          <p:cNvPr id="7" name="Textplatzhalter 6"/>
          <p:cNvSpPr>
            <a:spLocks noGrp="1"/>
          </p:cNvSpPr>
          <p:nvPr>
            <p:ph type="body" sz="quarter" idx="3"/>
          </p:nvPr>
        </p:nvSpPr>
        <p:spPr>
          <a:xfrm>
            <a:off x="4629357" y="1052736"/>
            <a:ext cx="4247455" cy="639762"/>
          </a:xfrm>
        </p:spPr>
        <p:txBody>
          <a:bodyPr anchor="ctr" anchorCtr="0">
            <a:normAutofit/>
          </a:bodyPr>
          <a:lstStyle/>
          <a:p>
            <a:pPr algn="ctr"/>
            <a:r>
              <a:rPr lang="en-US" dirty="0" smtClean="0"/>
              <a:t>Hydrogen needs know-how</a:t>
            </a:r>
            <a:endParaRPr lang="en-US" dirty="0"/>
          </a:p>
        </p:txBody>
      </p:sp>
      <p:sp>
        <p:nvSpPr>
          <p:cNvPr id="8" name="Inhaltsplatzhalter 7"/>
          <p:cNvSpPr>
            <a:spLocks noGrp="1"/>
          </p:cNvSpPr>
          <p:nvPr>
            <p:ph sz="quarter" idx="4"/>
          </p:nvPr>
        </p:nvSpPr>
        <p:spPr>
          <a:xfrm>
            <a:off x="4644007" y="1628800"/>
            <a:ext cx="4499992" cy="5112568"/>
          </a:xfrm>
        </p:spPr>
        <p:txBody>
          <a:bodyPr>
            <a:normAutofit/>
          </a:bodyPr>
          <a:lstStyle/>
          <a:p>
            <a:pPr marL="176213" indent="-176213">
              <a:buClr>
                <a:srgbClr val="FF0000"/>
              </a:buClr>
            </a:pPr>
            <a:r>
              <a:rPr lang="en-US" sz="2000" dirty="0" smtClean="0"/>
              <a:t>No new raw materials necessary </a:t>
            </a:r>
          </a:p>
          <a:p>
            <a:pPr marL="176213" indent="-176213">
              <a:buClr>
                <a:srgbClr val="FF0000"/>
              </a:buClr>
            </a:pPr>
            <a:r>
              <a:rPr lang="en-US" sz="2000" dirty="0" smtClean="0"/>
              <a:t>No scarcity of materials exists</a:t>
            </a:r>
          </a:p>
          <a:p>
            <a:pPr marL="176213" indent="-176213">
              <a:buClr>
                <a:srgbClr val="FF0000"/>
              </a:buClr>
            </a:pPr>
            <a:r>
              <a:rPr lang="en-US" sz="2000" dirty="0" smtClean="0"/>
              <a:t>Complete recycling of materials</a:t>
            </a:r>
          </a:p>
          <a:p>
            <a:pPr marL="176213" indent="-176213">
              <a:buClr>
                <a:srgbClr val="FF0000"/>
              </a:buClr>
            </a:pPr>
            <a:r>
              <a:rPr lang="en-US" sz="2000" dirty="0" smtClean="0"/>
              <a:t>Fuel cells become cheaper </a:t>
            </a:r>
          </a:p>
          <a:p>
            <a:pPr marL="176213" indent="-176213">
              <a:buClr>
                <a:srgbClr val="FF0000"/>
              </a:buClr>
            </a:pPr>
            <a:r>
              <a:rPr lang="en-US" sz="2000" dirty="0" smtClean="0"/>
              <a:t>No environmental impact </a:t>
            </a:r>
          </a:p>
          <a:p>
            <a:pPr marL="176213" indent="-176213">
              <a:buClr>
                <a:srgbClr val="FF0000"/>
              </a:buClr>
            </a:pPr>
            <a:r>
              <a:rPr lang="en-US" sz="2000" dirty="0" smtClean="0"/>
              <a:t>Take excess of </a:t>
            </a:r>
            <a:r>
              <a:rPr lang="en-US" sz="2000" dirty="0" err="1" smtClean="0"/>
              <a:t>renew.energy</a:t>
            </a:r>
            <a:r>
              <a:rPr lang="en-US" sz="2000" dirty="0" smtClean="0"/>
              <a:t> sources </a:t>
            </a:r>
          </a:p>
          <a:p>
            <a:pPr marL="176213" indent="-176213">
              <a:buClr>
                <a:srgbClr val="FF0000"/>
              </a:buClr>
            </a:pPr>
            <a:r>
              <a:rPr lang="en-US" sz="2000" dirty="0" smtClean="0"/>
              <a:t>Stabilizes the public grid </a:t>
            </a:r>
          </a:p>
          <a:p>
            <a:pPr marL="176213" indent="-176213">
              <a:buClr>
                <a:srgbClr val="FF0000"/>
              </a:buClr>
            </a:pPr>
            <a:r>
              <a:rPr lang="en-US" sz="2000" dirty="0" smtClean="0"/>
              <a:t>No monopolism possible</a:t>
            </a:r>
          </a:p>
          <a:p>
            <a:pPr marL="176213" indent="-176213">
              <a:buClr>
                <a:srgbClr val="FF0000"/>
              </a:buClr>
            </a:pPr>
            <a:r>
              <a:rPr lang="en-US" sz="2000" dirty="0" smtClean="0"/>
              <a:t>&gt;700 km autonomy actual </a:t>
            </a:r>
          </a:p>
          <a:p>
            <a:pPr marL="176213" indent="-176213">
              <a:buClr>
                <a:srgbClr val="FF0000"/>
              </a:buClr>
            </a:pPr>
            <a:r>
              <a:rPr lang="en-US" sz="2000" dirty="0" smtClean="0"/>
              <a:t>Short refueling time </a:t>
            </a:r>
            <a:r>
              <a:rPr lang="en-US" sz="1600" dirty="0" smtClean="0"/>
              <a:t>(3-4 minutes)</a:t>
            </a:r>
          </a:p>
          <a:p>
            <a:pPr marL="176213" indent="-176213">
              <a:buClr>
                <a:srgbClr val="FF0000"/>
              </a:buClr>
            </a:pPr>
            <a:r>
              <a:rPr lang="en-US" sz="2000" dirty="0" smtClean="0"/>
              <a:t>Less weight than combustion engines </a:t>
            </a:r>
          </a:p>
          <a:p>
            <a:pPr marL="176213" indent="-176213">
              <a:buClr>
                <a:srgbClr val="FF0000"/>
              </a:buClr>
            </a:pPr>
            <a:r>
              <a:rPr lang="en-US" sz="2000" dirty="0" smtClean="0"/>
              <a:t>Suited also for big applications </a:t>
            </a:r>
          </a:p>
          <a:p>
            <a:pPr marL="176213" indent="-176213">
              <a:buClr>
                <a:srgbClr val="FF0000"/>
              </a:buClr>
            </a:pPr>
            <a:r>
              <a:rPr lang="en-US" sz="2000" dirty="0" smtClean="0"/>
              <a:t>No temperature dependency </a:t>
            </a:r>
          </a:p>
          <a:p>
            <a:pPr marL="176213" indent="-176213">
              <a:buClr>
                <a:srgbClr val="FF0000"/>
              </a:buClr>
            </a:pPr>
            <a:endParaRPr lang="en-US" sz="2000" dirty="0"/>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sp>
        <p:nvSpPr>
          <p:cNvPr id="3" name="Rechteck 2"/>
          <p:cNvSpPr/>
          <p:nvPr/>
        </p:nvSpPr>
        <p:spPr>
          <a:xfrm>
            <a:off x="0" y="222346"/>
            <a:ext cx="9143999" cy="707886"/>
          </a:xfrm>
          <a:prstGeom prst="rect">
            <a:avLst/>
          </a:prstGeom>
        </p:spPr>
        <p:txBody>
          <a:bodyPr wrap="square">
            <a:spAutoFit/>
          </a:bodyPr>
          <a:lstStyle/>
          <a:p>
            <a:pPr algn="ctr"/>
            <a:r>
              <a:rPr lang="en-US" sz="4000" b="1" dirty="0">
                <a:solidFill>
                  <a:srgbClr val="0070C0"/>
                </a:solidFill>
              </a:rPr>
              <a:t>Comparison of technologies</a:t>
            </a:r>
            <a:endParaRPr lang="de-DE" sz="4000" dirty="0"/>
          </a:p>
        </p:txBody>
      </p:sp>
    </p:spTree>
    <p:extLst>
      <p:ext uri="{BB962C8B-B14F-4D97-AF65-F5344CB8AC3E}">
        <p14:creationId xmlns:p14="http://schemas.microsoft.com/office/powerpoint/2010/main" val="2303780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left)">
                                      <p:cBhvr>
                                        <p:cTn id="25" dur="500"/>
                                        <p:tgtEl>
                                          <p:spTgt spid="6">
                                            <p:txEl>
                                              <p:pRg st="2" end="2"/>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left)">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left)">
                                      <p:cBhvr>
                                        <p:cTn id="34" dur="500"/>
                                        <p:tgtEl>
                                          <p:spTgt spid="6">
                                            <p:txEl>
                                              <p:pRg st="3" end="3"/>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left)">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wipe(left)">
                                      <p:cBhvr>
                                        <p:cTn id="43" dur="500"/>
                                        <p:tgtEl>
                                          <p:spTgt spid="6">
                                            <p:txEl>
                                              <p:pRg st="4" end="4"/>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wipe(left)">
                                      <p:cBhvr>
                                        <p:cTn id="47" dur="500"/>
                                        <p:tgtEl>
                                          <p:spTgt spid="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left)">
                                      <p:cBhvr>
                                        <p:cTn id="52" dur="500"/>
                                        <p:tgtEl>
                                          <p:spTgt spid="6">
                                            <p:txEl>
                                              <p:pRg st="5" end="5"/>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wipe(left)">
                                      <p:cBhvr>
                                        <p:cTn id="56" dur="500"/>
                                        <p:tgtEl>
                                          <p:spTgt spid="8">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Effect transition="in" filter="wipe(left)">
                                      <p:cBhvr>
                                        <p:cTn id="61" dur="500"/>
                                        <p:tgtEl>
                                          <p:spTgt spid="6">
                                            <p:txEl>
                                              <p:pRg st="6" end="6"/>
                                            </p:txEl>
                                          </p:spTgt>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8">
                                            <p:txEl>
                                              <p:pRg st="6" end="6"/>
                                            </p:txEl>
                                          </p:spTgt>
                                        </p:tgtEl>
                                        <p:attrNameLst>
                                          <p:attrName>style.visibility</p:attrName>
                                        </p:attrNameLst>
                                      </p:cBhvr>
                                      <p:to>
                                        <p:strVal val="visible"/>
                                      </p:to>
                                    </p:set>
                                    <p:animEffect transition="in" filter="wipe(left)">
                                      <p:cBhvr>
                                        <p:cTn id="65" dur="500"/>
                                        <p:tgtEl>
                                          <p:spTgt spid="8">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Effect transition="in" filter="wipe(left)">
                                      <p:cBhvr>
                                        <p:cTn id="70" dur="500"/>
                                        <p:tgtEl>
                                          <p:spTgt spid="6">
                                            <p:txEl>
                                              <p:pRg st="7" end="7"/>
                                            </p:txEl>
                                          </p:spTgt>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8">
                                            <p:txEl>
                                              <p:pRg st="7" end="7"/>
                                            </p:txEl>
                                          </p:spTgt>
                                        </p:tgtEl>
                                        <p:attrNameLst>
                                          <p:attrName>style.visibility</p:attrName>
                                        </p:attrNameLst>
                                      </p:cBhvr>
                                      <p:to>
                                        <p:strVal val="visible"/>
                                      </p:to>
                                    </p:set>
                                    <p:animEffect transition="in" filter="wipe(left)">
                                      <p:cBhvr>
                                        <p:cTn id="74" dur="500"/>
                                        <p:tgtEl>
                                          <p:spTgt spid="8">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Effect transition="in" filter="wipe(left)">
                                      <p:cBhvr>
                                        <p:cTn id="79" dur="500"/>
                                        <p:tgtEl>
                                          <p:spTgt spid="6">
                                            <p:txEl>
                                              <p:pRg st="8" end="8"/>
                                            </p:txEl>
                                          </p:spTgt>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8">
                                            <p:txEl>
                                              <p:pRg st="8" end="8"/>
                                            </p:txEl>
                                          </p:spTgt>
                                        </p:tgtEl>
                                        <p:attrNameLst>
                                          <p:attrName>style.visibility</p:attrName>
                                        </p:attrNameLst>
                                      </p:cBhvr>
                                      <p:to>
                                        <p:strVal val="visible"/>
                                      </p:to>
                                    </p:set>
                                    <p:animEffect transition="in" filter="wipe(left)">
                                      <p:cBhvr>
                                        <p:cTn id="83" dur="500"/>
                                        <p:tgtEl>
                                          <p:spTgt spid="8">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6">
                                            <p:txEl>
                                              <p:pRg st="9" end="9"/>
                                            </p:txEl>
                                          </p:spTgt>
                                        </p:tgtEl>
                                        <p:attrNameLst>
                                          <p:attrName>style.visibility</p:attrName>
                                        </p:attrNameLst>
                                      </p:cBhvr>
                                      <p:to>
                                        <p:strVal val="visible"/>
                                      </p:to>
                                    </p:set>
                                    <p:animEffect transition="in" filter="wipe(left)">
                                      <p:cBhvr>
                                        <p:cTn id="88" dur="500"/>
                                        <p:tgtEl>
                                          <p:spTgt spid="6">
                                            <p:txEl>
                                              <p:pRg st="9" end="9"/>
                                            </p:txEl>
                                          </p:spTgt>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8">
                                            <p:txEl>
                                              <p:pRg st="9" end="9"/>
                                            </p:txEl>
                                          </p:spTgt>
                                        </p:tgtEl>
                                        <p:attrNameLst>
                                          <p:attrName>style.visibility</p:attrName>
                                        </p:attrNameLst>
                                      </p:cBhvr>
                                      <p:to>
                                        <p:strVal val="visible"/>
                                      </p:to>
                                    </p:set>
                                    <p:animEffect transition="in" filter="wipe(left)">
                                      <p:cBhvr>
                                        <p:cTn id="92" dur="500"/>
                                        <p:tgtEl>
                                          <p:spTgt spid="8">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6">
                                            <p:txEl>
                                              <p:pRg st="10" end="10"/>
                                            </p:txEl>
                                          </p:spTgt>
                                        </p:tgtEl>
                                        <p:attrNameLst>
                                          <p:attrName>style.visibility</p:attrName>
                                        </p:attrNameLst>
                                      </p:cBhvr>
                                      <p:to>
                                        <p:strVal val="visible"/>
                                      </p:to>
                                    </p:set>
                                    <p:animEffect transition="in" filter="wipe(left)">
                                      <p:cBhvr>
                                        <p:cTn id="97" dur="500"/>
                                        <p:tgtEl>
                                          <p:spTgt spid="6">
                                            <p:txEl>
                                              <p:pRg st="10" end="10"/>
                                            </p:txEl>
                                          </p:spTgt>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8">
                                            <p:txEl>
                                              <p:pRg st="10" end="10"/>
                                            </p:txEl>
                                          </p:spTgt>
                                        </p:tgtEl>
                                        <p:attrNameLst>
                                          <p:attrName>style.visibility</p:attrName>
                                        </p:attrNameLst>
                                      </p:cBhvr>
                                      <p:to>
                                        <p:strVal val="visible"/>
                                      </p:to>
                                    </p:set>
                                    <p:animEffect transition="in" filter="wipe(left)">
                                      <p:cBhvr>
                                        <p:cTn id="101" dur="500"/>
                                        <p:tgtEl>
                                          <p:spTgt spid="8">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6">
                                            <p:txEl>
                                              <p:pRg st="11" end="11"/>
                                            </p:txEl>
                                          </p:spTgt>
                                        </p:tgtEl>
                                        <p:attrNameLst>
                                          <p:attrName>style.visibility</p:attrName>
                                        </p:attrNameLst>
                                      </p:cBhvr>
                                      <p:to>
                                        <p:strVal val="visible"/>
                                      </p:to>
                                    </p:set>
                                    <p:animEffect transition="in" filter="wipe(left)">
                                      <p:cBhvr>
                                        <p:cTn id="106" dur="500"/>
                                        <p:tgtEl>
                                          <p:spTgt spid="6">
                                            <p:txEl>
                                              <p:pRg st="11" end="11"/>
                                            </p:txEl>
                                          </p:spTgt>
                                        </p:tgtEl>
                                      </p:cBhvr>
                                    </p:animEffect>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8">
                                            <p:txEl>
                                              <p:pRg st="11" end="11"/>
                                            </p:txEl>
                                          </p:spTgt>
                                        </p:tgtEl>
                                        <p:attrNameLst>
                                          <p:attrName>style.visibility</p:attrName>
                                        </p:attrNameLst>
                                      </p:cBhvr>
                                      <p:to>
                                        <p:strVal val="visible"/>
                                      </p:to>
                                    </p:set>
                                    <p:animEffect transition="in" filter="wipe(left)">
                                      <p:cBhvr>
                                        <p:cTn id="110" dur="500"/>
                                        <p:tgtEl>
                                          <p:spTgt spid="8">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6">
                                            <p:txEl>
                                              <p:pRg st="12" end="12"/>
                                            </p:txEl>
                                          </p:spTgt>
                                        </p:tgtEl>
                                        <p:attrNameLst>
                                          <p:attrName>style.visibility</p:attrName>
                                        </p:attrNameLst>
                                      </p:cBhvr>
                                      <p:to>
                                        <p:strVal val="visible"/>
                                      </p:to>
                                    </p:set>
                                    <p:animEffect transition="in" filter="wipe(left)">
                                      <p:cBhvr>
                                        <p:cTn id="115" dur="500"/>
                                        <p:tgtEl>
                                          <p:spTgt spid="6">
                                            <p:txEl>
                                              <p:pRg st="12" end="12"/>
                                            </p:txEl>
                                          </p:spTgt>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8">
                                            <p:txEl>
                                              <p:pRg st="12" end="12"/>
                                            </p:txEl>
                                          </p:spTgt>
                                        </p:tgtEl>
                                        <p:attrNameLst>
                                          <p:attrName>style.visibility</p:attrName>
                                        </p:attrNameLst>
                                      </p:cBhvr>
                                      <p:to>
                                        <p:strVal val="visible"/>
                                      </p:to>
                                    </p:set>
                                    <p:animEffect transition="in" filter="wipe(left)">
                                      <p:cBhvr>
                                        <p:cTn id="119"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hteck 9"/>
          <p:cNvSpPr/>
          <p:nvPr/>
        </p:nvSpPr>
        <p:spPr>
          <a:xfrm>
            <a:off x="0" y="2219"/>
            <a:ext cx="9137016" cy="400110"/>
          </a:xfrm>
          <a:prstGeom prst="rect">
            <a:avLst/>
          </a:prstGeom>
          <a:gradFill>
            <a:gsLst>
              <a:gs pos="0">
                <a:schemeClr val="accent1">
                  <a:tint val="66000"/>
                  <a:satMod val="160000"/>
                </a:schemeClr>
              </a:gs>
              <a:gs pos="40000">
                <a:schemeClr val="accent1">
                  <a:tint val="44500"/>
                  <a:satMod val="160000"/>
                </a:schemeClr>
              </a:gs>
              <a:gs pos="100000">
                <a:schemeClr val="bg1"/>
              </a:gs>
              <a:gs pos="80000">
                <a:schemeClr val="accent1">
                  <a:tint val="23500"/>
                  <a:satMod val="160000"/>
                </a:schemeClr>
              </a:gs>
            </a:gsLst>
            <a:lin ang="5400000" scaled="0"/>
          </a:gradFill>
        </p:spPr>
        <p:txBody>
          <a:bodyPr wrap="square">
            <a:spAutoFit/>
          </a:bodyPr>
          <a:lstStyle/>
          <a:p>
            <a:pPr algn="ctr">
              <a:buClr>
                <a:srgbClr val="FF0000"/>
              </a:buClr>
            </a:pPr>
            <a:endParaRPr lang="en-US" sz="2000" b="1" dirty="0" smtClean="0">
              <a:solidFill>
                <a:srgbClr val="0C20B4"/>
              </a:solidFill>
            </a:endParaRPr>
          </a:p>
        </p:txBody>
      </p:sp>
      <p:sp>
        <p:nvSpPr>
          <p:cNvPr id="6" name="Inhaltsplatzhalter 2"/>
          <p:cNvSpPr txBox="1">
            <a:spLocks/>
          </p:cNvSpPr>
          <p:nvPr/>
        </p:nvSpPr>
        <p:spPr>
          <a:xfrm>
            <a:off x="179511" y="1700808"/>
            <a:ext cx="8846655" cy="4401205"/>
          </a:xfrm>
          <a:prstGeom prst="rect">
            <a:avLst/>
          </a:prstGeom>
          <a:noFill/>
        </p:spPr>
        <p:txBody>
          <a:bodyPr wrap="square" rtlCol="0">
            <a:spAutoFit/>
          </a:bodyPr>
          <a:lstStyle>
            <a:defPPr>
              <a:defRPr lang="de-DE"/>
            </a:defPPr>
            <a:lvl1pPr marL="342900" indent="-342900">
              <a:spcBef>
                <a:spcPts val="600"/>
              </a:spcBef>
              <a:buFont typeface="Wingdings" panose="05000000000000000000" pitchFamily="2" charset="2"/>
              <a:buChar char="Ø"/>
              <a:defRPr sz="2000" b="1">
                <a:solidFill>
                  <a:srgbClr val="2060A7"/>
                </a:solidFill>
                <a:latin typeface="Frutiger 55 Roman"/>
                <a:cs typeface="ＭＳ Ｐゴシック" charset="0"/>
              </a:defRPr>
            </a:lvl1pPr>
          </a:lstStyle>
          <a:p>
            <a:pPr>
              <a:spcBef>
                <a:spcPts val="0"/>
              </a:spcBef>
              <a:spcAft>
                <a:spcPts val="1200"/>
              </a:spcAft>
              <a:buClr>
                <a:srgbClr val="FF0000"/>
              </a:buClr>
              <a:buSzPct val="130000"/>
              <a:buFont typeface="Arial" panose="020B0604020202020204" pitchFamily="34" charset="0"/>
              <a:buChar char="•"/>
            </a:pPr>
            <a:r>
              <a:rPr lang="en-US" sz="2400" dirty="0" smtClean="0">
                <a:solidFill>
                  <a:srgbClr val="002060"/>
                </a:solidFill>
                <a:latin typeface="+mn-lt"/>
              </a:rPr>
              <a:t>Monopolizing </a:t>
            </a:r>
            <a:r>
              <a:rPr lang="en-US" sz="2400" b="0" dirty="0" smtClean="0">
                <a:solidFill>
                  <a:srgbClr val="002060"/>
                </a:solidFill>
                <a:latin typeface="+mn-lt"/>
              </a:rPr>
              <a:t>is reality: 3 companies = 80% of Lithium market, 				         5 companies share battery market 		China owns the most licenses for mining worldwide</a:t>
            </a:r>
          </a:p>
          <a:p>
            <a:pPr>
              <a:spcBef>
                <a:spcPts val="0"/>
              </a:spcBef>
              <a:spcAft>
                <a:spcPts val="1200"/>
              </a:spcAft>
              <a:buClr>
                <a:srgbClr val="FF0000"/>
              </a:buClr>
              <a:buSzPct val="130000"/>
              <a:buFont typeface="Arial" panose="020B0604020202020204" pitchFamily="34" charset="0"/>
              <a:buChar char="•"/>
            </a:pPr>
            <a:r>
              <a:rPr lang="en-US" sz="2400" dirty="0" smtClean="0">
                <a:solidFill>
                  <a:srgbClr val="002060"/>
                </a:solidFill>
                <a:latin typeface="+mn-lt"/>
              </a:rPr>
              <a:t>Price spiral</a:t>
            </a:r>
            <a:r>
              <a:rPr lang="en-US" sz="2400" b="0" dirty="0" smtClean="0">
                <a:solidFill>
                  <a:srgbClr val="002060"/>
                </a:solidFill>
                <a:latin typeface="+mn-lt"/>
              </a:rPr>
              <a:t>:   </a:t>
            </a:r>
            <a:r>
              <a:rPr lang="en-US" sz="2400" dirty="0" smtClean="0">
                <a:solidFill>
                  <a:srgbClr val="002060"/>
                </a:solidFill>
                <a:latin typeface="+mn-lt"/>
              </a:rPr>
              <a:t>Cobalt </a:t>
            </a:r>
            <a:r>
              <a:rPr lang="en-US" sz="2400" b="0" dirty="0" smtClean="0">
                <a:solidFill>
                  <a:srgbClr val="002060"/>
                </a:solidFill>
                <a:latin typeface="+mn-lt"/>
              </a:rPr>
              <a:t>price increased   </a:t>
            </a:r>
            <a:r>
              <a:rPr lang="en-US" sz="2400" dirty="0" smtClean="0">
                <a:solidFill>
                  <a:srgbClr val="002060"/>
                </a:solidFill>
                <a:latin typeface="+mn-lt"/>
              </a:rPr>
              <a:t>&gt;3x </a:t>
            </a:r>
            <a:r>
              <a:rPr lang="en-US" sz="2400" b="0" dirty="0" smtClean="0">
                <a:solidFill>
                  <a:srgbClr val="002060"/>
                </a:solidFill>
                <a:latin typeface="+mn-lt"/>
              </a:rPr>
              <a:t>since 2016	</a:t>
            </a:r>
            <a:r>
              <a:rPr lang="en-US" sz="2400" dirty="0" smtClean="0">
                <a:solidFill>
                  <a:srgbClr val="002060"/>
                </a:solidFill>
                <a:latin typeface="+mn-lt"/>
              </a:rPr>
              <a:t>			   Lithium </a:t>
            </a:r>
            <a:r>
              <a:rPr lang="en-US" sz="2400" b="0" dirty="0" smtClean="0">
                <a:solidFill>
                  <a:srgbClr val="002060"/>
                </a:solidFill>
                <a:latin typeface="+mn-lt"/>
              </a:rPr>
              <a:t>price increased </a:t>
            </a:r>
            <a:r>
              <a:rPr lang="en-US" sz="2400" dirty="0" smtClean="0">
                <a:solidFill>
                  <a:srgbClr val="002060"/>
                </a:solidFill>
                <a:latin typeface="+mn-lt"/>
              </a:rPr>
              <a:t>&gt;2x </a:t>
            </a:r>
            <a:r>
              <a:rPr lang="en-US" sz="2400" b="0" dirty="0" smtClean="0">
                <a:solidFill>
                  <a:srgbClr val="002060"/>
                </a:solidFill>
                <a:latin typeface="+mn-lt"/>
              </a:rPr>
              <a:t>since 2016</a:t>
            </a:r>
          </a:p>
          <a:p>
            <a:pPr>
              <a:spcBef>
                <a:spcPts val="0"/>
              </a:spcBef>
              <a:spcAft>
                <a:spcPts val="1200"/>
              </a:spcAft>
              <a:buClr>
                <a:srgbClr val="FF0000"/>
              </a:buClr>
              <a:buSzPct val="130000"/>
              <a:buFont typeface="Arial" panose="020B0604020202020204" pitchFamily="34" charset="0"/>
              <a:buChar char="•"/>
            </a:pPr>
            <a:r>
              <a:rPr lang="en-US" sz="2400" dirty="0" smtClean="0">
                <a:solidFill>
                  <a:srgbClr val="002060"/>
                </a:solidFill>
                <a:latin typeface="+mn-lt"/>
              </a:rPr>
              <a:t>Problematic methods </a:t>
            </a:r>
            <a:r>
              <a:rPr lang="en-US" sz="2400" b="0" dirty="0" smtClean="0">
                <a:solidFill>
                  <a:srgbClr val="002060"/>
                </a:solidFill>
                <a:latin typeface="+mn-lt"/>
              </a:rPr>
              <a:t>for raw material mining: devastating landscapes</a:t>
            </a:r>
          </a:p>
          <a:p>
            <a:pPr>
              <a:spcBef>
                <a:spcPts val="0"/>
              </a:spcBef>
              <a:spcAft>
                <a:spcPts val="1200"/>
              </a:spcAft>
              <a:buClr>
                <a:srgbClr val="FF0000"/>
              </a:buClr>
              <a:buSzPct val="130000"/>
              <a:buFont typeface="Arial" panose="020B0604020202020204" pitchFamily="34" charset="0"/>
              <a:buChar char="•"/>
            </a:pPr>
            <a:r>
              <a:rPr lang="en-US" sz="2400" dirty="0" smtClean="0">
                <a:solidFill>
                  <a:srgbClr val="002060"/>
                </a:solidFill>
                <a:latin typeface="+mn-lt"/>
              </a:rPr>
              <a:t>Black energy </a:t>
            </a:r>
            <a:r>
              <a:rPr lang="en-US" sz="2400" b="0" dirty="0" smtClean="0">
                <a:solidFill>
                  <a:srgbClr val="002060"/>
                </a:solidFill>
                <a:latin typeface="+mn-lt"/>
              </a:rPr>
              <a:t>for mining and purifying in 3</a:t>
            </a:r>
            <a:r>
              <a:rPr lang="en-US" sz="2400" b="0" baseline="30000" dirty="0" smtClean="0">
                <a:solidFill>
                  <a:srgbClr val="002060"/>
                </a:solidFill>
                <a:latin typeface="+mn-lt"/>
              </a:rPr>
              <a:t>rd</a:t>
            </a:r>
            <a:r>
              <a:rPr lang="en-US" sz="2400" b="0" dirty="0" smtClean="0">
                <a:solidFill>
                  <a:srgbClr val="002060"/>
                </a:solidFill>
                <a:latin typeface="+mn-lt"/>
              </a:rPr>
              <a:t> countries (= reality)</a:t>
            </a:r>
          </a:p>
          <a:p>
            <a:pPr>
              <a:spcBef>
                <a:spcPts val="0"/>
              </a:spcBef>
              <a:spcAft>
                <a:spcPts val="1200"/>
              </a:spcAft>
              <a:buClr>
                <a:srgbClr val="FF0000"/>
              </a:buClr>
              <a:buSzPct val="130000"/>
              <a:buFont typeface="Arial" panose="020B0604020202020204" pitchFamily="34" charset="0"/>
              <a:buChar char="•"/>
            </a:pPr>
            <a:r>
              <a:rPr lang="en-US" sz="2400" dirty="0" smtClean="0">
                <a:solidFill>
                  <a:srgbClr val="002060"/>
                </a:solidFill>
                <a:latin typeface="+mn-lt"/>
              </a:rPr>
              <a:t>Problematic recycling</a:t>
            </a:r>
            <a:r>
              <a:rPr lang="en-US" sz="2400" b="0" dirty="0" smtClean="0">
                <a:solidFill>
                  <a:srgbClr val="002060"/>
                </a:solidFill>
                <a:latin typeface="+mn-lt"/>
              </a:rPr>
              <a:t>: if possible, in 3</a:t>
            </a:r>
            <a:r>
              <a:rPr lang="en-US" sz="2400" b="0" baseline="30000" dirty="0" smtClean="0">
                <a:solidFill>
                  <a:srgbClr val="002060"/>
                </a:solidFill>
                <a:latin typeface="+mn-lt"/>
              </a:rPr>
              <a:t>rd</a:t>
            </a:r>
            <a:r>
              <a:rPr lang="en-US" sz="2400" b="0" dirty="0" smtClean="0">
                <a:solidFill>
                  <a:srgbClr val="002060"/>
                </a:solidFill>
                <a:latin typeface="+mn-lt"/>
              </a:rPr>
              <a:t> countries with connected problems (environment, health, social problems, energy)</a:t>
            </a:r>
            <a:endParaRPr lang="en-US" sz="2400" b="0" dirty="0">
              <a:solidFill>
                <a:srgbClr val="002060"/>
              </a:solidFill>
              <a:latin typeface="+mn-lt"/>
            </a:endParaRPr>
          </a:p>
        </p:txBody>
      </p:sp>
      <p:sp>
        <p:nvSpPr>
          <p:cNvPr id="7" name="Textfeld 6"/>
          <p:cNvSpPr txBox="1"/>
          <p:nvPr/>
        </p:nvSpPr>
        <p:spPr>
          <a:xfrm>
            <a:off x="-3492" y="980728"/>
            <a:ext cx="9144000" cy="523220"/>
          </a:xfrm>
          <a:prstGeom prst="rect">
            <a:avLst/>
          </a:prstGeom>
          <a:noFill/>
        </p:spPr>
        <p:txBody>
          <a:bodyPr wrap="square" rtlCol="0">
            <a:spAutoFit/>
          </a:bodyPr>
          <a:lstStyle>
            <a:defPPr>
              <a:defRPr lang="de-DE"/>
            </a:defPPr>
            <a:lvl1pPr algn="ctr">
              <a:defRPr sz="2200" b="1" u="none">
                <a:solidFill>
                  <a:schemeClr val="accent1">
                    <a:lumMod val="75000"/>
                  </a:schemeClr>
                </a:solidFill>
              </a:defRPr>
            </a:lvl1pPr>
            <a:lvl2pPr marL="800100" lvl="1" indent="-342900">
              <a:buFont typeface="Arial" panose="020B0604020202020204" pitchFamily="34" charset="0"/>
              <a:buChar char="•"/>
              <a:defRPr sz="2200" b="1">
                <a:solidFill>
                  <a:schemeClr val="accent1">
                    <a:lumMod val="75000"/>
                  </a:schemeClr>
                </a:solidFill>
              </a:defRPr>
            </a:lvl2pPr>
          </a:lstStyle>
          <a:p>
            <a:r>
              <a:rPr lang="en-US" sz="2800" dirty="0" smtClean="0">
                <a:solidFill>
                  <a:srgbClr val="002060"/>
                </a:solidFill>
              </a:rPr>
              <a:t>Batteries and raw materials: lessons from the past </a:t>
            </a:r>
            <a:endParaRPr lang="en-US" sz="2800" dirty="0">
              <a:solidFill>
                <a:srgbClr val="002060"/>
              </a:solidFill>
            </a:endParaRPr>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l="26462" t="19043" r="27427" b="28791"/>
          <a:stretch/>
        </p:blipFill>
        <p:spPr>
          <a:xfrm>
            <a:off x="0" y="-5378"/>
            <a:ext cx="506861" cy="405488"/>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6456" y="0"/>
            <a:ext cx="467543" cy="374304"/>
          </a:xfrm>
          <a:prstGeom prst="rect">
            <a:avLst/>
          </a:prstGeom>
        </p:spPr>
      </p:pic>
      <p:sp>
        <p:nvSpPr>
          <p:cNvPr id="2" name="Textfeld 1"/>
          <p:cNvSpPr txBox="1"/>
          <p:nvPr/>
        </p:nvSpPr>
        <p:spPr>
          <a:xfrm>
            <a:off x="611560" y="202274"/>
            <a:ext cx="7920880" cy="646331"/>
          </a:xfrm>
          <a:prstGeom prst="rect">
            <a:avLst/>
          </a:prstGeom>
          <a:noFill/>
        </p:spPr>
        <p:txBody>
          <a:bodyPr wrap="square" rtlCol="0">
            <a:spAutoFit/>
          </a:bodyPr>
          <a:lstStyle/>
          <a:p>
            <a:pPr algn="ctr"/>
            <a:r>
              <a:rPr lang="en-US" sz="3600" b="1" dirty="0" smtClean="0">
                <a:solidFill>
                  <a:srgbClr val="0070C0"/>
                </a:solidFill>
              </a:rPr>
              <a:t>We feel the global responsibility</a:t>
            </a:r>
            <a:endParaRPr lang="en-US" sz="3600" b="1" dirty="0">
              <a:solidFill>
                <a:srgbClr val="0070C0"/>
              </a:solidFill>
            </a:endParaRPr>
          </a:p>
        </p:txBody>
      </p:sp>
      <p:sp>
        <p:nvSpPr>
          <p:cNvPr id="5" name="Textfeld 4"/>
          <p:cNvSpPr txBox="1"/>
          <p:nvPr/>
        </p:nvSpPr>
        <p:spPr>
          <a:xfrm>
            <a:off x="0" y="6237312"/>
            <a:ext cx="9137016" cy="523220"/>
          </a:xfrm>
          <a:prstGeom prst="rect">
            <a:avLst/>
          </a:prstGeom>
          <a:noFill/>
        </p:spPr>
        <p:txBody>
          <a:bodyPr wrap="square" rtlCol="0">
            <a:spAutoFit/>
          </a:bodyPr>
          <a:lstStyle/>
          <a:p>
            <a:pPr algn="ctr"/>
            <a:r>
              <a:rPr lang="en-US" sz="2800" b="1" dirty="0" smtClean="0">
                <a:solidFill>
                  <a:srgbClr val="FF0000"/>
                </a:solidFill>
              </a:rPr>
              <a:t>“Don‘t believe in hypes …” – we have global responsibility</a:t>
            </a:r>
            <a:endParaRPr lang="en-US" sz="2800" b="1" dirty="0">
              <a:solidFill>
                <a:srgbClr val="FF0000"/>
              </a:solidFill>
            </a:endParaRPr>
          </a:p>
        </p:txBody>
      </p:sp>
    </p:spTree>
    <p:extLst>
      <p:ext uri="{BB962C8B-B14F-4D97-AF65-F5344CB8AC3E}">
        <p14:creationId xmlns:p14="http://schemas.microsoft.com/office/powerpoint/2010/main" val="146013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2208</Words>
  <Application>Microsoft Office PowerPoint</Application>
  <PresentationFormat>Bildschirmpräsentation (4:3)</PresentationFormat>
  <Paragraphs>256</Paragraphs>
  <Slides>15</Slides>
  <Notes>10</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Larissa</vt:lpstr>
      <vt:lpstr>Renewable energy/Hydrogen </vt:lpstr>
      <vt:lpstr>  </vt:lpstr>
      <vt:lpstr>  </vt:lpstr>
      <vt:lpstr>PowerPoint-Präsentation</vt:lpstr>
      <vt:lpstr>PowerPoint-Präsentation</vt:lpstr>
      <vt:lpstr>PowerPoint-Präsentation</vt:lpstr>
      <vt:lpstr>PowerPoint-Präsentation</vt:lpstr>
      <vt:lpstr> </vt:lpstr>
      <vt:lpstr>PowerPoint-Präsentation</vt:lpstr>
      <vt:lpstr>PowerPoint-Präsentation</vt:lpstr>
      <vt:lpstr>  </vt:lpstr>
      <vt:lpstr>PowerPoint-Präsentation</vt:lpstr>
      <vt:lpstr> </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Italy, why?</dc:title>
  <dc:creator>Walter Huber</dc:creator>
  <cp:lastModifiedBy>Walter Huber</cp:lastModifiedBy>
  <cp:revision>103</cp:revision>
  <cp:lastPrinted>2019-01-25T08:47:26Z</cp:lastPrinted>
  <dcterms:created xsi:type="dcterms:W3CDTF">2019-01-20T08:04:51Z</dcterms:created>
  <dcterms:modified xsi:type="dcterms:W3CDTF">2019-02-24T09:08:43Z</dcterms:modified>
</cp:coreProperties>
</file>