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88"/>
  </p:notesMasterIdLst>
  <p:sldIdLst>
    <p:sldId id="342" r:id="rId2"/>
    <p:sldId id="256" r:id="rId3"/>
    <p:sldId id="257" r:id="rId4"/>
    <p:sldId id="258" r:id="rId5"/>
    <p:sldId id="259" r:id="rId6"/>
    <p:sldId id="261" r:id="rId7"/>
    <p:sldId id="279" r:id="rId8"/>
    <p:sldId id="343" r:id="rId9"/>
    <p:sldId id="262" r:id="rId10"/>
    <p:sldId id="263" r:id="rId11"/>
    <p:sldId id="260" r:id="rId12"/>
    <p:sldId id="264" r:id="rId13"/>
    <p:sldId id="265" r:id="rId14"/>
    <p:sldId id="266" r:id="rId15"/>
    <p:sldId id="267" r:id="rId16"/>
    <p:sldId id="268" r:id="rId17"/>
    <p:sldId id="269" r:id="rId18"/>
    <p:sldId id="270" r:id="rId19"/>
    <p:sldId id="341" r:id="rId20"/>
    <p:sldId id="271" r:id="rId21"/>
    <p:sldId id="272" r:id="rId22"/>
    <p:sldId id="273" r:id="rId23"/>
    <p:sldId id="274" r:id="rId24"/>
    <p:sldId id="276" r:id="rId25"/>
    <p:sldId id="275" r:id="rId26"/>
    <p:sldId id="277" r:id="rId27"/>
    <p:sldId id="278"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304" r:id="rId47"/>
    <p:sldId id="303" r:id="rId48"/>
    <p:sldId id="300" r:id="rId49"/>
    <p:sldId id="305" r:id="rId50"/>
    <p:sldId id="301" r:id="rId51"/>
    <p:sldId id="302"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2F19F-F69A-4E46-8673-309F201DC0AA}" type="doc">
      <dgm:prSet loTypeId="urn:microsoft.com/office/officeart/2005/8/layout/default" loCatId="list" qsTypeId="urn:microsoft.com/office/officeart/2005/8/quickstyle/3d2" qsCatId="3D" csTypeId="urn:microsoft.com/office/officeart/2005/8/colors/colorful2" csCatId="colorful" phldr="1"/>
      <dgm:spPr/>
      <dgm:t>
        <a:bodyPr/>
        <a:lstStyle/>
        <a:p>
          <a:endParaRPr lang="it-IT"/>
        </a:p>
      </dgm:t>
    </dgm:pt>
    <dgm:pt modelId="{44347F4C-F9F8-4132-9E8D-1A7C810231D2}">
      <dgm:prSet phldrT="[Testo]"/>
      <dgm:spPr/>
      <dgm:t>
        <a:bodyPr/>
        <a:lstStyle/>
        <a:p>
          <a:r>
            <a:rPr lang="it-IT" dirty="0" smtClean="0"/>
            <a:t>Scadenza: 04/04/2019</a:t>
          </a:r>
          <a:endParaRPr lang="it-IT" dirty="0"/>
        </a:p>
      </dgm:t>
    </dgm:pt>
    <dgm:pt modelId="{63838B01-34C2-48D8-A7C1-BA90D819BD04}" type="parTrans" cxnId="{735D07A1-500D-486D-9CDE-47AF36008B5F}">
      <dgm:prSet/>
      <dgm:spPr/>
      <dgm:t>
        <a:bodyPr/>
        <a:lstStyle/>
        <a:p>
          <a:endParaRPr lang="it-IT"/>
        </a:p>
      </dgm:t>
    </dgm:pt>
    <dgm:pt modelId="{242A6351-1E9B-4F89-A20B-88473119A5D1}" type="sibTrans" cxnId="{735D07A1-500D-486D-9CDE-47AF36008B5F}">
      <dgm:prSet/>
      <dgm:spPr/>
      <dgm:t>
        <a:bodyPr/>
        <a:lstStyle/>
        <a:p>
          <a:endParaRPr lang="it-IT"/>
        </a:p>
      </dgm:t>
    </dgm:pt>
    <dgm:pt modelId="{C0E9A367-5780-4E92-BA70-2E13BFC595DD}">
      <dgm:prSet phldrT="[Testo]"/>
      <dgm:spPr>
        <a:gradFill rotWithShape="0">
          <a:gsLst>
            <a:gs pos="0">
              <a:srgbClr val="92D050"/>
            </a:gs>
            <a:gs pos="50000">
              <a:schemeClr val="accent2">
                <a:hueOff val="-20163186"/>
                <a:satOff val="8769"/>
                <a:lumOff val="2550"/>
                <a:alphaOff val="0"/>
                <a:shade val="45000"/>
                <a:satMod val="170000"/>
              </a:schemeClr>
            </a:gs>
            <a:gs pos="70000">
              <a:schemeClr val="accent2">
                <a:hueOff val="-20163186"/>
                <a:satOff val="8769"/>
                <a:lumOff val="2550"/>
                <a:alphaOff val="0"/>
                <a:tint val="99000"/>
                <a:shade val="65000"/>
                <a:satMod val="155000"/>
              </a:schemeClr>
            </a:gs>
            <a:gs pos="100000">
              <a:schemeClr val="accent2">
                <a:hueOff val="-20163186"/>
                <a:satOff val="8769"/>
                <a:lumOff val="2550"/>
                <a:alphaOff val="0"/>
                <a:tint val="95500"/>
                <a:shade val="100000"/>
                <a:satMod val="155000"/>
              </a:schemeClr>
            </a:gs>
          </a:gsLst>
        </a:gradFill>
      </dgm:spPr>
      <dgm:t>
        <a:bodyPr/>
        <a:lstStyle/>
        <a:p>
          <a:r>
            <a:rPr lang="it-IT" dirty="0" smtClean="0"/>
            <a:t>Agenzia di riferimento: EACEA*</a:t>
          </a:r>
          <a:endParaRPr lang="it-IT" dirty="0"/>
        </a:p>
      </dgm:t>
    </dgm:pt>
    <dgm:pt modelId="{267A44AD-4D9C-4A34-8ADA-BF258EF17BA3}" type="parTrans" cxnId="{DA6EC301-BF7B-4285-AF2E-E1CCE0E3504E}">
      <dgm:prSet/>
      <dgm:spPr/>
      <dgm:t>
        <a:bodyPr/>
        <a:lstStyle/>
        <a:p>
          <a:endParaRPr lang="it-IT"/>
        </a:p>
      </dgm:t>
    </dgm:pt>
    <dgm:pt modelId="{8F04A889-3FF8-4FBF-A7AE-B4DCB0D819CC}" type="sibTrans" cxnId="{DA6EC301-BF7B-4285-AF2E-E1CCE0E3504E}">
      <dgm:prSet/>
      <dgm:spPr/>
      <dgm:t>
        <a:bodyPr/>
        <a:lstStyle/>
        <a:p>
          <a:endParaRPr lang="it-IT"/>
        </a:p>
      </dgm:t>
    </dgm:pt>
    <dgm:pt modelId="{829A469B-9D0A-464D-9AF9-BEB144A10F4C}" type="pres">
      <dgm:prSet presAssocID="{5C82F19F-F69A-4E46-8673-309F201DC0AA}" presName="diagram" presStyleCnt="0">
        <dgm:presLayoutVars>
          <dgm:dir/>
          <dgm:resizeHandles val="exact"/>
        </dgm:presLayoutVars>
      </dgm:prSet>
      <dgm:spPr/>
      <dgm:t>
        <a:bodyPr/>
        <a:lstStyle/>
        <a:p>
          <a:endParaRPr lang="it-IT"/>
        </a:p>
      </dgm:t>
    </dgm:pt>
    <dgm:pt modelId="{F6723A03-710B-4183-8F88-4499806C1476}" type="pres">
      <dgm:prSet presAssocID="{44347F4C-F9F8-4132-9E8D-1A7C810231D2}" presName="node" presStyleLbl="node1" presStyleIdx="0" presStyleCnt="2">
        <dgm:presLayoutVars>
          <dgm:bulletEnabled val="1"/>
        </dgm:presLayoutVars>
      </dgm:prSet>
      <dgm:spPr/>
      <dgm:t>
        <a:bodyPr/>
        <a:lstStyle/>
        <a:p>
          <a:endParaRPr lang="it-IT"/>
        </a:p>
      </dgm:t>
    </dgm:pt>
    <dgm:pt modelId="{D4BCFFEA-4BBF-487D-8C50-065C2EADAD89}" type="pres">
      <dgm:prSet presAssocID="{242A6351-1E9B-4F89-A20B-88473119A5D1}" presName="sibTrans" presStyleCnt="0"/>
      <dgm:spPr/>
    </dgm:pt>
    <dgm:pt modelId="{5EC6EA6A-1335-469F-B72D-8CB73886C72C}" type="pres">
      <dgm:prSet presAssocID="{C0E9A367-5780-4E92-BA70-2E13BFC595DD}" presName="node" presStyleLbl="node1" presStyleIdx="1" presStyleCnt="2">
        <dgm:presLayoutVars>
          <dgm:bulletEnabled val="1"/>
        </dgm:presLayoutVars>
      </dgm:prSet>
      <dgm:spPr/>
      <dgm:t>
        <a:bodyPr/>
        <a:lstStyle/>
        <a:p>
          <a:endParaRPr lang="it-IT"/>
        </a:p>
      </dgm:t>
    </dgm:pt>
  </dgm:ptLst>
  <dgm:cxnLst>
    <dgm:cxn modelId="{735D07A1-500D-486D-9CDE-47AF36008B5F}" srcId="{5C82F19F-F69A-4E46-8673-309F201DC0AA}" destId="{44347F4C-F9F8-4132-9E8D-1A7C810231D2}" srcOrd="0" destOrd="0" parTransId="{63838B01-34C2-48D8-A7C1-BA90D819BD04}" sibTransId="{242A6351-1E9B-4F89-A20B-88473119A5D1}"/>
    <dgm:cxn modelId="{DA6EC301-BF7B-4285-AF2E-E1CCE0E3504E}" srcId="{5C82F19F-F69A-4E46-8673-309F201DC0AA}" destId="{C0E9A367-5780-4E92-BA70-2E13BFC595DD}" srcOrd="1" destOrd="0" parTransId="{267A44AD-4D9C-4A34-8ADA-BF258EF17BA3}" sibTransId="{8F04A889-3FF8-4FBF-A7AE-B4DCB0D819CC}"/>
    <dgm:cxn modelId="{7C834791-699E-4566-89AC-5B10F5D43ECF}" type="presOf" srcId="{C0E9A367-5780-4E92-BA70-2E13BFC595DD}" destId="{5EC6EA6A-1335-469F-B72D-8CB73886C72C}" srcOrd="0" destOrd="0" presId="urn:microsoft.com/office/officeart/2005/8/layout/default"/>
    <dgm:cxn modelId="{751D0B56-FB49-404F-8D20-FFCDF902C0F7}" type="presOf" srcId="{5C82F19F-F69A-4E46-8673-309F201DC0AA}" destId="{829A469B-9D0A-464D-9AF9-BEB144A10F4C}" srcOrd="0" destOrd="0" presId="urn:microsoft.com/office/officeart/2005/8/layout/default"/>
    <dgm:cxn modelId="{92E85C53-D189-474D-BBD8-D8AAE83A7150}" type="presOf" srcId="{44347F4C-F9F8-4132-9E8D-1A7C810231D2}" destId="{F6723A03-710B-4183-8F88-4499806C1476}" srcOrd="0" destOrd="0" presId="urn:microsoft.com/office/officeart/2005/8/layout/default"/>
    <dgm:cxn modelId="{99EFFA77-9840-47D9-BDF9-E36A013BB1DC}" type="presParOf" srcId="{829A469B-9D0A-464D-9AF9-BEB144A10F4C}" destId="{F6723A03-710B-4183-8F88-4499806C1476}" srcOrd="0" destOrd="0" presId="urn:microsoft.com/office/officeart/2005/8/layout/default"/>
    <dgm:cxn modelId="{DC639E14-075A-4C83-9A68-1E67E4B37845}" type="presParOf" srcId="{829A469B-9D0A-464D-9AF9-BEB144A10F4C}" destId="{D4BCFFEA-4BBF-487D-8C50-065C2EADAD89}" srcOrd="1" destOrd="0" presId="urn:microsoft.com/office/officeart/2005/8/layout/default"/>
    <dgm:cxn modelId="{5FCE08FF-38D2-484E-A775-3CB9BE5C522A}" type="presParOf" srcId="{829A469B-9D0A-464D-9AF9-BEB144A10F4C}" destId="{5EC6EA6A-1335-469F-B72D-8CB73886C72C}"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3669EE-8540-40DA-9040-1379FA4FBDD8}"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it-IT"/>
        </a:p>
      </dgm:t>
    </dgm:pt>
    <dgm:pt modelId="{5DADFBCD-1B04-4F5F-8BAC-F63F2AAA07E8}" type="pres">
      <dgm:prSet presAssocID="{803669EE-8540-40DA-9040-1379FA4FBDD8}" presName="diagram" presStyleCnt="0">
        <dgm:presLayoutVars>
          <dgm:chPref val="1"/>
          <dgm:dir/>
          <dgm:animOne val="branch"/>
          <dgm:animLvl val="lvl"/>
          <dgm:resizeHandles val="exact"/>
        </dgm:presLayoutVars>
      </dgm:prSet>
      <dgm:spPr/>
      <dgm:t>
        <a:bodyPr/>
        <a:lstStyle/>
        <a:p>
          <a:endParaRPr lang="it-IT"/>
        </a:p>
      </dgm:t>
    </dgm:pt>
  </dgm:ptLst>
  <dgm:cxnLst>
    <dgm:cxn modelId="{9398B1CD-C7C3-4AEF-BDE3-803354A01CCA}" type="presOf" srcId="{803669EE-8540-40DA-9040-1379FA4FBDD8}" destId="{5DADFBCD-1B04-4F5F-8BAC-F63F2AAA07E8}" srcOrd="0"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DE1E71-29A6-4AC7-B17E-CACA9BDF547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it-IT"/>
        </a:p>
      </dgm:t>
    </dgm:pt>
    <dgm:pt modelId="{52195F2F-2510-45E7-80DC-7C025D13D86D}">
      <dgm:prSet/>
      <dgm:spPr/>
      <dgm:t>
        <a:bodyPr/>
        <a:lstStyle/>
        <a:p>
          <a:r>
            <a:rPr lang="it-IT" b="1" dirty="0" smtClean="0"/>
            <a:t>Stati membri dell'Unione europea (UE)</a:t>
          </a:r>
          <a:endParaRPr lang="it-IT" dirty="0"/>
        </a:p>
      </dgm:t>
    </dgm:pt>
    <dgm:pt modelId="{CD35E647-5D18-471C-AA65-1650EB013BC7}" type="parTrans" cxnId="{3ADA1135-6192-4202-A51B-1A786B997D1F}">
      <dgm:prSet/>
      <dgm:spPr/>
      <dgm:t>
        <a:bodyPr/>
        <a:lstStyle/>
        <a:p>
          <a:endParaRPr lang="it-IT"/>
        </a:p>
      </dgm:t>
    </dgm:pt>
    <dgm:pt modelId="{FB22A2F1-7DA2-4EC3-A716-A5E4643FDCE3}" type="sibTrans" cxnId="{3ADA1135-6192-4202-A51B-1A786B997D1F}">
      <dgm:prSet/>
      <dgm:spPr/>
      <dgm:t>
        <a:bodyPr/>
        <a:lstStyle/>
        <a:p>
          <a:endParaRPr lang="it-IT"/>
        </a:p>
      </dgm:t>
    </dgm:pt>
    <dgm:pt modelId="{99268753-29F2-41AA-A0A6-2ACC7D7300D7}">
      <dgm:prSet/>
      <dgm:spPr/>
      <dgm:t>
        <a:bodyPr/>
        <a:lstStyle/>
        <a:p>
          <a:r>
            <a:rPr lang="it-IT" b="1" smtClean="0"/>
            <a:t>Paesi extra UE aderenti al Programma</a:t>
          </a:r>
          <a:endParaRPr lang="it-IT"/>
        </a:p>
      </dgm:t>
    </dgm:pt>
    <dgm:pt modelId="{A74D63E3-AC1D-4B80-A6CD-BA6DA84832D4}" type="parTrans" cxnId="{C847F9D2-F81F-4582-B755-BCB7E624C952}">
      <dgm:prSet/>
      <dgm:spPr/>
      <dgm:t>
        <a:bodyPr/>
        <a:lstStyle/>
        <a:p>
          <a:endParaRPr lang="it-IT"/>
        </a:p>
      </dgm:t>
    </dgm:pt>
    <dgm:pt modelId="{597BA076-3340-4B30-B9FF-00236C6ABA47}" type="sibTrans" cxnId="{C847F9D2-F81F-4582-B755-BCB7E624C952}">
      <dgm:prSet/>
      <dgm:spPr/>
      <dgm:t>
        <a:bodyPr/>
        <a:lstStyle/>
        <a:p>
          <a:endParaRPr lang="it-IT"/>
        </a:p>
      </dgm:t>
    </dgm:pt>
    <dgm:pt modelId="{13D2906F-FC0D-47A8-A01F-460FED8FB19F}">
      <dgm:prSet/>
      <dgm:spPr/>
      <dgm:t>
        <a:bodyPr/>
        <a:lstStyle/>
        <a:p>
          <a:r>
            <a:rPr lang="it-IT" b="1" i="0" dirty="0" smtClean="0"/>
            <a:t>Paesi Partner confinanti con l'UE</a:t>
          </a:r>
          <a:endParaRPr lang="it-IT" b="1" i="0" dirty="0"/>
        </a:p>
      </dgm:t>
    </dgm:pt>
    <dgm:pt modelId="{F125E4A5-22D0-45D6-809F-28D1ADD3355E}" type="parTrans" cxnId="{15DA737C-CBAD-4994-AB37-42838E1708C4}">
      <dgm:prSet/>
      <dgm:spPr/>
      <dgm:t>
        <a:bodyPr/>
        <a:lstStyle/>
        <a:p>
          <a:endParaRPr lang="it-IT"/>
        </a:p>
      </dgm:t>
    </dgm:pt>
    <dgm:pt modelId="{DA241668-F862-440F-B76B-E08A9887CF39}" type="sibTrans" cxnId="{15DA737C-CBAD-4994-AB37-42838E1708C4}">
      <dgm:prSet/>
      <dgm:spPr/>
      <dgm:t>
        <a:bodyPr/>
        <a:lstStyle/>
        <a:p>
          <a:endParaRPr lang="it-IT"/>
        </a:p>
      </dgm:t>
    </dgm:pt>
    <dgm:pt modelId="{DA6375BF-2830-4571-B76F-3AEE523EC6B8}">
      <dgm:prSet/>
      <dgm:spPr/>
      <dgm:t>
        <a:bodyPr/>
        <a:lstStyle/>
        <a:p>
          <a:r>
            <a:rPr lang="it-IT" b="1" i="0" dirty="0" smtClean="0"/>
            <a:t>Altri paesi Partner</a:t>
          </a:r>
          <a:endParaRPr lang="it-IT" b="1" i="0" dirty="0"/>
        </a:p>
      </dgm:t>
    </dgm:pt>
    <dgm:pt modelId="{F472449C-43D5-4064-A021-EA60EFAD9B6F}" type="parTrans" cxnId="{C63C9535-B079-4C3A-9E24-B36479B8EF74}">
      <dgm:prSet/>
      <dgm:spPr/>
      <dgm:t>
        <a:bodyPr/>
        <a:lstStyle/>
        <a:p>
          <a:endParaRPr lang="it-IT"/>
        </a:p>
      </dgm:t>
    </dgm:pt>
    <dgm:pt modelId="{ABC8C34A-D47B-460C-B7BA-FB305A20E5BE}" type="sibTrans" cxnId="{C63C9535-B079-4C3A-9E24-B36479B8EF74}">
      <dgm:prSet/>
      <dgm:spPr/>
      <dgm:t>
        <a:bodyPr/>
        <a:lstStyle/>
        <a:p>
          <a:endParaRPr lang="it-IT"/>
        </a:p>
      </dgm:t>
    </dgm:pt>
    <dgm:pt modelId="{E0D5B48E-4A4A-44A4-A8AE-58F417CB5CDF}" type="pres">
      <dgm:prSet presAssocID="{DADE1E71-29A6-4AC7-B17E-CACA9BDF5471}" presName="diagram" presStyleCnt="0">
        <dgm:presLayoutVars>
          <dgm:dir/>
          <dgm:resizeHandles val="exact"/>
        </dgm:presLayoutVars>
      </dgm:prSet>
      <dgm:spPr/>
      <dgm:t>
        <a:bodyPr/>
        <a:lstStyle/>
        <a:p>
          <a:endParaRPr lang="it-IT"/>
        </a:p>
      </dgm:t>
    </dgm:pt>
    <dgm:pt modelId="{8445677E-6B95-4916-A6DF-CD5AA3E029A8}" type="pres">
      <dgm:prSet presAssocID="{52195F2F-2510-45E7-80DC-7C025D13D86D}" presName="node" presStyleLbl="node1" presStyleIdx="0" presStyleCnt="4">
        <dgm:presLayoutVars>
          <dgm:bulletEnabled val="1"/>
        </dgm:presLayoutVars>
      </dgm:prSet>
      <dgm:spPr/>
      <dgm:t>
        <a:bodyPr/>
        <a:lstStyle/>
        <a:p>
          <a:endParaRPr lang="it-IT"/>
        </a:p>
      </dgm:t>
    </dgm:pt>
    <dgm:pt modelId="{25EE2DAA-1267-416E-811D-DEA8F129D38E}" type="pres">
      <dgm:prSet presAssocID="{FB22A2F1-7DA2-4EC3-A716-A5E4643FDCE3}" presName="sibTrans" presStyleCnt="0"/>
      <dgm:spPr/>
    </dgm:pt>
    <dgm:pt modelId="{43663481-ED55-463D-8E9F-F76DE85E50CD}" type="pres">
      <dgm:prSet presAssocID="{99268753-29F2-41AA-A0A6-2ACC7D7300D7}" presName="node" presStyleLbl="node1" presStyleIdx="1" presStyleCnt="4">
        <dgm:presLayoutVars>
          <dgm:bulletEnabled val="1"/>
        </dgm:presLayoutVars>
      </dgm:prSet>
      <dgm:spPr/>
      <dgm:t>
        <a:bodyPr/>
        <a:lstStyle/>
        <a:p>
          <a:endParaRPr lang="it-IT"/>
        </a:p>
      </dgm:t>
    </dgm:pt>
    <dgm:pt modelId="{C625D8D7-6845-46E2-8CA4-3835850BB8B8}" type="pres">
      <dgm:prSet presAssocID="{597BA076-3340-4B30-B9FF-00236C6ABA47}" presName="sibTrans" presStyleCnt="0"/>
      <dgm:spPr/>
    </dgm:pt>
    <dgm:pt modelId="{A454220D-1E68-4E99-B564-00F3493DF754}" type="pres">
      <dgm:prSet presAssocID="{13D2906F-FC0D-47A8-A01F-460FED8FB19F}" presName="node" presStyleLbl="node1" presStyleIdx="2" presStyleCnt="4">
        <dgm:presLayoutVars>
          <dgm:bulletEnabled val="1"/>
        </dgm:presLayoutVars>
      </dgm:prSet>
      <dgm:spPr/>
      <dgm:t>
        <a:bodyPr/>
        <a:lstStyle/>
        <a:p>
          <a:endParaRPr lang="it-IT"/>
        </a:p>
      </dgm:t>
    </dgm:pt>
    <dgm:pt modelId="{7D6D0CC9-7034-4DFE-A81B-D09AD1AB6062}" type="pres">
      <dgm:prSet presAssocID="{DA241668-F862-440F-B76B-E08A9887CF39}" presName="sibTrans" presStyleCnt="0"/>
      <dgm:spPr/>
    </dgm:pt>
    <dgm:pt modelId="{C8C0C620-7D81-4CB4-8E2C-EE269B326CCF}" type="pres">
      <dgm:prSet presAssocID="{DA6375BF-2830-4571-B76F-3AEE523EC6B8}" presName="node" presStyleLbl="node1" presStyleIdx="3" presStyleCnt="4" custLinFactNeighborY="-1390">
        <dgm:presLayoutVars>
          <dgm:bulletEnabled val="1"/>
        </dgm:presLayoutVars>
      </dgm:prSet>
      <dgm:spPr/>
      <dgm:t>
        <a:bodyPr/>
        <a:lstStyle/>
        <a:p>
          <a:endParaRPr lang="it-IT"/>
        </a:p>
      </dgm:t>
    </dgm:pt>
  </dgm:ptLst>
  <dgm:cxnLst>
    <dgm:cxn modelId="{9E617E28-FE39-4339-8961-4B4B4268E595}" type="presOf" srcId="{99268753-29F2-41AA-A0A6-2ACC7D7300D7}" destId="{43663481-ED55-463D-8E9F-F76DE85E50CD}" srcOrd="0" destOrd="0" presId="urn:microsoft.com/office/officeart/2005/8/layout/default"/>
    <dgm:cxn modelId="{81DECFF9-BF42-41E4-A137-2588B241BC50}" type="presOf" srcId="{DADE1E71-29A6-4AC7-B17E-CACA9BDF5471}" destId="{E0D5B48E-4A4A-44A4-A8AE-58F417CB5CDF}" srcOrd="0" destOrd="0" presId="urn:microsoft.com/office/officeart/2005/8/layout/default"/>
    <dgm:cxn modelId="{99B60639-8A4A-479D-84A4-95C0960E385D}" type="presOf" srcId="{DA6375BF-2830-4571-B76F-3AEE523EC6B8}" destId="{C8C0C620-7D81-4CB4-8E2C-EE269B326CCF}" srcOrd="0" destOrd="0" presId="urn:microsoft.com/office/officeart/2005/8/layout/default"/>
    <dgm:cxn modelId="{C63C9535-B079-4C3A-9E24-B36479B8EF74}" srcId="{DADE1E71-29A6-4AC7-B17E-CACA9BDF5471}" destId="{DA6375BF-2830-4571-B76F-3AEE523EC6B8}" srcOrd="3" destOrd="0" parTransId="{F472449C-43D5-4064-A021-EA60EFAD9B6F}" sibTransId="{ABC8C34A-D47B-460C-B7BA-FB305A20E5BE}"/>
    <dgm:cxn modelId="{C847F9D2-F81F-4582-B755-BCB7E624C952}" srcId="{DADE1E71-29A6-4AC7-B17E-CACA9BDF5471}" destId="{99268753-29F2-41AA-A0A6-2ACC7D7300D7}" srcOrd="1" destOrd="0" parTransId="{A74D63E3-AC1D-4B80-A6CD-BA6DA84832D4}" sibTransId="{597BA076-3340-4B30-B9FF-00236C6ABA47}"/>
    <dgm:cxn modelId="{F17B3D1A-FEEA-42F4-9136-DAFC4F700FD1}" type="presOf" srcId="{52195F2F-2510-45E7-80DC-7C025D13D86D}" destId="{8445677E-6B95-4916-A6DF-CD5AA3E029A8}" srcOrd="0" destOrd="0" presId="urn:microsoft.com/office/officeart/2005/8/layout/default"/>
    <dgm:cxn modelId="{3ADA1135-6192-4202-A51B-1A786B997D1F}" srcId="{DADE1E71-29A6-4AC7-B17E-CACA9BDF5471}" destId="{52195F2F-2510-45E7-80DC-7C025D13D86D}" srcOrd="0" destOrd="0" parTransId="{CD35E647-5D18-471C-AA65-1650EB013BC7}" sibTransId="{FB22A2F1-7DA2-4EC3-A716-A5E4643FDCE3}"/>
    <dgm:cxn modelId="{7320B814-DCCC-446F-B7C6-BDC359B41F5F}" type="presOf" srcId="{13D2906F-FC0D-47A8-A01F-460FED8FB19F}" destId="{A454220D-1E68-4E99-B564-00F3493DF754}" srcOrd="0" destOrd="0" presId="urn:microsoft.com/office/officeart/2005/8/layout/default"/>
    <dgm:cxn modelId="{15DA737C-CBAD-4994-AB37-42838E1708C4}" srcId="{DADE1E71-29A6-4AC7-B17E-CACA9BDF5471}" destId="{13D2906F-FC0D-47A8-A01F-460FED8FB19F}" srcOrd="2" destOrd="0" parTransId="{F125E4A5-22D0-45D6-809F-28D1ADD3355E}" sibTransId="{DA241668-F862-440F-B76B-E08A9887CF39}"/>
    <dgm:cxn modelId="{E332B0E3-253F-45B0-BA04-FA086C0BCA98}" type="presParOf" srcId="{E0D5B48E-4A4A-44A4-A8AE-58F417CB5CDF}" destId="{8445677E-6B95-4916-A6DF-CD5AA3E029A8}" srcOrd="0" destOrd="0" presId="urn:microsoft.com/office/officeart/2005/8/layout/default"/>
    <dgm:cxn modelId="{A1E6FA7C-0602-4058-BA99-67F7D58DA6BF}" type="presParOf" srcId="{E0D5B48E-4A4A-44A4-A8AE-58F417CB5CDF}" destId="{25EE2DAA-1267-416E-811D-DEA8F129D38E}" srcOrd="1" destOrd="0" presId="urn:microsoft.com/office/officeart/2005/8/layout/default"/>
    <dgm:cxn modelId="{E7DD7148-1161-4120-810C-A663B606FDA9}" type="presParOf" srcId="{E0D5B48E-4A4A-44A4-A8AE-58F417CB5CDF}" destId="{43663481-ED55-463D-8E9F-F76DE85E50CD}" srcOrd="2" destOrd="0" presId="urn:microsoft.com/office/officeart/2005/8/layout/default"/>
    <dgm:cxn modelId="{AD4185A8-3D22-4062-AC97-CB5498714461}" type="presParOf" srcId="{E0D5B48E-4A4A-44A4-A8AE-58F417CB5CDF}" destId="{C625D8D7-6845-46E2-8CA4-3835850BB8B8}" srcOrd="3" destOrd="0" presId="urn:microsoft.com/office/officeart/2005/8/layout/default"/>
    <dgm:cxn modelId="{9FC35358-6BDA-405B-AC6C-D6737B89933F}" type="presParOf" srcId="{E0D5B48E-4A4A-44A4-A8AE-58F417CB5CDF}" destId="{A454220D-1E68-4E99-B564-00F3493DF754}" srcOrd="4" destOrd="0" presId="urn:microsoft.com/office/officeart/2005/8/layout/default"/>
    <dgm:cxn modelId="{EF874E91-A61D-48E5-BCF9-6D6E3178A3DD}" type="presParOf" srcId="{E0D5B48E-4A4A-44A4-A8AE-58F417CB5CDF}" destId="{7D6D0CC9-7034-4DFE-A81B-D09AD1AB6062}" srcOrd="5" destOrd="0" presId="urn:microsoft.com/office/officeart/2005/8/layout/default"/>
    <dgm:cxn modelId="{CA562B25-B66E-4AC6-8779-8C621D9E8727}" type="presParOf" srcId="{E0D5B48E-4A4A-44A4-A8AE-58F417CB5CDF}" destId="{C8C0C620-7D81-4CB4-8E2C-EE269B326CC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6E37ABE-3591-49BB-B1B9-FDA0792A8DC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it-IT"/>
        </a:p>
      </dgm:t>
    </dgm:pt>
    <dgm:pt modelId="{BEC0E102-8CCC-4C15-A373-9084A128A643}">
      <dgm:prSet phldrT="[Testo]"/>
      <dgm:spPr/>
      <dgm:t>
        <a:bodyPr/>
        <a:lstStyle/>
        <a:p>
          <a:r>
            <a:rPr lang="it-IT" b="0" i="0" dirty="0" smtClean="0"/>
            <a:t>Partenariati di collaborazione</a:t>
          </a:r>
        </a:p>
      </dgm:t>
    </dgm:pt>
    <dgm:pt modelId="{17368A7A-4A55-4A98-A613-6C6EB80E28BD}" type="parTrans" cxnId="{19A78FA0-11B0-4AF2-9F95-B6F0C25C6E3A}">
      <dgm:prSet/>
      <dgm:spPr/>
      <dgm:t>
        <a:bodyPr/>
        <a:lstStyle/>
        <a:p>
          <a:endParaRPr lang="it-IT"/>
        </a:p>
      </dgm:t>
    </dgm:pt>
    <dgm:pt modelId="{75D4C154-0ECA-4866-A69C-D38C8521D80A}" type="sibTrans" cxnId="{19A78FA0-11B0-4AF2-9F95-B6F0C25C6E3A}">
      <dgm:prSet/>
      <dgm:spPr/>
      <dgm:t>
        <a:bodyPr/>
        <a:lstStyle/>
        <a:p>
          <a:endParaRPr lang="it-IT"/>
        </a:p>
      </dgm:t>
    </dgm:pt>
    <dgm:pt modelId="{12A787DB-9252-45B4-8772-3A3936FCD0E7}">
      <dgm:prSet phldrT="[Testo]"/>
      <dgm:spPr/>
      <dgm:t>
        <a:bodyPr/>
        <a:lstStyle/>
        <a:p>
          <a:r>
            <a:rPr lang="it-IT" b="0" i="0" dirty="0" smtClean="0"/>
            <a:t>Partenariati di collaborazione di piccola scala</a:t>
          </a:r>
        </a:p>
      </dgm:t>
    </dgm:pt>
    <dgm:pt modelId="{ECB07B0A-6A4E-44C8-92E4-D66C03D174EA}" type="parTrans" cxnId="{83D86CA2-8573-48E6-83E8-4D413ADF48C4}">
      <dgm:prSet/>
      <dgm:spPr/>
      <dgm:t>
        <a:bodyPr/>
        <a:lstStyle/>
        <a:p>
          <a:endParaRPr lang="it-IT"/>
        </a:p>
      </dgm:t>
    </dgm:pt>
    <dgm:pt modelId="{FA30088B-19B9-4666-9CB5-F00E86D98DD5}" type="sibTrans" cxnId="{83D86CA2-8573-48E6-83E8-4D413ADF48C4}">
      <dgm:prSet/>
      <dgm:spPr/>
      <dgm:t>
        <a:bodyPr/>
        <a:lstStyle/>
        <a:p>
          <a:endParaRPr lang="it-IT"/>
        </a:p>
      </dgm:t>
    </dgm:pt>
    <dgm:pt modelId="{BD314A0B-2B4E-428C-B08C-D31AEEA7E2AE}">
      <dgm:prSet phldrT="[Testo]"/>
      <dgm:spPr/>
      <dgm:t>
        <a:bodyPr/>
        <a:lstStyle/>
        <a:p>
          <a:r>
            <a:rPr lang="it-IT" b="0" i="0" dirty="0" smtClean="0"/>
            <a:t>Eventi sportivi europei senza scopo di lucro.</a:t>
          </a:r>
        </a:p>
      </dgm:t>
    </dgm:pt>
    <dgm:pt modelId="{8ECD104C-32F7-4BCE-8DD4-EA6CBDCDA196}" type="parTrans" cxnId="{8FC564EB-A61E-4BF1-8C84-3191A44AA78C}">
      <dgm:prSet/>
      <dgm:spPr/>
      <dgm:t>
        <a:bodyPr/>
        <a:lstStyle/>
        <a:p>
          <a:endParaRPr lang="it-IT"/>
        </a:p>
      </dgm:t>
    </dgm:pt>
    <dgm:pt modelId="{AC984682-0A8C-4D1B-9ABD-23184D91A847}" type="sibTrans" cxnId="{8FC564EB-A61E-4BF1-8C84-3191A44AA78C}">
      <dgm:prSet/>
      <dgm:spPr/>
      <dgm:t>
        <a:bodyPr/>
        <a:lstStyle/>
        <a:p>
          <a:endParaRPr lang="it-IT"/>
        </a:p>
      </dgm:t>
    </dgm:pt>
    <dgm:pt modelId="{3140AD4F-B4A0-418E-9DB6-B0D148A100A1}">
      <dgm:prSet phldrT="[Testo]"/>
      <dgm:spPr/>
      <dgm:t>
        <a:bodyPr/>
        <a:lstStyle/>
        <a:p>
          <a:r>
            <a:rPr lang="it-IT" dirty="0" smtClean="0"/>
            <a:t>Promozione del dialogo con i soggetti europei</a:t>
          </a:r>
          <a:endParaRPr lang="it-IT" dirty="0"/>
        </a:p>
      </dgm:t>
    </dgm:pt>
    <dgm:pt modelId="{004B4652-F427-47A9-8A7F-FA970CB2C714}" type="parTrans" cxnId="{127E6E13-1E92-429A-BE21-49FAFCEB75D4}">
      <dgm:prSet/>
      <dgm:spPr/>
      <dgm:t>
        <a:bodyPr/>
        <a:lstStyle/>
        <a:p>
          <a:endParaRPr lang="it-IT"/>
        </a:p>
      </dgm:t>
    </dgm:pt>
    <dgm:pt modelId="{124459FC-8AD5-4423-B101-A014B4D72BF2}" type="sibTrans" cxnId="{127E6E13-1E92-429A-BE21-49FAFCEB75D4}">
      <dgm:prSet/>
      <dgm:spPr/>
      <dgm:t>
        <a:bodyPr/>
        <a:lstStyle/>
        <a:p>
          <a:endParaRPr lang="it-IT"/>
        </a:p>
      </dgm:t>
    </dgm:pt>
    <dgm:pt modelId="{35D00D0C-C7FE-42B0-83A5-46DAFA86C23C}" type="pres">
      <dgm:prSet presAssocID="{86E37ABE-3591-49BB-B1B9-FDA0792A8DCC}" presName="diagram" presStyleCnt="0">
        <dgm:presLayoutVars>
          <dgm:dir/>
          <dgm:resizeHandles val="exact"/>
        </dgm:presLayoutVars>
      </dgm:prSet>
      <dgm:spPr/>
      <dgm:t>
        <a:bodyPr/>
        <a:lstStyle/>
        <a:p>
          <a:endParaRPr lang="it-IT"/>
        </a:p>
      </dgm:t>
    </dgm:pt>
    <dgm:pt modelId="{F5B0590B-32AB-4712-9319-7F29F6A283B7}" type="pres">
      <dgm:prSet presAssocID="{BEC0E102-8CCC-4C15-A373-9084A128A643}" presName="node" presStyleLbl="node1" presStyleIdx="0" presStyleCnt="4">
        <dgm:presLayoutVars>
          <dgm:bulletEnabled val="1"/>
        </dgm:presLayoutVars>
      </dgm:prSet>
      <dgm:spPr/>
      <dgm:t>
        <a:bodyPr/>
        <a:lstStyle/>
        <a:p>
          <a:endParaRPr lang="it-IT"/>
        </a:p>
      </dgm:t>
    </dgm:pt>
    <dgm:pt modelId="{655FF844-37DD-4415-9C8C-B314266D25C1}" type="pres">
      <dgm:prSet presAssocID="{75D4C154-0ECA-4866-A69C-D38C8521D80A}" presName="sibTrans" presStyleCnt="0"/>
      <dgm:spPr/>
    </dgm:pt>
    <dgm:pt modelId="{9C193074-8336-4301-8E17-B92E867BC35E}" type="pres">
      <dgm:prSet presAssocID="{12A787DB-9252-45B4-8772-3A3936FCD0E7}" presName="node" presStyleLbl="node1" presStyleIdx="1" presStyleCnt="4">
        <dgm:presLayoutVars>
          <dgm:bulletEnabled val="1"/>
        </dgm:presLayoutVars>
      </dgm:prSet>
      <dgm:spPr/>
      <dgm:t>
        <a:bodyPr/>
        <a:lstStyle/>
        <a:p>
          <a:endParaRPr lang="it-IT"/>
        </a:p>
      </dgm:t>
    </dgm:pt>
    <dgm:pt modelId="{B00FF78C-D609-46FC-A84E-4FC097CB41FA}" type="pres">
      <dgm:prSet presAssocID="{FA30088B-19B9-4666-9CB5-F00E86D98DD5}" presName="sibTrans" presStyleCnt="0"/>
      <dgm:spPr/>
    </dgm:pt>
    <dgm:pt modelId="{6A355D09-B133-470A-BDBA-0E6028169CB8}" type="pres">
      <dgm:prSet presAssocID="{BD314A0B-2B4E-428C-B08C-D31AEEA7E2AE}" presName="node" presStyleLbl="node1" presStyleIdx="2" presStyleCnt="4">
        <dgm:presLayoutVars>
          <dgm:bulletEnabled val="1"/>
        </dgm:presLayoutVars>
      </dgm:prSet>
      <dgm:spPr/>
      <dgm:t>
        <a:bodyPr/>
        <a:lstStyle/>
        <a:p>
          <a:endParaRPr lang="it-IT"/>
        </a:p>
      </dgm:t>
    </dgm:pt>
    <dgm:pt modelId="{E63F7A9E-1585-4B2B-BE00-2EF6CBE22F07}" type="pres">
      <dgm:prSet presAssocID="{AC984682-0A8C-4D1B-9ABD-23184D91A847}" presName="sibTrans" presStyleCnt="0"/>
      <dgm:spPr/>
    </dgm:pt>
    <dgm:pt modelId="{CCFE3042-B699-4F61-87E2-A8CBCC20141B}" type="pres">
      <dgm:prSet presAssocID="{3140AD4F-B4A0-418E-9DB6-B0D148A100A1}" presName="node" presStyleLbl="node1" presStyleIdx="3" presStyleCnt="4">
        <dgm:presLayoutVars>
          <dgm:bulletEnabled val="1"/>
        </dgm:presLayoutVars>
      </dgm:prSet>
      <dgm:spPr/>
      <dgm:t>
        <a:bodyPr/>
        <a:lstStyle/>
        <a:p>
          <a:endParaRPr lang="it-IT"/>
        </a:p>
      </dgm:t>
    </dgm:pt>
  </dgm:ptLst>
  <dgm:cxnLst>
    <dgm:cxn modelId="{C2144AD1-B61D-40CF-8D6C-AFC6B923A1F2}" type="presOf" srcId="{BD314A0B-2B4E-428C-B08C-D31AEEA7E2AE}" destId="{6A355D09-B133-470A-BDBA-0E6028169CB8}" srcOrd="0" destOrd="0" presId="urn:microsoft.com/office/officeart/2005/8/layout/default"/>
    <dgm:cxn modelId="{8E24ED10-DAC7-4E4E-B5D9-47D35D5A0D50}" type="presOf" srcId="{BEC0E102-8CCC-4C15-A373-9084A128A643}" destId="{F5B0590B-32AB-4712-9319-7F29F6A283B7}" srcOrd="0" destOrd="0" presId="urn:microsoft.com/office/officeart/2005/8/layout/default"/>
    <dgm:cxn modelId="{36438B1C-0172-43A7-B802-A11118D256D3}" type="presOf" srcId="{12A787DB-9252-45B4-8772-3A3936FCD0E7}" destId="{9C193074-8336-4301-8E17-B92E867BC35E}" srcOrd="0" destOrd="0" presId="urn:microsoft.com/office/officeart/2005/8/layout/default"/>
    <dgm:cxn modelId="{83D86CA2-8573-48E6-83E8-4D413ADF48C4}" srcId="{86E37ABE-3591-49BB-B1B9-FDA0792A8DCC}" destId="{12A787DB-9252-45B4-8772-3A3936FCD0E7}" srcOrd="1" destOrd="0" parTransId="{ECB07B0A-6A4E-44C8-92E4-D66C03D174EA}" sibTransId="{FA30088B-19B9-4666-9CB5-F00E86D98DD5}"/>
    <dgm:cxn modelId="{8FC564EB-A61E-4BF1-8C84-3191A44AA78C}" srcId="{86E37ABE-3591-49BB-B1B9-FDA0792A8DCC}" destId="{BD314A0B-2B4E-428C-B08C-D31AEEA7E2AE}" srcOrd="2" destOrd="0" parTransId="{8ECD104C-32F7-4BCE-8DD4-EA6CBDCDA196}" sibTransId="{AC984682-0A8C-4D1B-9ABD-23184D91A847}"/>
    <dgm:cxn modelId="{FE4421B2-8CA1-4704-B55F-45667E750577}" type="presOf" srcId="{86E37ABE-3591-49BB-B1B9-FDA0792A8DCC}" destId="{35D00D0C-C7FE-42B0-83A5-46DAFA86C23C}" srcOrd="0" destOrd="0" presId="urn:microsoft.com/office/officeart/2005/8/layout/default"/>
    <dgm:cxn modelId="{127E6E13-1E92-429A-BE21-49FAFCEB75D4}" srcId="{86E37ABE-3591-49BB-B1B9-FDA0792A8DCC}" destId="{3140AD4F-B4A0-418E-9DB6-B0D148A100A1}" srcOrd="3" destOrd="0" parTransId="{004B4652-F427-47A9-8A7F-FA970CB2C714}" sibTransId="{124459FC-8AD5-4423-B101-A014B4D72BF2}"/>
    <dgm:cxn modelId="{E330C171-5A82-4530-BD1D-83F09AE55ECE}" type="presOf" srcId="{3140AD4F-B4A0-418E-9DB6-B0D148A100A1}" destId="{CCFE3042-B699-4F61-87E2-A8CBCC20141B}" srcOrd="0" destOrd="0" presId="urn:microsoft.com/office/officeart/2005/8/layout/default"/>
    <dgm:cxn modelId="{19A78FA0-11B0-4AF2-9F95-B6F0C25C6E3A}" srcId="{86E37ABE-3591-49BB-B1B9-FDA0792A8DCC}" destId="{BEC0E102-8CCC-4C15-A373-9084A128A643}" srcOrd="0" destOrd="0" parTransId="{17368A7A-4A55-4A98-A613-6C6EB80E28BD}" sibTransId="{75D4C154-0ECA-4866-A69C-D38C8521D80A}"/>
    <dgm:cxn modelId="{791E5E28-7083-4045-8AC5-B7AA20871299}" type="presParOf" srcId="{35D00D0C-C7FE-42B0-83A5-46DAFA86C23C}" destId="{F5B0590B-32AB-4712-9319-7F29F6A283B7}" srcOrd="0" destOrd="0" presId="urn:microsoft.com/office/officeart/2005/8/layout/default"/>
    <dgm:cxn modelId="{97BB39E8-371E-4A42-9F05-493BCAC1556F}" type="presParOf" srcId="{35D00D0C-C7FE-42B0-83A5-46DAFA86C23C}" destId="{655FF844-37DD-4415-9C8C-B314266D25C1}" srcOrd="1" destOrd="0" presId="urn:microsoft.com/office/officeart/2005/8/layout/default"/>
    <dgm:cxn modelId="{809471AF-F02B-46A6-9C0A-018079FF7CE9}" type="presParOf" srcId="{35D00D0C-C7FE-42B0-83A5-46DAFA86C23C}" destId="{9C193074-8336-4301-8E17-B92E867BC35E}" srcOrd="2" destOrd="0" presId="urn:microsoft.com/office/officeart/2005/8/layout/default"/>
    <dgm:cxn modelId="{D05476C5-0781-4939-910A-63A61F98DC85}" type="presParOf" srcId="{35D00D0C-C7FE-42B0-83A5-46DAFA86C23C}" destId="{B00FF78C-D609-46FC-A84E-4FC097CB41FA}" srcOrd="3" destOrd="0" presId="urn:microsoft.com/office/officeart/2005/8/layout/default"/>
    <dgm:cxn modelId="{B8B3F15E-131D-492B-A469-E486B8A28D0B}" type="presParOf" srcId="{35D00D0C-C7FE-42B0-83A5-46DAFA86C23C}" destId="{6A355D09-B133-470A-BDBA-0E6028169CB8}" srcOrd="4" destOrd="0" presId="urn:microsoft.com/office/officeart/2005/8/layout/default"/>
    <dgm:cxn modelId="{F35C09B7-71F9-4E3D-A3B1-1A43F8FF8583}" type="presParOf" srcId="{35D00D0C-C7FE-42B0-83A5-46DAFA86C23C}" destId="{E63F7A9E-1585-4B2B-BE00-2EF6CBE22F07}" srcOrd="5" destOrd="0" presId="urn:microsoft.com/office/officeart/2005/8/layout/default"/>
    <dgm:cxn modelId="{F43ABD67-B806-4DEE-9821-17356F5C2567}" type="presParOf" srcId="{35D00D0C-C7FE-42B0-83A5-46DAFA86C23C}" destId="{CCFE3042-B699-4F61-87E2-A8CBCC20141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EC50043-8955-4561-98B2-E8096F20F5DA}"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it-IT"/>
        </a:p>
      </dgm:t>
    </dgm:pt>
    <dgm:pt modelId="{CF2A7AE0-9A29-4796-B46F-6EC647B32691}">
      <dgm:prSet phldrT="[Testo]" custT="1">
        <dgm:style>
          <a:lnRef idx="1">
            <a:schemeClr val="accent3"/>
          </a:lnRef>
          <a:fillRef idx="2">
            <a:schemeClr val="accent3"/>
          </a:fillRef>
          <a:effectRef idx="1">
            <a:schemeClr val="accent3"/>
          </a:effectRef>
          <a:fontRef idx="minor">
            <a:schemeClr val="dk1"/>
          </a:fontRef>
        </dgm:style>
      </dgm:prSet>
      <dgm:spPr/>
      <dgm:t>
        <a:bodyPr/>
        <a:lstStyle/>
        <a:p>
          <a:r>
            <a:rPr lang="it-IT" sz="2000" dirty="0" smtClean="0">
              <a:ln w="3175">
                <a:noFill/>
              </a:ln>
              <a:solidFill>
                <a:schemeClr val="tx1"/>
              </a:solidFill>
            </a:rPr>
            <a:t>Obiettivi specifici</a:t>
          </a:r>
          <a:endParaRPr lang="it-IT" sz="2000" dirty="0">
            <a:ln w="3175">
              <a:noFill/>
            </a:ln>
            <a:solidFill>
              <a:schemeClr val="tx1"/>
            </a:solidFill>
          </a:endParaRPr>
        </a:p>
      </dgm:t>
    </dgm:pt>
    <dgm:pt modelId="{33139E3D-5973-4DEC-AD00-FD02CD9B4348}" type="parTrans" cxnId="{519891BA-39A8-4A19-B4FF-4ED37C131D7C}">
      <dgm:prSet/>
      <dgm:spPr/>
      <dgm:t>
        <a:bodyPr/>
        <a:lstStyle/>
        <a:p>
          <a:endParaRPr lang="it-IT">
            <a:ln w="3175">
              <a:noFill/>
            </a:ln>
          </a:endParaRPr>
        </a:p>
      </dgm:t>
    </dgm:pt>
    <dgm:pt modelId="{D6707C11-D1B9-4EEA-BAAF-9130CB76E6FD}" type="sibTrans" cxnId="{519891BA-39A8-4A19-B4FF-4ED37C131D7C}">
      <dgm:prSet/>
      <dgm:spPr/>
      <dgm:t>
        <a:bodyPr/>
        <a:lstStyle/>
        <a:p>
          <a:endParaRPr lang="it-IT">
            <a:ln w="3175">
              <a:noFill/>
            </a:ln>
          </a:endParaRPr>
        </a:p>
      </dgm:t>
    </dgm:pt>
    <dgm:pt modelId="{E4900EA7-AAB8-47D8-9E69-6707B0E4EAB4}">
      <dgm:prSet phldrT="[Testo]" custT="1">
        <dgm:style>
          <a:lnRef idx="2">
            <a:schemeClr val="accent1"/>
          </a:lnRef>
          <a:fillRef idx="1">
            <a:schemeClr val="lt1"/>
          </a:fillRef>
          <a:effectRef idx="0">
            <a:schemeClr val="accent1"/>
          </a:effectRef>
          <a:fontRef idx="minor">
            <a:schemeClr val="dk1"/>
          </a:fontRef>
        </dgm:style>
      </dgm:prSet>
      <dgm:spPr/>
      <dgm:t>
        <a:bodyPr/>
        <a:lstStyle/>
        <a:p>
          <a:r>
            <a:rPr lang="it-IT" sz="1600" b="0" i="0" dirty="0" smtClean="0">
              <a:ln w="3175">
                <a:noFill/>
              </a:ln>
              <a:solidFill>
                <a:schemeClr val="tx1"/>
              </a:solidFill>
            </a:rPr>
            <a:t>Contrastare le minacce transnazionali all'integrità dello sport, come il doping, le partite truccate e la violenza, nonché tutte le forme di intolleranza e discriminazione</a:t>
          </a:r>
        </a:p>
      </dgm:t>
    </dgm:pt>
    <dgm:pt modelId="{A27E9BA2-1437-433D-AB73-6125A55BBC4D}" type="parTrans" cxnId="{4A6074E1-9893-4EFA-9E25-B48502264130}">
      <dgm:prSet/>
      <dgm:spPr/>
      <dgm:t>
        <a:bodyPr/>
        <a:lstStyle/>
        <a:p>
          <a:endParaRPr lang="it-IT">
            <a:ln w="3175">
              <a:noFill/>
            </a:ln>
          </a:endParaRPr>
        </a:p>
      </dgm:t>
    </dgm:pt>
    <dgm:pt modelId="{C7542DE3-3C2E-4950-9A0F-3B29161F5785}" type="sibTrans" cxnId="{4A6074E1-9893-4EFA-9E25-B48502264130}">
      <dgm:prSet/>
      <dgm:spPr/>
      <dgm:t>
        <a:bodyPr/>
        <a:lstStyle/>
        <a:p>
          <a:endParaRPr lang="it-IT">
            <a:ln w="3175">
              <a:noFill/>
            </a:ln>
          </a:endParaRPr>
        </a:p>
      </dgm:t>
    </dgm:pt>
    <dgm:pt modelId="{5FBB6C11-C407-4CE1-8F73-489BB4173AA3}">
      <dgm:prSet phldrT="[Testo]" custT="1">
        <dgm:style>
          <a:lnRef idx="2">
            <a:schemeClr val="accent4"/>
          </a:lnRef>
          <a:fillRef idx="1">
            <a:schemeClr val="lt1"/>
          </a:fillRef>
          <a:effectRef idx="0">
            <a:schemeClr val="accent4"/>
          </a:effectRef>
          <a:fontRef idx="minor">
            <a:schemeClr val="dk1"/>
          </a:fontRef>
        </dgm:style>
      </dgm:prSet>
      <dgm:spPr/>
      <dgm:t>
        <a:bodyPr/>
        <a:lstStyle/>
        <a:p>
          <a:r>
            <a:rPr lang="it-IT" sz="1600" b="0" i="0" dirty="0" smtClean="0">
              <a:ln w="3175">
                <a:noFill/>
              </a:ln>
            </a:rPr>
            <a:t>Promuovere e sostenere la buona </a:t>
          </a:r>
          <a:r>
            <a:rPr lang="it-IT" sz="1600" b="0" i="0" dirty="0" err="1" smtClean="0">
              <a:ln w="3175">
                <a:noFill/>
              </a:ln>
            </a:rPr>
            <a:t>governance</a:t>
          </a:r>
          <a:r>
            <a:rPr lang="it-IT" sz="1600" b="0" i="0" dirty="0" smtClean="0">
              <a:ln w="3175">
                <a:noFill/>
              </a:ln>
            </a:rPr>
            <a:t> nello sport e la carriera degli atleti</a:t>
          </a:r>
        </a:p>
      </dgm:t>
    </dgm:pt>
    <dgm:pt modelId="{601A6CA4-E03E-467F-A0A3-362F0EAB3374}" type="parTrans" cxnId="{0C2E41DC-B531-4985-9D15-D38B67B82487}">
      <dgm:prSet/>
      <dgm:spPr/>
      <dgm:t>
        <a:bodyPr/>
        <a:lstStyle/>
        <a:p>
          <a:endParaRPr lang="it-IT">
            <a:ln w="3175">
              <a:noFill/>
            </a:ln>
          </a:endParaRPr>
        </a:p>
      </dgm:t>
    </dgm:pt>
    <dgm:pt modelId="{2A6F39D4-E585-4684-A238-46B3FE150B55}" type="sibTrans" cxnId="{0C2E41DC-B531-4985-9D15-D38B67B82487}">
      <dgm:prSet/>
      <dgm:spPr/>
      <dgm:t>
        <a:bodyPr/>
        <a:lstStyle/>
        <a:p>
          <a:endParaRPr lang="it-IT">
            <a:ln w="3175">
              <a:noFill/>
            </a:ln>
          </a:endParaRPr>
        </a:p>
      </dgm:t>
    </dgm:pt>
    <dgm:pt modelId="{C5E0AD0B-941F-49A0-B735-C202832D0FA7}">
      <dgm:prSet custT="1">
        <dgm:style>
          <a:lnRef idx="2">
            <a:schemeClr val="accent2"/>
          </a:lnRef>
          <a:fillRef idx="1">
            <a:schemeClr val="lt1"/>
          </a:fillRef>
          <a:effectRef idx="0">
            <a:schemeClr val="accent2"/>
          </a:effectRef>
          <a:fontRef idx="minor">
            <a:schemeClr val="dk1"/>
          </a:fontRef>
        </dgm:style>
      </dgm:prSet>
      <dgm:spPr/>
      <dgm:t>
        <a:bodyPr/>
        <a:lstStyle/>
        <a:p>
          <a:r>
            <a:rPr lang="it-IT" sz="1600" b="0" i="0" dirty="0" smtClean="0">
              <a:ln w="3175">
                <a:noFill/>
              </a:ln>
            </a:rPr>
            <a:t>Promuovere attività di volontariato nello sport parallelamente all'inclusione sociale, alle pari opportunità e alla sensibilizzazione sull'importanza dell'attività fisica a vantaggio della salute, aumentando la partecipazione e la parità di accesso alle attività sportive per tutti.</a:t>
          </a:r>
          <a:endParaRPr lang="it-IT" sz="1600" b="0" i="0" dirty="0">
            <a:ln w="3175">
              <a:noFill/>
            </a:ln>
          </a:endParaRPr>
        </a:p>
      </dgm:t>
    </dgm:pt>
    <dgm:pt modelId="{0073C4F9-43C2-4617-80A8-62F1C0CC00E8}" type="parTrans" cxnId="{F305A29B-4083-4569-AB41-11B7478A964A}">
      <dgm:prSet/>
      <dgm:spPr/>
      <dgm:t>
        <a:bodyPr/>
        <a:lstStyle/>
        <a:p>
          <a:endParaRPr lang="it-IT">
            <a:ln w="3175">
              <a:noFill/>
            </a:ln>
          </a:endParaRPr>
        </a:p>
      </dgm:t>
    </dgm:pt>
    <dgm:pt modelId="{BFE5DF43-F0F6-49B8-A621-F668F580DBE9}" type="sibTrans" cxnId="{F305A29B-4083-4569-AB41-11B7478A964A}">
      <dgm:prSet/>
      <dgm:spPr/>
      <dgm:t>
        <a:bodyPr/>
        <a:lstStyle/>
        <a:p>
          <a:endParaRPr lang="it-IT">
            <a:ln w="3175">
              <a:noFill/>
            </a:ln>
          </a:endParaRPr>
        </a:p>
      </dgm:t>
    </dgm:pt>
    <dgm:pt modelId="{7AF58F08-7278-400C-B13C-D64F5E91254D}" type="pres">
      <dgm:prSet presAssocID="{4EC50043-8955-4561-98B2-E8096F20F5DA}" presName="diagram" presStyleCnt="0">
        <dgm:presLayoutVars>
          <dgm:chPref val="1"/>
          <dgm:dir/>
          <dgm:animOne val="branch"/>
          <dgm:animLvl val="lvl"/>
          <dgm:resizeHandles val="exact"/>
        </dgm:presLayoutVars>
      </dgm:prSet>
      <dgm:spPr/>
      <dgm:t>
        <a:bodyPr/>
        <a:lstStyle/>
        <a:p>
          <a:endParaRPr lang="it-IT"/>
        </a:p>
      </dgm:t>
    </dgm:pt>
    <dgm:pt modelId="{729CF859-E921-48C6-9D09-2BBCBCDB7C35}" type="pres">
      <dgm:prSet presAssocID="{CF2A7AE0-9A29-4796-B46F-6EC647B32691}" presName="root1" presStyleCnt="0"/>
      <dgm:spPr/>
    </dgm:pt>
    <dgm:pt modelId="{CD7C5F7B-763C-4AA5-8448-A68313BB718F}" type="pres">
      <dgm:prSet presAssocID="{CF2A7AE0-9A29-4796-B46F-6EC647B32691}" presName="LevelOneTextNode" presStyleLbl="node0" presStyleIdx="0" presStyleCnt="1" custScaleX="88402" custScaleY="72646" custLinFactNeighborX="-11653" custLinFactNeighborY="-30047">
        <dgm:presLayoutVars>
          <dgm:chPref val="3"/>
        </dgm:presLayoutVars>
      </dgm:prSet>
      <dgm:spPr/>
      <dgm:t>
        <a:bodyPr/>
        <a:lstStyle/>
        <a:p>
          <a:endParaRPr lang="it-IT"/>
        </a:p>
      </dgm:t>
    </dgm:pt>
    <dgm:pt modelId="{4F9CCA6B-9243-47D8-BF8C-C13BCA6A92AD}" type="pres">
      <dgm:prSet presAssocID="{CF2A7AE0-9A29-4796-B46F-6EC647B32691}" presName="level2hierChild" presStyleCnt="0"/>
      <dgm:spPr/>
    </dgm:pt>
    <dgm:pt modelId="{08ED29F4-D8ED-4F88-AF31-7C00E166C405}" type="pres">
      <dgm:prSet presAssocID="{A27E9BA2-1437-433D-AB73-6125A55BBC4D}" presName="conn2-1" presStyleLbl="parChTrans1D2" presStyleIdx="0" presStyleCnt="3"/>
      <dgm:spPr/>
      <dgm:t>
        <a:bodyPr/>
        <a:lstStyle/>
        <a:p>
          <a:endParaRPr lang="it-IT"/>
        </a:p>
      </dgm:t>
    </dgm:pt>
    <dgm:pt modelId="{485B7318-BE37-4ADB-ABF9-EA867416EA75}" type="pres">
      <dgm:prSet presAssocID="{A27E9BA2-1437-433D-AB73-6125A55BBC4D}" presName="connTx" presStyleLbl="parChTrans1D2" presStyleIdx="0" presStyleCnt="3"/>
      <dgm:spPr/>
      <dgm:t>
        <a:bodyPr/>
        <a:lstStyle/>
        <a:p>
          <a:endParaRPr lang="it-IT"/>
        </a:p>
      </dgm:t>
    </dgm:pt>
    <dgm:pt modelId="{EE4D74D0-05BF-4467-A49C-F5DC2695B754}" type="pres">
      <dgm:prSet presAssocID="{E4900EA7-AAB8-47D8-9E69-6707B0E4EAB4}" presName="root2" presStyleCnt="0"/>
      <dgm:spPr/>
    </dgm:pt>
    <dgm:pt modelId="{0BE4CC96-6B59-4C8E-A6D9-4A4DEC3C85BD}" type="pres">
      <dgm:prSet presAssocID="{E4900EA7-AAB8-47D8-9E69-6707B0E4EAB4}" presName="LevelTwoTextNode" presStyleLbl="node2" presStyleIdx="0" presStyleCnt="3" custScaleX="174198" custScaleY="118357">
        <dgm:presLayoutVars>
          <dgm:chPref val="3"/>
        </dgm:presLayoutVars>
      </dgm:prSet>
      <dgm:spPr/>
      <dgm:t>
        <a:bodyPr/>
        <a:lstStyle/>
        <a:p>
          <a:endParaRPr lang="it-IT"/>
        </a:p>
      </dgm:t>
    </dgm:pt>
    <dgm:pt modelId="{CBD7F0F8-9548-408A-9722-8B411078F67A}" type="pres">
      <dgm:prSet presAssocID="{E4900EA7-AAB8-47D8-9E69-6707B0E4EAB4}" presName="level3hierChild" presStyleCnt="0"/>
      <dgm:spPr/>
    </dgm:pt>
    <dgm:pt modelId="{48CCCF19-BCB8-4241-AD6C-3F94F0B9F65F}" type="pres">
      <dgm:prSet presAssocID="{601A6CA4-E03E-467F-A0A3-362F0EAB3374}" presName="conn2-1" presStyleLbl="parChTrans1D2" presStyleIdx="1" presStyleCnt="3"/>
      <dgm:spPr/>
      <dgm:t>
        <a:bodyPr/>
        <a:lstStyle/>
        <a:p>
          <a:endParaRPr lang="it-IT"/>
        </a:p>
      </dgm:t>
    </dgm:pt>
    <dgm:pt modelId="{6B5B04EB-F757-4816-9088-F8C11101A70D}" type="pres">
      <dgm:prSet presAssocID="{601A6CA4-E03E-467F-A0A3-362F0EAB3374}" presName="connTx" presStyleLbl="parChTrans1D2" presStyleIdx="1" presStyleCnt="3"/>
      <dgm:spPr/>
      <dgm:t>
        <a:bodyPr/>
        <a:lstStyle/>
        <a:p>
          <a:endParaRPr lang="it-IT"/>
        </a:p>
      </dgm:t>
    </dgm:pt>
    <dgm:pt modelId="{68A4C200-266B-4DD6-8788-F650237542A7}" type="pres">
      <dgm:prSet presAssocID="{5FBB6C11-C407-4CE1-8F73-489BB4173AA3}" presName="root2" presStyleCnt="0"/>
      <dgm:spPr/>
    </dgm:pt>
    <dgm:pt modelId="{76B9C48C-406B-422A-B385-AE99B371BF80}" type="pres">
      <dgm:prSet presAssocID="{5FBB6C11-C407-4CE1-8F73-489BB4173AA3}" presName="LevelTwoTextNode" presStyleLbl="node2" presStyleIdx="1" presStyleCnt="3" custScaleX="171105">
        <dgm:presLayoutVars>
          <dgm:chPref val="3"/>
        </dgm:presLayoutVars>
      </dgm:prSet>
      <dgm:spPr/>
      <dgm:t>
        <a:bodyPr/>
        <a:lstStyle/>
        <a:p>
          <a:endParaRPr lang="it-IT"/>
        </a:p>
      </dgm:t>
    </dgm:pt>
    <dgm:pt modelId="{D0002FF1-B27C-4A25-A76A-1E5181C582F3}" type="pres">
      <dgm:prSet presAssocID="{5FBB6C11-C407-4CE1-8F73-489BB4173AA3}" presName="level3hierChild" presStyleCnt="0"/>
      <dgm:spPr/>
    </dgm:pt>
    <dgm:pt modelId="{2B40AF9E-2250-4B57-A3E5-2129CB8FB07A}" type="pres">
      <dgm:prSet presAssocID="{0073C4F9-43C2-4617-80A8-62F1C0CC00E8}" presName="conn2-1" presStyleLbl="parChTrans1D2" presStyleIdx="2" presStyleCnt="3"/>
      <dgm:spPr/>
      <dgm:t>
        <a:bodyPr/>
        <a:lstStyle/>
        <a:p>
          <a:endParaRPr lang="it-IT"/>
        </a:p>
      </dgm:t>
    </dgm:pt>
    <dgm:pt modelId="{9FB57E40-BB6B-4569-A817-4978EA38CB82}" type="pres">
      <dgm:prSet presAssocID="{0073C4F9-43C2-4617-80A8-62F1C0CC00E8}" presName="connTx" presStyleLbl="parChTrans1D2" presStyleIdx="2" presStyleCnt="3"/>
      <dgm:spPr/>
      <dgm:t>
        <a:bodyPr/>
        <a:lstStyle/>
        <a:p>
          <a:endParaRPr lang="it-IT"/>
        </a:p>
      </dgm:t>
    </dgm:pt>
    <dgm:pt modelId="{B6263746-0159-47B5-A371-DB881E02D2A6}" type="pres">
      <dgm:prSet presAssocID="{C5E0AD0B-941F-49A0-B735-C202832D0FA7}" presName="root2" presStyleCnt="0"/>
      <dgm:spPr/>
    </dgm:pt>
    <dgm:pt modelId="{47512496-6C96-4CF5-81AF-450D372F18BF}" type="pres">
      <dgm:prSet presAssocID="{C5E0AD0B-941F-49A0-B735-C202832D0FA7}" presName="LevelTwoTextNode" presStyleLbl="node2" presStyleIdx="2" presStyleCnt="3" custScaleX="177506" custScaleY="166175">
        <dgm:presLayoutVars>
          <dgm:chPref val="3"/>
        </dgm:presLayoutVars>
      </dgm:prSet>
      <dgm:spPr/>
      <dgm:t>
        <a:bodyPr/>
        <a:lstStyle/>
        <a:p>
          <a:endParaRPr lang="it-IT"/>
        </a:p>
      </dgm:t>
    </dgm:pt>
    <dgm:pt modelId="{8B6C316E-3A3D-4671-B447-9274F56BD0C7}" type="pres">
      <dgm:prSet presAssocID="{C5E0AD0B-941F-49A0-B735-C202832D0FA7}" presName="level3hierChild" presStyleCnt="0"/>
      <dgm:spPr/>
    </dgm:pt>
  </dgm:ptLst>
  <dgm:cxnLst>
    <dgm:cxn modelId="{4A6074E1-9893-4EFA-9E25-B48502264130}" srcId="{CF2A7AE0-9A29-4796-B46F-6EC647B32691}" destId="{E4900EA7-AAB8-47D8-9E69-6707B0E4EAB4}" srcOrd="0" destOrd="0" parTransId="{A27E9BA2-1437-433D-AB73-6125A55BBC4D}" sibTransId="{C7542DE3-3C2E-4950-9A0F-3B29161F5785}"/>
    <dgm:cxn modelId="{80D68DC2-9D2B-4641-A542-0B93DA7FD2F3}" type="presOf" srcId="{5FBB6C11-C407-4CE1-8F73-489BB4173AA3}" destId="{76B9C48C-406B-422A-B385-AE99B371BF80}" srcOrd="0" destOrd="0" presId="urn:microsoft.com/office/officeart/2005/8/layout/hierarchy2"/>
    <dgm:cxn modelId="{1FC6E401-96A6-49BA-9F63-AA613F8B850B}" type="presOf" srcId="{A27E9BA2-1437-433D-AB73-6125A55BBC4D}" destId="{08ED29F4-D8ED-4F88-AF31-7C00E166C405}" srcOrd="0" destOrd="0" presId="urn:microsoft.com/office/officeart/2005/8/layout/hierarchy2"/>
    <dgm:cxn modelId="{0C2E41DC-B531-4985-9D15-D38B67B82487}" srcId="{CF2A7AE0-9A29-4796-B46F-6EC647B32691}" destId="{5FBB6C11-C407-4CE1-8F73-489BB4173AA3}" srcOrd="1" destOrd="0" parTransId="{601A6CA4-E03E-467F-A0A3-362F0EAB3374}" sibTransId="{2A6F39D4-E585-4684-A238-46B3FE150B55}"/>
    <dgm:cxn modelId="{2844265E-CA22-4E66-9449-8F08DD5296A4}" type="presOf" srcId="{C5E0AD0B-941F-49A0-B735-C202832D0FA7}" destId="{47512496-6C96-4CF5-81AF-450D372F18BF}" srcOrd="0" destOrd="0" presId="urn:microsoft.com/office/officeart/2005/8/layout/hierarchy2"/>
    <dgm:cxn modelId="{F305A29B-4083-4569-AB41-11B7478A964A}" srcId="{CF2A7AE0-9A29-4796-B46F-6EC647B32691}" destId="{C5E0AD0B-941F-49A0-B735-C202832D0FA7}" srcOrd="2" destOrd="0" parTransId="{0073C4F9-43C2-4617-80A8-62F1C0CC00E8}" sibTransId="{BFE5DF43-F0F6-49B8-A621-F668F580DBE9}"/>
    <dgm:cxn modelId="{FCD7CB47-9BDB-4E6B-88F3-470211CBBF90}" type="presOf" srcId="{0073C4F9-43C2-4617-80A8-62F1C0CC00E8}" destId="{9FB57E40-BB6B-4569-A817-4978EA38CB82}" srcOrd="1" destOrd="0" presId="urn:microsoft.com/office/officeart/2005/8/layout/hierarchy2"/>
    <dgm:cxn modelId="{24D98D3E-D078-4367-9030-D6161209D0E9}" type="presOf" srcId="{A27E9BA2-1437-433D-AB73-6125A55BBC4D}" destId="{485B7318-BE37-4ADB-ABF9-EA867416EA75}" srcOrd="1" destOrd="0" presId="urn:microsoft.com/office/officeart/2005/8/layout/hierarchy2"/>
    <dgm:cxn modelId="{78F2F2C3-B3B3-43E0-8C3F-C8060106C33D}" type="presOf" srcId="{E4900EA7-AAB8-47D8-9E69-6707B0E4EAB4}" destId="{0BE4CC96-6B59-4C8E-A6D9-4A4DEC3C85BD}" srcOrd="0" destOrd="0" presId="urn:microsoft.com/office/officeart/2005/8/layout/hierarchy2"/>
    <dgm:cxn modelId="{BD1E8F71-3CBE-459E-82F7-7F54F2B1134A}" type="presOf" srcId="{4EC50043-8955-4561-98B2-E8096F20F5DA}" destId="{7AF58F08-7278-400C-B13C-D64F5E91254D}" srcOrd="0" destOrd="0" presId="urn:microsoft.com/office/officeart/2005/8/layout/hierarchy2"/>
    <dgm:cxn modelId="{519891BA-39A8-4A19-B4FF-4ED37C131D7C}" srcId="{4EC50043-8955-4561-98B2-E8096F20F5DA}" destId="{CF2A7AE0-9A29-4796-B46F-6EC647B32691}" srcOrd="0" destOrd="0" parTransId="{33139E3D-5973-4DEC-AD00-FD02CD9B4348}" sibTransId="{D6707C11-D1B9-4EEA-BAAF-9130CB76E6FD}"/>
    <dgm:cxn modelId="{7E63BD1E-6ADA-4BC0-9F45-410266B5D25D}" type="presOf" srcId="{601A6CA4-E03E-467F-A0A3-362F0EAB3374}" destId="{48CCCF19-BCB8-4241-AD6C-3F94F0B9F65F}" srcOrd="0" destOrd="0" presId="urn:microsoft.com/office/officeart/2005/8/layout/hierarchy2"/>
    <dgm:cxn modelId="{99743148-7223-4250-ACF9-0BEB68E03040}" type="presOf" srcId="{0073C4F9-43C2-4617-80A8-62F1C0CC00E8}" destId="{2B40AF9E-2250-4B57-A3E5-2129CB8FB07A}" srcOrd="0" destOrd="0" presId="urn:microsoft.com/office/officeart/2005/8/layout/hierarchy2"/>
    <dgm:cxn modelId="{A884D141-B7E8-425F-8741-AE06CB6FC235}" type="presOf" srcId="{CF2A7AE0-9A29-4796-B46F-6EC647B32691}" destId="{CD7C5F7B-763C-4AA5-8448-A68313BB718F}" srcOrd="0" destOrd="0" presId="urn:microsoft.com/office/officeart/2005/8/layout/hierarchy2"/>
    <dgm:cxn modelId="{E47B921B-1867-4F73-B03A-A6DF7FCF4758}" type="presOf" srcId="{601A6CA4-E03E-467F-A0A3-362F0EAB3374}" destId="{6B5B04EB-F757-4816-9088-F8C11101A70D}" srcOrd="1" destOrd="0" presId="urn:microsoft.com/office/officeart/2005/8/layout/hierarchy2"/>
    <dgm:cxn modelId="{152796DC-72AE-4BD9-8FB2-D267B596D056}" type="presParOf" srcId="{7AF58F08-7278-400C-B13C-D64F5E91254D}" destId="{729CF859-E921-48C6-9D09-2BBCBCDB7C35}" srcOrd="0" destOrd="0" presId="urn:microsoft.com/office/officeart/2005/8/layout/hierarchy2"/>
    <dgm:cxn modelId="{FBA342B7-B2FC-4485-8A98-4C57C9926823}" type="presParOf" srcId="{729CF859-E921-48C6-9D09-2BBCBCDB7C35}" destId="{CD7C5F7B-763C-4AA5-8448-A68313BB718F}" srcOrd="0" destOrd="0" presId="urn:microsoft.com/office/officeart/2005/8/layout/hierarchy2"/>
    <dgm:cxn modelId="{A00EFEA4-7887-4FFB-92A1-7FC855D4CBD4}" type="presParOf" srcId="{729CF859-E921-48C6-9D09-2BBCBCDB7C35}" destId="{4F9CCA6B-9243-47D8-BF8C-C13BCA6A92AD}" srcOrd="1" destOrd="0" presId="urn:microsoft.com/office/officeart/2005/8/layout/hierarchy2"/>
    <dgm:cxn modelId="{6FC7CFC6-95EB-44F4-B1F1-20EC23623646}" type="presParOf" srcId="{4F9CCA6B-9243-47D8-BF8C-C13BCA6A92AD}" destId="{08ED29F4-D8ED-4F88-AF31-7C00E166C405}" srcOrd="0" destOrd="0" presId="urn:microsoft.com/office/officeart/2005/8/layout/hierarchy2"/>
    <dgm:cxn modelId="{18845D72-A1DE-4FF6-AED7-61039A461FBD}" type="presParOf" srcId="{08ED29F4-D8ED-4F88-AF31-7C00E166C405}" destId="{485B7318-BE37-4ADB-ABF9-EA867416EA75}" srcOrd="0" destOrd="0" presId="urn:microsoft.com/office/officeart/2005/8/layout/hierarchy2"/>
    <dgm:cxn modelId="{2C373381-CC9C-47E1-93D5-AF3E1FADA548}" type="presParOf" srcId="{4F9CCA6B-9243-47D8-BF8C-C13BCA6A92AD}" destId="{EE4D74D0-05BF-4467-A49C-F5DC2695B754}" srcOrd="1" destOrd="0" presId="urn:microsoft.com/office/officeart/2005/8/layout/hierarchy2"/>
    <dgm:cxn modelId="{323241DB-FBE8-4F98-B267-774AF9ECA127}" type="presParOf" srcId="{EE4D74D0-05BF-4467-A49C-F5DC2695B754}" destId="{0BE4CC96-6B59-4C8E-A6D9-4A4DEC3C85BD}" srcOrd="0" destOrd="0" presId="urn:microsoft.com/office/officeart/2005/8/layout/hierarchy2"/>
    <dgm:cxn modelId="{7252F608-F39F-48CA-9468-32027043509A}" type="presParOf" srcId="{EE4D74D0-05BF-4467-A49C-F5DC2695B754}" destId="{CBD7F0F8-9548-408A-9722-8B411078F67A}" srcOrd="1" destOrd="0" presId="urn:microsoft.com/office/officeart/2005/8/layout/hierarchy2"/>
    <dgm:cxn modelId="{6678ABF7-CDB6-4E0D-BB12-024218102A31}" type="presParOf" srcId="{4F9CCA6B-9243-47D8-BF8C-C13BCA6A92AD}" destId="{48CCCF19-BCB8-4241-AD6C-3F94F0B9F65F}" srcOrd="2" destOrd="0" presId="urn:microsoft.com/office/officeart/2005/8/layout/hierarchy2"/>
    <dgm:cxn modelId="{C287D380-B444-4388-A6E5-B82FA840E14D}" type="presParOf" srcId="{48CCCF19-BCB8-4241-AD6C-3F94F0B9F65F}" destId="{6B5B04EB-F757-4816-9088-F8C11101A70D}" srcOrd="0" destOrd="0" presId="urn:microsoft.com/office/officeart/2005/8/layout/hierarchy2"/>
    <dgm:cxn modelId="{04BF30C9-2B19-46CB-99F4-285243E59A5A}" type="presParOf" srcId="{4F9CCA6B-9243-47D8-BF8C-C13BCA6A92AD}" destId="{68A4C200-266B-4DD6-8788-F650237542A7}" srcOrd="3" destOrd="0" presId="urn:microsoft.com/office/officeart/2005/8/layout/hierarchy2"/>
    <dgm:cxn modelId="{E0993816-EDAC-4E4D-87DD-E212A44E0851}" type="presParOf" srcId="{68A4C200-266B-4DD6-8788-F650237542A7}" destId="{76B9C48C-406B-422A-B385-AE99B371BF80}" srcOrd="0" destOrd="0" presId="urn:microsoft.com/office/officeart/2005/8/layout/hierarchy2"/>
    <dgm:cxn modelId="{176F2B85-5CE3-4C87-92FB-9721DA4BE3E2}" type="presParOf" srcId="{68A4C200-266B-4DD6-8788-F650237542A7}" destId="{D0002FF1-B27C-4A25-A76A-1E5181C582F3}" srcOrd="1" destOrd="0" presId="urn:microsoft.com/office/officeart/2005/8/layout/hierarchy2"/>
    <dgm:cxn modelId="{FD3CA0F4-540E-4A9A-82F5-2188A04A38CF}" type="presParOf" srcId="{4F9CCA6B-9243-47D8-BF8C-C13BCA6A92AD}" destId="{2B40AF9E-2250-4B57-A3E5-2129CB8FB07A}" srcOrd="4" destOrd="0" presId="urn:microsoft.com/office/officeart/2005/8/layout/hierarchy2"/>
    <dgm:cxn modelId="{C50A649C-C1F2-4D54-A9C3-A99E0D2F5909}" type="presParOf" srcId="{2B40AF9E-2250-4B57-A3E5-2129CB8FB07A}" destId="{9FB57E40-BB6B-4569-A817-4978EA38CB82}" srcOrd="0" destOrd="0" presId="urn:microsoft.com/office/officeart/2005/8/layout/hierarchy2"/>
    <dgm:cxn modelId="{7CADC7A2-D6B2-4442-8B75-3C920EEDE8C5}" type="presParOf" srcId="{4F9CCA6B-9243-47D8-BF8C-C13BCA6A92AD}" destId="{B6263746-0159-47B5-A371-DB881E02D2A6}" srcOrd="5" destOrd="0" presId="urn:microsoft.com/office/officeart/2005/8/layout/hierarchy2"/>
    <dgm:cxn modelId="{142E49F1-9E64-4997-A3B1-343EBD2156AE}" type="presParOf" srcId="{B6263746-0159-47B5-A371-DB881E02D2A6}" destId="{47512496-6C96-4CF5-81AF-450D372F18BF}" srcOrd="0" destOrd="0" presId="urn:microsoft.com/office/officeart/2005/8/layout/hierarchy2"/>
    <dgm:cxn modelId="{C27978C4-C880-4B1C-B514-B442DC1DE4DB}" type="presParOf" srcId="{B6263746-0159-47B5-A371-DB881E02D2A6}" destId="{8B6C316E-3A3D-4671-B447-9274F56BD0C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9E4DCCA-FCA0-409F-8E40-BC847B9294AC}"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it-IT"/>
        </a:p>
      </dgm:t>
    </dgm:pt>
    <dgm:pt modelId="{88A1674B-69EB-43AC-B87F-A46A2A62E7C0}">
      <dgm:prSet phldrT="[Testo]" custT="1"/>
      <dgm:spPr/>
      <dgm:t>
        <a:bodyPr/>
        <a:lstStyle/>
        <a:p>
          <a:r>
            <a:rPr lang="it-IT" sz="4400" dirty="0" smtClean="0"/>
            <a:t>Risultati attesi</a:t>
          </a:r>
          <a:endParaRPr lang="it-IT" sz="4400" dirty="0"/>
        </a:p>
      </dgm:t>
    </dgm:pt>
    <dgm:pt modelId="{04C7B4AC-F222-4F27-A5CB-ACB8E63590D8}" type="parTrans" cxnId="{1BE9CAD1-B225-4D41-9890-3F50EA01225E}">
      <dgm:prSet/>
      <dgm:spPr/>
      <dgm:t>
        <a:bodyPr/>
        <a:lstStyle/>
        <a:p>
          <a:endParaRPr lang="it-IT"/>
        </a:p>
      </dgm:t>
    </dgm:pt>
    <dgm:pt modelId="{CAA4DF49-C900-440A-8120-18D189E96064}" type="sibTrans" cxnId="{1BE9CAD1-B225-4D41-9890-3F50EA01225E}">
      <dgm:prSet/>
      <dgm:spPr/>
      <dgm:t>
        <a:bodyPr/>
        <a:lstStyle/>
        <a:p>
          <a:endParaRPr lang="it-IT"/>
        </a:p>
      </dgm:t>
    </dgm:pt>
    <dgm:pt modelId="{E1117FBA-7EC5-4EEF-A2F1-5702384933EE}">
      <dgm:prSet phldrT="[Testo]"/>
      <dgm:spPr/>
      <dgm:t>
        <a:bodyPr/>
        <a:lstStyle/>
        <a:p>
          <a:r>
            <a:rPr lang="it-IT" b="0" i="0" dirty="0" smtClean="0"/>
            <a:t>aumento della conoscenza e della consapevolezza relativamente allo sport e all'attività fisica nei paesi aderenti al Programma</a:t>
          </a:r>
        </a:p>
      </dgm:t>
    </dgm:pt>
    <dgm:pt modelId="{8435ED3C-0C2E-4BF9-989F-D236AA347302}" type="parTrans" cxnId="{69FA877D-E598-428E-94D5-BE061BD3516D}">
      <dgm:prSet/>
      <dgm:spPr/>
      <dgm:t>
        <a:bodyPr/>
        <a:lstStyle/>
        <a:p>
          <a:endParaRPr lang="it-IT"/>
        </a:p>
      </dgm:t>
    </dgm:pt>
    <dgm:pt modelId="{32528123-5DFB-4F5E-AD9A-EEE013E5E529}" type="sibTrans" cxnId="{69FA877D-E598-428E-94D5-BE061BD3516D}">
      <dgm:prSet/>
      <dgm:spPr/>
      <dgm:t>
        <a:bodyPr/>
        <a:lstStyle/>
        <a:p>
          <a:endParaRPr lang="it-IT"/>
        </a:p>
      </dgm:t>
    </dgm:pt>
    <dgm:pt modelId="{29CE9A34-3E7C-4D2D-8F2C-6D32430497F7}">
      <dgm:prSet phldrT="[Testo]"/>
      <dgm:spPr>
        <a:solidFill>
          <a:schemeClr val="accent2"/>
        </a:solidFill>
      </dgm:spPr>
      <dgm:t>
        <a:bodyPr/>
        <a:lstStyle/>
        <a:p>
          <a:r>
            <a:rPr lang="it-IT" b="0" i="0" dirty="0" smtClean="0"/>
            <a:t>aumento della consapevolezza relativamente al ruolo dello sport in termini di promozione dell'inclusione sociale, delle pari opportunità e dell'attività fisica a vantaggio della salute</a:t>
          </a:r>
        </a:p>
      </dgm:t>
    </dgm:pt>
    <dgm:pt modelId="{21A643D2-5D09-4614-A07C-35C2FDB3D606}" type="parTrans" cxnId="{1E4D393A-4A42-4D55-B2E7-0D5DB7A1C41D}">
      <dgm:prSet/>
      <dgm:spPr/>
      <dgm:t>
        <a:bodyPr/>
        <a:lstStyle/>
        <a:p>
          <a:endParaRPr lang="it-IT"/>
        </a:p>
      </dgm:t>
    </dgm:pt>
    <dgm:pt modelId="{2B4546A2-F455-4D52-A546-AC9C2F0E348A}" type="sibTrans" cxnId="{1E4D393A-4A42-4D55-B2E7-0D5DB7A1C41D}">
      <dgm:prSet/>
      <dgm:spPr/>
      <dgm:t>
        <a:bodyPr/>
        <a:lstStyle/>
        <a:p>
          <a:endParaRPr lang="it-IT"/>
        </a:p>
      </dgm:t>
    </dgm:pt>
    <dgm:pt modelId="{868F2F74-C402-418E-8DD6-89951D50395E}">
      <dgm:prSet phldrT="[Testo]"/>
      <dgm:spPr/>
      <dgm:t>
        <a:bodyPr/>
        <a:lstStyle/>
        <a:p>
          <a:r>
            <a:rPr lang="it-IT" b="0" i="0" dirty="0" smtClean="0"/>
            <a:t>rafforzamento della cooperazione tra istituti e organizzazioni attive nel settore dello sport e dell'attività fisica</a:t>
          </a:r>
        </a:p>
      </dgm:t>
    </dgm:pt>
    <dgm:pt modelId="{A7D26A7B-209B-47B4-A394-6A13DBC5761E}" type="parTrans" cxnId="{155AD3D4-4098-469A-A7C7-79690FD061DA}">
      <dgm:prSet/>
      <dgm:spPr/>
      <dgm:t>
        <a:bodyPr/>
        <a:lstStyle/>
        <a:p>
          <a:endParaRPr lang="it-IT"/>
        </a:p>
      </dgm:t>
    </dgm:pt>
    <dgm:pt modelId="{FE492572-87FA-4C0B-9731-8739401B2570}" type="sibTrans" cxnId="{155AD3D4-4098-469A-A7C7-79690FD061DA}">
      <dgm:prSet/>
      <dgm:spPr/>
      <dgm:t>
        <a:bodyPr/>
        <a:lstStyle/>
        <a:p>
          <a:endParaRPr lang="it-IT"/>
        </a:p>
      </dgm:t>
    </dgm:pt>
    <dgm:pt modelId="{09708A13-6CF3-43FC-88B3-10E09A3A15B2}">
      <dgm:prSet/>
      <dgm:spPr/>
      <dgm:t>
        <a:bodyPr/>
        <a:lstStyle/>
        <a:p>
          <a:r>
            <a:rPr lang="it-IT" b="0" i="0" dirty="0" smtClean="0"/>
            <a:t>migliore partecipazione delle organizzazioni sportive e di altre organizzazioni pertinenti provenienti da vari paesi aderenti al Programma alle reti avanzate</a:t>
          </a:r>
          <a:endParaRPr lang="it-IT" b="0" i="0" dirty="0"/>
        </a:p>
      </dgm:t>
    </dgm:pt>
    <dgm:pt modelId="{936596CB-C03A-46AC-A79F-AE4B6BA9E0F2}" type="sibTrans" cxnId="{06D8B55A-9FED-44C4-9752-662B8710CD6C}">
      <dgm:prSet/>
      <dgm:spPr/>
      <dgm:t>
        <a:bodyPr/>
        <a:lstStyle/>
        <a:p>
          <a:endParaRPr lang="it-IT"/>
        </a:p>
      </dgm:t>
    </dgm:pt>
    <dgm:pt modelId="{5B0800C9-B44E-4A34-8F6C-FFD1CF0B900B}" type="parTrans" cxnId="{06D8B55A-9FED-44C4-9752-662B8710CD6C}">
      <dgm:prSet/>
      <dgm:spPr/>
      <dgm:t>
        <a:bodyPr/>
        <a:lstStyle/>
        <a:p>
          <a:endParaRPr lang="it-IT"/>
        </a:p>
      </dgm:t>
    </dgm:pt>
    <dgm:pt modelId="{0EC2ECAE-3C37-44D8-866D-48B0EB98CE1A}">
      <dgm:prSet/>
      <dgm:spPr/>
      <dgm:t>
        <a:bodyPr/>
        <a:lstStyle/>
        <a:p>
          <a:r>
            <a:rPr lang="it-IT" dirty="0" smtClean="0"/>
            <a:t>Migliore condivisione delle buone pratiche</a:t>
          </a:r>
          <a:endParaRPr lang="it-IT" dirty="0"/>
        </a:p>
      </dgm:t>
    </dgm:pt>
    <dgm:pt modelId="{C0C172CF-E384-41EB-82BC-F613E858B260}" type="parTrans" cxnId="{CD2FC9C2-9379-4D22-B444-24D2E6604009}">
      <dgm:prSet/>
      <dgm:spPr/>
      <dgm:t>
        <a:bodyPr/>
        <a:lstStyle/>
        <a:p>
          <a:endParaRPr lang="it-IT"/>
        </a:p>
      </dgm:t>
    </dgm:pt>
    <dgm:pt modelId="{F9B06771-9B82-4E78-BE50-97762E31714E}" type="sibTrans" cxnId="{CD2FC9C2-9379-4D22-B444-24D2E6604009}">
      <dgm:prSet/>
      <dgm:spPr/>
      <dgm:t>
        <a:bodyPr/>
        <a:lstStyle/>
        <a:p>
          <a:endParaRPr lang="it-IT"/>
        </a:p>
      </dgm:t>
    </dgm:pt>
    <dgm:pt modelId="{2BB7F502-651C-4540-A135-E78DAEAC0974}" type="pres">
      <dgm:prSet presAssocID="{49E4DCCA-FCA0-409F-8E40-BC847B9294AC}" presName="composite" presStyleCnt="0">
        <dgm:presLayoutVars>
          <dgm:chMax val="1"/>
          <dgm:dir/>
          <dgm:resizeHandles val="exact"/>
        </dgm:presLayoutVars>
      </dgm:prSet>
      <dgm:spPr/>
      <dgm:t>
        <a:bodyPr/>
        <a:lstStyle/>
        <a:p>
          <a:endParaRPr lang="it-IT"/>
        </a:p>
      </dgm:t>
    </dgm:pt>
    <dgm:pt modelId="{A149C516-4AB3-4AEA-AFC7-9D5765798C01}" type="pres">
      <dgm:prSet presAssocID="{88A1674B-69EB-43AC-B87F-A46A2A62E7C0}" presName="roof" presStyleLbl="dkBgShp" presStyleIdx="0" presStyleCnt="2" custScaleY="45833"/>
      <dgm:spPr/>
      <dgm:t>
        <a:bodyPr/>
        <a:lstStyle/>
        <a:p>
          <a:endParaRPr lang="it-IT"/>
        </a:p>
      </dgm:t>
    </dgm:pt>
    <dgm:pt modelId="{F78C9583-D916-4878-902C-9391566C6CDA}" type="pres">
      <dgm:prSet presAssocID="{88A1674B-69EB-43AC-B87F-A46A2A62E7C0}" presName="pillars" presStyleCnt="0"/>
      <dgm:spPr/>
    </dgm:pt>
    <dgm:pt modelId="{CCA2FBD8-2EA7-48CD-9FFB-E09C2BD15207}" type="pres">
      <dgm:prSet presAssocID="{88A1674B-69EB-43AC-B87F-A46A2A62E7C0}" presName="pillar1" presStyleLbl="node1" presStyleIdx="0" presStyleCnt="5">
        <dgm:presLayoutVars>
          <dgm:bulletEnabled val="1"/>
        </dgm:presLayoutVars>
      </dgm:prSet>
      <dgm:spPr/>
      <dgm:t>
        <a:bodyPr/>
        <a:lstStyle/>
        <a:p>
          <a:endParaRPr lang="it-IT"/>
        </a:p>
      </dgm:t>
    </dgm:pt>
    <dgm:pt modelId="{5232DEAB-4943-48BB-8D98-05E7E8D83398}" type="pres">
      <dgm:prSet presAssocID="{29CE9A34-3E7C-4D2D-8F2C-6D32430497F7}" presName="pillarX" presStyleLbl="node1" presStyleIdx="1" presStyleCnt="5">
        <dgm:presLayoutVars>
          <dgm:bulletEnabled val="1"/>
        </dgm:presLayoutVars>
      </dgm:prSet>
      <dgm:spPr/>
      <dgm:t>
        <a:bodyPr/>
        <a:lstStyle/>
        <a:p>
          <a:endParaRPr lang="it-IT"/>
        </a:p>
      </dgm:t>
    </dgm:pt>
    <dgm:pt modelId="{E95B62CA-1C89-4845-9F87-896A9AC1A5F3}" type="pres">
      <dgm:prSet presAssocID="{09708A13-6CF3-43FC-88B3-10E09A3A15B2}" presName="pillarX" presStyleLbl="node1" presStyleIdx="2" presStyleCnt="5">
        <dgm:presLayoutVars>
          <dgm:bulletEnabled val="1"/>
        </dgm:presLayoutVars>
      </dgm:prSet>
      <dgm:spPr/>
      <dgm:t>
        <a:bodyPr/>
        <a:lstStyle/>
        <a:p>
          <a:endParaRPr lang="it-IT"/>
        </a:p>
      </dgm:t>
    </dgm:pt>
    <dgm:pt modelId="{567D8F1F-538C-43C4-AC3D-30939C4AF2EF}" type="pres">
      <dgm:prSet presAssocID="{868F2F74-C402-418E-8DD6-89951D50395E}" presName="pillarX" presStyleLbl="node1" presStyleIdx="3" presStyleCnt="5">
        <dgm:presLayoutVars>
          <dgm:bulletEnabled val="1"/>
        </dgm:presLayoutVars>
      </dgm:prSet>
      <dgm:spPr/>
      <dgm:t>
        <a:bodyPr/>
        <a:lstStyle/>
        <a:p>
          <a:endParaRPr lang="it-IT"/>
        </a:p>
      </dgm:t>
    </dgm:pt>
    <dgm:pt modelId="{4712DD41-3201-441E-864B-30F1E5E11E92}" type="pres">
      <dgm:prSet presAssocID="{0EC2ECAE-3C37-44D8-866D-48B0EB98CE1A}" presName="pillarX" presStyleLbl="node1" presStyleIdx="4" presStyleCnt="5">
        <dgm:presLayoutVars>
          <dgm:bulletEnabled val="1"/>
        </dgm:presLayoutVars>
      </dgm:prSet>
      <dgm:spPr/>
      <dgm:t>
        <a:bodyPr/>
        <a:lstStyle/>
        <a:p>
          <a:endParaRPr lang="it-IT"/>
        </a:p>
      </dgm:t>
    </dgm:pt>
    <dgm:pt modelId="{113F4F23-D3BA-4869-B992-D605728C91E6}" type="pres">
      <dgm:prSet presAssocID="{88A1674B-69EB-43AC-B87F-A46A2A62E7C0}" presName="base" presStyleLbl="dkBgShp" presStyleIdx="1" presStyleCnt="2"/>
      <dgm:spPr/>
    </dgm:pt>
  </dgm:ptLst>
  <dgm:cxnLst>
    <dgm:cxn modelId="{155AD3D4-4098-469A-A7C7-79690FD061DA}" srcId="{88A1674B-69EB-43AC-B87F-A46A2A62E7C0}" destId="{868F2F74-C402-418E-8DD6-89951D50395E}" srcOrd="3" destOrd="0" parTransId="{A7D26A7B-209B-47B4-A394-6A13DBC5761E}" sibTransId="{FE492572-87FA-4C0B-9731-8739401B2570}"/>
    <dgm:cxn modelId="{0836DB16-8618-47C6-96D3-1DAF4CB3C2E6}" type="presOf" srcId="{0EC2ECAE-3C37-44D8-866D-48B0EB98CE1A}" destId="{4712DD41-3201-441E-864B-30F1E5E11E92}" srcOrd="0" destOrd="0" presId="urn:microsoft.com/office/officeart/2005/8/layout/hList3"/>
    <dgm:cxn modelId="{91A1E741-9549-40AD-96D0-8624EF3E9491}" type="presOf" srcId="{88A1674B-69EB-43AC-B87F-A46A2A62E7C0}" destId="{A149C516-4AB3-4AEA-AFC7-9D5765798C01}" srcOrd="0" destOrd="0" presId="urn:microsoft.com/office/officeart/2005/8/layout/hList3"/>
    <dgm:cxn modelId="{6C4346E9-6D9A-419A-BADC-9846D6C22091}" type="presOf" srcId="{49E4DCCA-FCA0-409F-8E40-BC847B9294AC}" destId="{2BB7F502-651C-4540-A135-E78DAEAC0974}" srcOrd="0" destOrd="0" presId="urn:microsoft.com/office/officeart/2005/8/layout/hList3"/>
    <dgm:cxn modelId="{1E4D393A-4A42-4D55-B2E7-0D5DB7A1C41D}" srcId="{88A1674B-69EB-43AC-B87F-A46A2A62E7C0}" destId="{29CE9A34-3E7C-4D2D-8F2C-6D32430497F7}" srcOrd="1" destOrd="0" parTransId="{21A643D2-5D09-4614-A07C-35C2FDB3D606}" sibTransId="{2B4546A2-F455-4D52-A546-AC9C2F0E348A}"/>
    <dgm:cxn modelId="{06D8B55A-9FED-44C4-9752-662B8710CD6C}" srcId="{88A1674B-69EB-43AC-B87F-A46A2A62E7C0}" destId="{09708A13-6CF3-43FC-88B3-10E09A3A15B2}" srcOrd="2" destOrd="0" parTransId="{5B0800C9-B44E-4A34-8F6C-FFD1CF0B900B}" sibTransId="{936596CB-C03A-46AC-A79F-AE4B6BA9E0F2}"/>
    <dgm:cxn modelId="{2ED05B55-5657-48B3-9DD4-D9F23FC279A4}" type="presOf" srcId="{868F2F74-C402-418E-8DD6-89951D50395E}" destId="{567D8F1F-538C-43C4-AC3D-30939C4AF2EF}" srcOrd="0" destOrd="0" presId="urn:microsoft.com/office/officeart/2005/8/layout/hList3"/>
    <dgm:cxn modelId="{669821BF-EC52-46A2-835C-D91683880E4A}" type="presOf" srcId="{E1117FBA-7EC5-4EEF-A2F1-5702384933EE}" destId="{CCA2FBD8-2EA7-48CD-9FFB-E09C2BD15207}" srcOrd="0" destOrd="0" presId="urn:microsoft.com/office/officeart/2005/8/layout/hList3"/>
    <dgm:cxn modelId="{430403BE-3C52-43A2-A4D8-C69C10632D6E}" type="presOf" srcId="{29CE9A34-3E7C-4D2D-8F2C-6D32430497F7}" destId="{5232DEAB-4943-48BB-8D98-05E7E8D83398}" srcOrd="0" destOrd="0" presId="urn:microsoft.com/office/officeart/2005/8/layout/hList3"/>
    <dgm:cxn modelId="{648DD079-D009-49CC-A924-AF3B0519F197}" type="presOf" srcId="{09708A13-6CF3-43FC-88B3-10E09A3A15B2}" destId="{E95B62CA-1C89-4845-9F87-896A9AC1A5F3}" srcOrd="0" destOrd="0" presId="urn:microsoft.com/office/officeart/2005/8/layout/hList3"/>
    <dgm:cxn modelId="{1BE9CAD1-B225-4D41-9890-3F50EA01225E}" srcId="{49E4DCCA-FCA0-409F-8E40-BC847B9294AC}" destId="{88A1674B-69EB-43AC-B87F-A46A2A62E7C0}" srcOrd="0" destOrd="0" parTransId="{04C7B4AC-F222-4F27-A5CB-ACB8E63590D8}" sibTransId="{CAA4DF49-C900-440A-8120-18D189E96064}"/>
    <dgm:cxn modelId="{CD2FC9C2-9379-4D22-B444-24D2E6604009}" srcId="{88A1674B-69EB-43AC-B87F-A46A2A62E7C0}" destId="{0EC2ECAE-3C37-44D8-866D-48B0EB98CE1A}" srcOrd="4" destOrd="0" parTransId="{C0C172CF-E384-41EB-82BC-F613E858B260}" sibTransId="{F9B06771-9B82-4E78-BE50-97762E31714E}"/>
    <dgm:cxn modelId="{69FA877D-E598-428E-94D5-BE061BD3516D}" srcId="{88A1674B-69EB-43AC-B87F-A46A2A62E7C0}" destId="{E1117FBA-7EC5-4EEF-A2F1-5702384933EE}" srcOrd="0" destOrd="0" parTransId="{8435ED3C-0C2E-4BF9-989F-D236AA347302}" sibTransId="{32528123-5DFB-4F5E-AD9A-EEE013E5E529}"/>
    <dgm:cxn modelId="{FABDBD46-E8A4-4C94-A52B-C729FFC0FF7E}" type="presParOf" srcId="{2BB7F502-651C-4540-A135-E78DAEAC0974}" destId="{A149C516-4AB3-4AEA-AFC7-9D5765798C01}" srcOrd="0" destOrd="0" presId="urn:microsoft.com/office/officeart/2005/8/layout/hList3"/>
    <dgm:cxn modelId="{2FDBCE50-2196-4863-80CF-58B133777DE5}" type="presParOf" srcId="{2BB7F502-651C-4540-A135-E78DAEAC0974}" destId="{F78C9583-D916-4878-902C-9391566C6CDA}" srcOrd="1" destOrd="0" presId="urn:microsoft.com/office/officeart/2005/8/layout/hList3"/>
    <dgm:cxn modelId="{74BCE455-483B-4F75-87F9-5E94B01F5C21}" type="presParOf" srcId="{F78C9583-D916-4878-902C-9391566C6CDA}" destId="{CCA2FBD8-2EA7-48CD-9FFB-E09C2BD15207}" srcOrd="0" destOrd="0" presId="urn:microsoft.com/office/officeart/2005/8/layout/hList3"/>
    <dgm:cxn modelId="{FB62D83D-654B-4BE0-B9A1-02719EA61AAA}" type="presParOf" srcId="{F78C9583-D916-4878-902C-9391566C6CDA}" destId="{5232DEAB-4943-48BB-8D98-05E7E8D83398}" srcOrd="1" destOrd="0" presId="urn:microsoft.com/office/officeart/2005/8/layout/hList3"/>
    <dgm:cxn modelId="{92A044E1-8F8A-43C7-953F-AD0E41933723}" type="presParOf" srcId="{F78C9583-D916-4878-902C-9391566C6CDA}" destId="{E95B62CA-1C89-4845-9F87-896A9AC1A5F3}" srcOrd="2" destOrd="0" presId="urn:microsoft.com/office/officeart/2005/8/layout/hList3"/>
    <dgm:cxn modelId="{74CC7B68-D49B-443B-B7DA-D543785C3587}" type="presParOf" srcId="{F78C9583-D916-4878-902C-9391566C6CDA}" destId="{567D8F1F-538C-43C4-AC3D-30939C4AF2EF}" srcOrd="3" destOrd="0" presId="urn:microsoft.com/office/officeart/2005/8/layout/hList3"/>
    <dgm:cxn modelId="{74BEAD0F-8603-4D9A-976F-66418A8E3CC5}" type="presParOf" srcId="{F78C9583-D916-4878-902C-9391566C6CDA}" destId="{4712DD41-3201-441E-864B-30F1E5E11E92}" srcOrd="4" destOrd="0" presId="urn:microsoft.com/office/officeart/2005/8/layout/hList3"/>
    <dgm:cxn modelId="{59AA8D54-428B-47AA-8CA9-579B5B6E2E62}" type="presParOf" srcId="{2BB7F502-651C-4540-A135-E78DAEAC0974}" destId="{113F4F23-D3BA-4869-B992-D605728C91E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1473306-A344-41FC-974E-59C90319DBC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it-IT"/>
        </a:p>
      </dgm:t>
    </dgm:pt>
    <dgm:pt modelId="{6B8A4633-505D-4910-8645-4250164C6307}">
      <dgm:prSet phldrT="[Testo]" custT="1">
        <dgm:style>
          <a:lnRef idx="2">
            <a:schemeClr val="accent1"/>
          </a:lnRef>
          <a:fillRef idx="1">
            <a:schemeClr val="lt1"/>
          </a:fillRef>
          <a:effectRef idx="0">
            <a:schemeClr val="accent1"/>
          </a:effectRef>
          <a:fontRef idx="minor">
            <a:schemeClr val="dk1"/>
          </a:fontRef>
        </dgm:style>
      </dgm:prSet>
      <dgm:spPr/>
      <dgm:t>
        <a:bodyPr/>
        <a:lstStyle/>
        <a:p>
          <a:r>
            <a:rPr lang="it-IT" sz="2200" dirty="0" smtClean="0"/>
            <a:t>PARTENARIATI DI COLLABORAZIONE</a:t>
          </a:r>
          <a:endParaRPr lang="it-IT" sz="2200" dirty="0"/>
        </a:p>
      </dgm:t>
    </dgm:pt>
    <dgm:pt modelId="{979860D1-713D-4C1E-B1ED-8798223EBFE8}" type="parTrans" cxnId="{271BF433-55C8-4643-905D-6CC8FD1BD999}">
      <dgm:prSet/>
      <dgm:spPr/>
      <dgm:t>
        <a:bodyPr/>
        <a:lstStyle/>
        <a:p>
          <a:endParaRPr lang="it-IT" sz="2200"/>
        </a:p>
      </dgm:t>
    </dgm:pt>
    <dgm:pt modelId="{FCF9EF34-B839-48BD-A3DE-A416D509AE53}" type="sibTrans" cxnId="{271BF433-55C8-4643-905D-6CC8FD1BD999}">
      <dgm:prSet/>
      <dgm:spPr/>
      <dgm:t>
        <a:bodyPr/>
        <a:lstStyle/>
        <a:p>
          <a:endParaRPr lang="it-IT" sz="2200"/>
        </a:p>
      </dgm:t>
    </dgm:pt>
    <dgm:pt modelId="{7ACA81BB-0F1A-4AB8-83F2-B88382760A1E}">
      <dgm:prSet phldrT="[Testo]" custT="1"/>
      <dgm:spPr/>
      <dgm:t>
        <a:bodyPr/>
        <a:lstStyle/>
        <a:p>
          <a:r>
            <a:rPr lang="it-IT" sz="2200" dirty="0" smtClean="0"/>
            <a:t>OBIETTIVI</a:t>
          </a:r>
          <a:endParaRPr lang="it-IT" sz="2200" dirty="0"/>
        </a:p>
      </dgm:t>
    </dgm:pt>
    <dgm:pt modelId="{A7BB9B15-0736-4489-B57C-D2636F2BE9E3}" type="parTrans" cxnId="{2805D115-DAB6-4DDA-A17F-28266FBAF30B}">
      <dgm:prSet/>
      <dgm:spPr/>
      <dgm:t>
        <a:bodyPr/>
        <a:lstStyle/>
        <a:p>
          <a:endParaRPr lang="it-IT" sz="2200"/>
        </a:p>
      </dgm:t>
    </dgm:pt>
    <dgm:pt modelId="{E8ADA6CB-4A92-427C-8422-549162ABDBFD}" type="sibTrans" cxnId="{2805D115-DAB6-4DDA-A17F-28266FBAF30B}">
      <dgm:prSet/>
      <dgm:spPr/>
      <dgm:t>
        <a:bodyPr/>
        <a:lstStyle/>
        <a:p>
          <a:endParaRPr lang="it-IT" sz="2200"/>
        </a:p>
      </dgm:t>
    </dgm:pt>
    <dgm:pt modelId="{4BD817B5-4F2A-4597-874C-A70E667FA9A0}">
      <dgm:prSet custT="1"/>
      <dgm:spPr/>
      <dgm:t>
        <a:bodyPr/>
        <a:lstStyle/>
        <a:p>
          <a:r>
            <a:rPr lang="it-IT" sz="1800" b="1" i="1" dirty="0" smtClean="0"/>
            <a:t>I partenariati di collaborazione offrono l'opportunità di sviluppare, trasferire e/o realizzare </a:t>
          </a:r>
          <a:r>
            <a:rPr lang="it-IT" sz="1800" b="1" i="1" dirty="0" smtClean="0">
              <a:solidFill>
                <a:srgbClr val="FF0000"/>
              </a:solidFill>
            </a:rPr>
            <a:t>modelli innovativi </a:t>
          </a:r>
          <a:r>
            <a:rPr lang="it-IT" sz="1800" b="1" i="1" dirty="0" smtClean="0"/>
            <a:t>e/o di condurre attività </a:t>
          </a:r>
          <a:r>
            <a:rPr lang="it-IT" sz="1800" b="1" i="1" dirty="0" smtClean="0">
              <a:solidFill>
                <a:srgbClr val="FF0000"/>
              </a:solidFill>
            </a:rPr>
            <a:t>intensive</a:t>
          </a:r>
          <a:r>
            <a:rPr lang="it-IT" sz="1800" b="1" i="1" dirty="0" smtClean="0"/>
            <a:t> di diffusione e valorizzazione di prodotti esistenti e nuovi o di </a:t>
          </a:r>
          <a:r>
            <a:rPr lang="it-IT" sz="1800" b="1" i="1" dirty="0" smtClean="0">
              <a:solidFill>
                <a:srgbClr val="FF0000"/>
              </a:solidFill>
            </a:rPr>
            <a:t>idee innovative </a:t>
          </a:r>
          <a:r>
            <a:rPr lang="it-IT" sz="1800" b="1" i="1" dirty="0" smtClean="0"/>
            <a:t>in diversi settori relativi allo sport e all'attività fisica. Coinvolgono varie organizzazioni, comprese in particolare le autorità pubbliche a livello locale, regionale, nazionale ed europeo, le organizzazioni sportive, le organizzazioni nell'ambito dello sport e gli organismi educativi. </a:t>
          </a:r>
          <a:endParaRPr lang="it-IT" sz="1800" b="1" i="1" dirty="0"/>
        </a:p>
      </dgm:t>
    </dgm:pt>
    <dgm:pt modelId="{823B3AB4-95B5-441C-9F3A-C3DAFA90B591}" type="parTrans" cxnId="{1E8A564E-F706-4FFC-BB1E-92204B31995B}">
      <dgm:prSet/>
      <dgm:spPr/>
      <dgm:t>
        <a:bodyPr/>
        <a:lstStyle/>
        <a:p>
          <a:endParaRPr lang="it-IT" sz="2200"/>
        </a:p>
      </dgm:t>
    </dgm:pt>
    <dgm:pt modelId="{6915B3FC-5240-4C37-8366-4D37259EE00D}" type="sibTrans" cxnId="{1E8A564E-F706-4FFC-BB1E-92204B31995B}">
      <dgm:prSet/>
      <dgm:spPr/>
      <dgm:t>
        <a:bodyPr/>
        <a:lstStyle/>
        <a:p>
          <a:endParaRPr lang="it-IT" sz="2200"/>
        </a:p>
      </dgm:t>
    </dgm:pt>
    <dgm:pt modelId="{98CA9EDB-9CD5-4C5A-B3CF-FF57E973755F}" type="pres">
      <dgm:prSet presAssocID="{11473306-A344-41FC-974E-59C90319DBC3}" presName="Name0" presStyleCnt="0">
        <dgm:presLayoutVars>
          <dgm:dir/>
          <dgm:animLvl val="lvl"/>
          <dgm:resizeHandles val="exact"/>
        </dgm:presLayoutVars>
      </dgm:prSet>
      <dgm:spPr/>
      <dgm:t>
        <a:bodyPr/>
        <a:lstStyle/>
        <a:p>
          <a:endParaRPr lang="it-IT"/>
        </a:p>
      </dgm:t>
    </dgm:pt>
    <dgm:pt modelId="{5FE9DE1E-37AA-413A-AE00-95D1B5690A82}" type="pres">
      <dgm:prSet presAssocID="{4BD817B5-4F2A-4597-874C-A70E667FA9A0}" presName="boxAndChildren" presStyleCnt="0"/>
      <dgm:spPr/>
    </dgm:pt>
    <dgm:pt modelId="{B391091F-AB13-41D5-A3A5-F59BBC2AAA7A}" type="pres">
      <dgm:prSet presAssocID="{4BD817B5-4F2A-4597-874C-A70E667FA9A0}" presName="parentTextBox" presStyleLbl="node1" presStyleIdx="0" presStyleCnt="2"/>
      <dgm:spPr/>
      <dgm:t>
        <a:bodyPr/>
        <a:lstStyle/>
        <a:p>
          <a:endParaRPr lang="it-IT"/>
        </a:p>
      </dgm:t>
    </dgm:pt>
    <dgm:pt modelId="{9F4610B2-ED7A-4FA9-8369-927F6C538AA2}" type="pres">
      <dgm:prSet presAssocID="{FCF9EF34-B839-48BD-A3DE-A416D509AE53}" presName="sp" presStyleCnt="0"/>
      <dgm:spPr/>
    </dgm:pt>
    <dgm:pt modelId="{18870624-0AEF-4D2E-B232-63381AD5AD49}" type="pres">
      <dgm:prSet presAssocID="{6B8A4633-505D-4910-8645-4250164C6307}" presName="arrowAndChildren" presStyleCnt="0"/>
      <dgm:spPr/>
    </dgm:pt>
    <dgm:pt modelId="{EB6EDD79-D42C-4746-8B4F-5DF8E28AFA3D}" type="pres">
      <dgm:prSet presAssocID="{6B8A4633-505D-4910-8645-4250164C6307}" presName="parentTextArrow" presStyleLbl="node1" presStyleIdx="0" presStyleCnt="2"/>
      <dgm:spPr/>
      <dgm:t>
        <a:bodyPr/>
        <a:lstStyle/>
        <a:p>
          <a:endParaRPr lang="it-IT"/>
        </a:p>
      </dgm:t>
    </dgm:pt>
    <dgm:pt modelId="{B2094A44-7623-4435-95F2-80AB99A17070}" type="pres">
      <dgm:prSet presAssocID="{6B8A4633-505D-4910-8645-4250164C6307}" presName="arrow" presStyleLbl="node1" presStyleIdx="1" presStyleCnt="2" custScaleY="46492" custLinFactNeighborX="388" custLinFactNeighborY="-3688"/>
      <dgm:spPr/>
      <dgm:t>
        <a:bodyPr/>
        <a:lstStyle/>
        <a:p>
          <a:endParaRPr lang="it-IT"/>
        </a:p>
      </dgm:t>
    </dgm:pt>
    <dgm:pt modelId="{DD678228-14A4-41C4-9F88-FC5441D736F2}" type="pres">
      <dgm:prSet presAssocID="{6B8A4633-505D-4910-8645-4250164C6307}" presName="descendantArrow" presStyleCnt="0"/>
      <dgm:spPr/>
    </dgm:pt>
    <dgm:pt modelId="{99E7CCCC-8795-4B7A-8F4C-56D7CE19765C}" type="pres">
      <dgm:prSet presAssocID="{7ACA81BB-0F1A-4AB8-83F2-B88382760A1E}" presName="childTextArrow" presStyleLbl="fgAccFollowNode1" presStyleIdx="0" presStyleCnt="1" custScaleY="47240">
        <dgm:presLayoutVars>
          <dgm:bulletEnabled val="1"/>
        </dgm:presLayoutVars>
      </dgm:prSet>
      <dgm:spPr/>
      <dgm:t>
        <a:bodyPr/>
        <a:lstStyle/>
        <a:p>
          <a:endParaRPr lang="it-IT"/>
        </a:p>
      </dgm:t>
    </dgm:pt>
  </dgm:ptLst>
  <dgm:cxnLst>
    <dgm:cxn modelId="{F322D262-FAD7-4991-A897-93EFDB87B2A5}" type="presOf" srcId="{4BD817B5-4F2A-4597-874C-A70E667FA9A0}" destId="{B391091F-AB13-41D5-A3A5-F59BBC2AAA7A}" srcOrd="0" destOrd="0" presId="urn:microsoft.com/office/officeart/2005/8/layout/process4"/>
    <dgm:cxn modelId="{10EA5913-7FED-43F6-BE25-27AF63A7F362}" type="presOf" srcId="{6B8A4633-505D-4910-8645-4250164C6307}" destId="{EB6EDD79-D42C-4746-8B4F-5DF8E28AFA3D}" srcOrd="0" destOrd="0" presId="urn:microsoft.com/office/officeart/2005/8/layout/process4"/>
    <dgm:cxn modelId="{E48ECF94-E5F6-4C5B-8637-20485D70F039}" type="presOf" srcId="{7ACA81BB-0F1A-4AB8-83F2-B88382760A1E}" destId="{99E7CCCC-8795-4B7A-8F4C-56D7CE19765C}" srcOrd="0" destOrd="0" presId="urn:microsoft.com/office/officeart/2005/8/layout/process4"/>
    <dgm:cxn modelId="{6F4CB371-A711-4B8B-ABA7-D1B029743658}" type="presOf" srcId="{6B8A4633-505D-4910-8645-4250164C6307}" destId="{B2094A44-7623-4435-95F2-80AB99A17070}" srcOrd="1" destOrd="0" presId="urn:microsoft.com/office/officeart/2005/8/layout/process4"/>
    <dgm:cxn modelId="{1E8A564E-F706-4FFC-BB1E-92204B31995B}" srcId="{11473306-A344-41FC-974E-59C90319DBC3}" destId="{4BD817B5-4F2A-4597-874C-A70E667FA9A0}" srcOrd="1" destOrd="0" parTransId="{823B3AB4-95B5-441C-9F3A-C3DAFA90B591}" sibTransId="{6915B3FC-5240-4C37-8366-4D37259EE00D}"/>
    <dgm:cxn modelId="{2805D115-DAB6-4DDA-A17F-28266FBAF30B}" srcId="{6B8A4633-505D-4910-8645-4250164C6307}" destId="{7ACA81BB-0F1A-4AB8-83F2-B88382760A1E}" srcOrd="0" destOrd="0" parTransId="{A7BB9B15-0736-4489-B57C-D2636F2BE9E3}" sibTransId="{E8ADA6CB-4A92-427C-8422-549162ABDBFD}"/>
    <dgm:cxn modelId="{271BF433-55C8-4643-905D-6CC8FD1BD999}" srcId="{11473306-A344-41FC-974E-59C90319DBC3}" destId="{6B8A4633-505D-4910-8645-4250164C6307}" srcOrd="0" destOrd="0" parTransId="{979860D1-713D-4C1E-B1ED-8798223EBFE8}" sibTransId="{FCF9EF34-B839-48BD-A3DE-A416D509AE53}"/>
    <dgm:cxn modelId="{203E6F2B-59FE-4B42-8AF0-00BC06A5FF0B}" type="presOf" srcId="{11473306-A344-41FC-974E-59C90319DBC3}" destId="{98CA9EDB-9CD5-4C5A-B3CF-FF57E973755F}" srcOrd="0" destOrd="0" presId="urn:microsoft.com/office/officeart/2005/8/layout/process4"/>
    <dgm:cxn modelId="{181B690A-5468-4065-BB06-67BF6126B152}" type="presParOf" srcId="{98CA9EDB-9CD5-4C5A-B3CF-FF57E973755F}" destId="{5FE9DE1E-37AA-413A-AE00-95D1B5690A82}" srcOrd="0" destOrd="0" presId="urn:microsoft.com/office/officeart/2005/8/layout/process4"/>
    <dgm:cxn modelId="{BEA3E941-2370-4827-9191-B3D7EA944AAD}" type="presParOf" srcId="{5FE9DE1E-37AA-413A-AE00-95D1B5690A82}" destId="{B391091F-AB13-41D5-A3A5-F59BBC2AAA7A}" srcOrd="0" destOrd="0" presId="urn:microsoft.com/office/officeart/2005/8/layout/process4"/>
    <dgm:cxn modelId="{E16AD29D-9CE6-4D16-97A8-228F55DB724E}" type="presParOf" srcId="{98CA9EDB-9CD5-4C5A-B3CF-FF57E973755F}" destId="{9F4610B2-ED7A-4FA9-8369-927F6C538AA2}" srcOrd="1" destOrd="0" presId="urn:microsoft.com/office/officeart/2005/8/layout/process4"/>
    <dgm:cxn modelId="{46E60DE6-88AF-4EB2-B4CC-07666456ACBA}" type="presParOf" srcId="{98CA9EDB-9CD5-4C5A-B3CF-FF57E973755F}" destId="{18870624-0AEF-4D2E-B232-63381AD5AD49}" srcOrd="2" destOrd="0" presId="urn:microsoft.com/office/officeart/2005/8/layout/process4"/>
    <dgm:cxn modelId="{CDBFC55D-CD10-4314-92C5-FE33C50F6F6E}" type="presParOf" srcId="{18870624-0AEF-4D2E-B232-63381AD5AD49}" destId="{EB6EDD79-D42C-4746-8B4F-5DF8E28AFA3D}" srcOrd="0" destOrd="0" presId="urn:microsoft.com/office/officeart/2005/8/layout/process4"/>
    <dgm:cxn modelId="{9A5ADBA0-9954-424B-94DF-E4C2947FF6E1}" type="presParOf" srcId="{18870624-0AEF-4D2E-B232-63381AD5AD49}" destId="{B2094A44-7623-4435-95F2-80AB99A17070}" srcOrd="1" destOrd="0" presId="urn:microsoft.com/office/officeart/2005/8/layout/process4"/>
    <dgm:cxn modelId="{B80AED20-CEEF-4C8B-9910-66CD06A3B39F}" type="presParOf" srcId="{18870624-0AEF-4D2E-B232-63381AD5AD49}" destId="{DD678228-14A4-41C4-9F88-FC5441D736F2}" srcOrd="2" destOrd="0" presId="urn:microsoft.com/office/officeart/2005/8/layout/process4"/>
    <dgm:cxn modelId="{B36CB1A1-BF15-4E11-B3E3-7E1A8629B696}" type="presParOf" srcId="{DD678228-14A4-41C4-9F88-FC5441D736F2}" destId="{99E7CCCC-8795-4B7A-8F4C-56D7CE19765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44E59A3-8EDC-43FE-B93D-213CE47FCD45}"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it-IT"/>
        </a:p>
      </dgm:t>
    </dgm:pt>
    <dgm:pt modelId="{0FA39A84-E1EB-4869-A06F-32DFB5848B87}">
      <dgm:prSet phldrT="[Testo]" custT="1"/>
      <dgm:spPr/>
      <dgm:t>
        <a:bodyPr/>
        <a:lstStyle/>
        <a:p>
          <a:r>
            <a:rPr lang="it-IT" sz="2800" dirty="0" smtClean="0"/>
            <a:t>ELEMENTI CARATTERIZZANTI</a:t>
          </a:r>
          <a:endParaRPr lang="it-IT" sz="2800" dirty="0"/>
        </a:p>
      </dgm:t>
    </dgm:pt>
    <dgm:pt modelId="{118000B0-3D49-4053-A8B8-7851EC59665F}" type="parTrans" cxnId="{E1EEC1DA-F10D-4E43-8758-F6BAB9C1A5EC}">
      <dgm:prSet/>
      <dgm:spPr/>
      <dgm:t>
        <a:bodyPr/>
        <a:lstStyle/>
        <a:p>
          <a:endParaRPr lang="it-IT" sz="2000"/>
        </a:p>
      </dgm:t>
    </dgm:pt>
    <dgm:pt modelId="{69EFD14E-A5CD-49C6-BAFD-D6144C251C74}" type="sibTrans" cxnId="{E1EEC1DA-F10D-4E43-8758-F6BAB9C1A5EC}">
      <dgm:prSet/>
      <dgm:spPr/>
      <dgm:t>
        <a:bodyPr/>
        <a:lstStyle/>
        <a:p>
          <a:endParaRPr lang="it-IT" sz="2000"/>
        </a:p>
      </dgm:t>
    </dgm:pt>
    <dgm:pt modelId="{FA101F21-3D9E-46CB-A3C2-AFCB8BE910BF}">
      <dgm:prSet phldrT="[Testo]" custT="1"/>
      <dgm:spPr/>
      <dgm:t>
        <a:bodyPr/>
        <a:lstStyle/>
        <a:p>
          <a:r>
            <a:rPr lang="it-IT" sz="1400" dirty="0" smtClean="0"/>
            <a:t>UGUAGLIANZA DI GENERE</a:t>
          </a:r>
          <a:endParaRPr lang="it-IT" sz="1400" dirty="0"/>
        </a:p>
      </dgm:t>
    </dgm:pt>
    <dgm:pt modelId="{0A9E67EE-5331-4294-BCA4-13423E0634F2}" type="parTrans" cxnId="{CBE9035E-6DA0-4D84-90C3-BF50F98C5977}">
      <dgm:prSet custT="1"/>
      <dgm:spPr/>
      <dgm:t>
        <a:bodyPr/>
        <a:lstStyle/>
        <a:p>
          <a:endParaRPr lang="it-IT" sz="600"/>
        </a:p>
      </dgm:t>
    </dgm:pt>
    <dgm:pt modelId="{194F5B8D-0A22-4FBB-9D3D-80BD44ABF80D}" type="sibTrans" cxnId="{CBE9035E-6DA0-4D84-90C3-BF50F98C5977}">
      <dgm:prSet/>
      <dgm:spPr/>
      <dgm:t>
        <a:bodyPr/>
        <a:lstStyle/>
        <a:p>
          <a:endParaRPr lang="it-IT" sz="2000"/>
        </a:p>
      </dgm:t>
    </dgm:pt>
    <dgm:pt modelId="{CB9364BD-A452-4A7D-A0F3-D614979A7D17}">
      <dgm:prSet phldrT="[Testo]" custT="1"/>
      <dgm:spPr/>
      <dgm:t>
        <a:bodyPr/>
        <a:lstStyle/>
        <a:p>
          <a:r>
            <a:rPr lang="it-IT" sz="1400" dirty="0" smtClean="0"/>
            <a:t>COOPERAZIONE TRA PAESI PARTNER</a:t>
          </a:r>
          <a:endParaRPr lang="it-IT" sz="1400" dirty="0"/>
        </a:p>
      </dgm:t>
    </dgm:pt>
    <dgm:pt modelId="{6290B982-8DA1-4844-9CBF-FEAFF4DDA577}" type="parTrans" cxnId="{0FE1FB28-EA07-4819-BC8F-25106805A66B}">
      <dgm:prSet custT="1"/>
      <dgm:spPr/>
      <dgm:t>
        <a:bodyPr/>
        <a:lstStyle/>
        <a:p>
          <a:endParaRPr lang="it-IT" sz="600"/>
        </a:p>
      </dgm:t>
    </dgm:pt>
    <dgm:pt modelId="{FAB25017-932B-4A9F-9CED-6634B04EAD5B}" type="sibTrans" cxnId="{0FE1FB28-EA07-4819-BC8F-25106805A66B}">
      <dgm:prSet/>
      <dgm:spPr/>
      <dgm:t>
        <a:bodyPr/>
        <a:lstStyle/>
        <a:p>
          <a:endParaRPr lang="it-IT" sz="2000"/>
        </a:p>
      </dgm:t>
    </dgm:pt>
    <dgm:pt modelId="{36831F8B-55F2-456A-AB07-838DE2DD9AA3}">
      <dgm:prSet custT="1"/>
      <dgm:spPr/>
      <dgm:t>
        <a:bodyPr/>
        <a:lstStyle/>
        <a:p>
          <a:r>
            <a:rPr lang="it-IT" sz="1400" dirty="0" smtClean="0"/>
            <a:t>CREAZIONE E SVILUPPO DI RETI EUROPEE DELLO SPORT</a:t>
          </a:r>
          <a:endParaRPr lang="it-IT" sz="1400" dirty="0"/>
        </a:p>
      </dgm:t>
    </dgm:pt>
    <dgm:pt modelId="{D991B9F3-AEB6-41C5-AE14-498F615C15E8}" type="parTrans" cxnId="{132ADA49-E068-4D98-A8FA-46A1551A322E}">
      <dgm:prSet custT="1"/>
      <dgm:spPr/>
      <dgm:t>
        <a:bodyPr/>
        <a:lstStyle/>
        <a:p>
          <a:endParaRPr lang="it-IT" sz="600"/>
        </a:p>
      </dgm:t>
    </dgm:pt>
    <dgm:pt modelId="{17D31C29-163E-4646-B9EB-46EE0503FA11}" type="sibTrans" cxnId="{132ADA49-E068-4D98-A8FA-46A1551A322E}">
      <dgm:prSet/>
      <dgm:spPr/>
      <dgm:t>
        <a:bodyPr/>
        <a:lstStyle/>
        <a:p>
          <a:endParaRPr lang="it-IT" sz="2000"/>
        </a:p>
      </dgm:t>
    </dgm:pt>
    <dgm:pt modelId="{903499C0-FD92-442C-A076-E817B3E648A5}">
      <dgm:prSet custT="1"/>
      <dgm:spPr/>
      <dgm:t>
        <a:bodyPr/>
        <a:lstStyle/>
        <a:p>
          <a:r>
            <a:rPr lang="it-IT" sz="1400" dirty="0" smtClean="0"/>
            <a:t>SVILUPPO DI NUOVE TIPOLOGIE DI PROGETTI E DI COOPERAZIONE TRANSNAZIONALE</a:t>
          </a:r>
          <a:endParaRPr lang="it-IT" sz="1400" dirty="0"/>
        </a:p>
      </dgm:t>
    </dgm:pt>
    <dgm:pt modelId="{4429B96E-1478-4EBD-9EBE-1EB85E876F12}" type="parTrans" cxnId="{77320BDC-7FAD-4212-B447-DA410FBA5080}">
      <dgm:prSet custT="1"/>
      <dgm:spPr/>
      <dgm:t>
        <a:bodyPr/>
        <a:lstStyle/>
        <a:p>
          <a:endParaRPr lang="it-IT" sz="600"/>
        </a:p>
      </dgm:t>
    </dgm:pt>
    <dgm:pt modelId="{7E25D346-410B-4DBC-B802-320ABF9C24C9}" type="sibTrans" cxnId="{77320BDC-7FAD-4212-B447-DA410FBA5080}">
      <dgm:prSet/>
      <dgm:spPr/>
      <dgm:t>
        <a:bodyPr/>
        <a:lstStyle/>
        <a:p>
          <a:endParaRPr lang="it-IT" sz="2000"/>
        </a:p>
      </dgm:t>
    </dgm:pt>
    <dgm:pt modelId="{AD42DD2C-10F6-4949-9129-52B91A81DA39}" type="pres">
      <dgm:prSet presAssocID="{C44E59A3-8EDC-43FE-B93D-213CE47FCD45}" presName="Name0" presStyleCnt="0">
        <dgm:presLayoutVars>
          <dgm:chPref val="1"/>
          <dgm:dir/>
          <dgm:animOne val="branch"/>
          <dgm:animLvl val="lvl"/>
          <dgm:resizeHandles val="exact"/>
        </dgm:presLayoutVars>
      </dgm:prSet>
      <dgm:spPr/>
      <dgm:t>
        <a:bodyPr/>
        <a:lstStyle/>
        <a:p>
          <a:endParaRPr lang="it-IT"/>
        </a:p>
      </dgm:t>
    </dgm:pt>
    <dgm:pt modelId="{4521C4E9-95E7-4A8B-9332-B86D50915055}" type="pres">
      <dgm:prSet presAssocID="{0FA39A84-E1EB-4869-A06F-32DFB5848B87}" presName="root1" presStyleCnt="0"/>
      <dgm:spPr/>
    </dgm:pt>
    <dgm:pt modelId="{A0E3F686-1C8B-4B3E-8478-22D50EFF6E80}" type="pres">
      <dgm:prSet presAssocID="{0FA39A84-E1EB-4869-A06F-32DFB5848B87}" presName="LevelOneTextNode" presStyleLbl="node0" presStyleIdx="0" presStyleCnt="1">
        <dgm:presLayoutVars>
          <dgm:chPref val="3"/>
        </dgm:presLayoutVars>
      </dgm:prSet>
      <dgm:spPr/>
      <dgm:t>
        <a:bodyPr/>
        <a:lstStyle/>
        <a:p>
          <a:endParaRPr lang="it-IT"/>
        </a:p>
      </dgm:t>
    </dgm:pt>
    <dgm:pt modelId="{16EDE886-3AA6-4356-B72F-3A5990108405}" type="pres">
      <dgm:prSet presAssocID="{0FA39A84-E1EB-4869-A06F-32DFB5848B87}" presName="level2hierChild" presStyleCnt="0"/>
      <dgm:spPr/>
    </dgm:pt>
    <dgm:pt modelId="{F11F7C07-A61C-4C2C-B79B-6948B3788E86}" type="pres">
      <dgm:prSet presAssocID="{0A9E67EE-5331-4294-BCA4-13423E0634F2}" presName="conn2-1" presStyleLbl="parChTrans1D2" presStyleIdx="0" presStyleCnt="4"/>
      <dgm:spPr/>
      <dgm:t>
        <a:bodyPr/>
        <a:lstStyle/>
        <a:p>
          <a:endParaRPr lang="it-IT"/>
        </a:p>
      </dgm:t>
    </dgm:pt>
    <dgm:pt modelId="{F0FE3AB1-6EF6-4A00-871E-DA6BE6EFF088}" type="pres">
      <dgm:prSet presAssocID="{0A9E67EE-5331-4294-BCA4-13423E0634F2}" presName="connTx" presStyleLbl="parChTrans1D2" presStyleIdx="0" presStyleCnt="4"/>
      <dgm:spPr/>
      <dgm:t>
        <a:bodyPr/>
        <a:lstStyle/>
        <a:p>
          <a:endParaRPr lang="it-IT"/>
        </a:p>
      </dgm:t>
    </dgm:pt>
    <dgm:pt modelId="{C353DEF7-15B4-48C8-80C9-EDBCB1FBBBC3}" type="pres">
      <dgm:prSet presAssocID="{FA101F21-3D9E-46CB-A3C2-AFCB8BE910BF}" presName="root2" presStyleCnt="0"/>
      <dgm:spPr/>
    </dgm:pt>
    <dgm:pt modelId="{C3E555F3-07CB-4417-BA3D-BE267A6F04EE}" type="pres">
      <dgm:prSet presAssocID="{FA101F21-3D9E-46CB-A3C2-AFCB8BE910BF}" presName="LevelTwoTextNode" presStyleLbl="node2" presStyleIdx="0" presStyleCnt="4" custScaleX="114817">
        <dgm:presLayoutVars>
          <dgm:chPref val="3"/>
        </dgm:presLayoutVars>
      </dgm:prSet>
      <dgm:spPr/>
      <dgm:t>
        <a:bodyPr/>
        <a:lstStyle/>
        <a:p>
          <a:endParaRPr lang="it-IT"/>
        </a:p>
      </dgm:t>
    </dgm:pt>
    <dgm:pt modelId="{5B1DCDBA-01BF-43A9-8736-EF5902636DC6}" type="pres">
      <dgm:prSet presAssocID="{FA101F21-3D9E-46CB-A3C2-AFCB8BE910BF}" presName="level3hierChild" presStyleCnt="0"/>
      <dgm:spPr/>
    </dgm:pt>
    <dgm:pt modelId="{F76189E1-243A-4D88-BF45-1DB0A4405346}" type="pres">
      <dgm:prSet presAssocID="{6290B982-8DA1-4844-9CBF-FEAFF4DDA577}" presName="conn2-1" presStyleLbl="parChTrans1D2" presStyleIdx="1" presStyleCnt="4"/>
      <dgm:spPr/>
      <dgm:t>
        <a:bodyPr/>
        <a:lstStyle/>
        <a:p>
          <a:endParaRPr lang="it-IT"/>
        </a:p>
      </dgm:t>
    </dgm:pt>
    <dgm:pt modelId="{7C947D3F-B859-4A35-9A8E-00843C2D908F}" type="pres">
      <dgm:prSet presAssocID="{6290B982-8DA1-4844-9CBF-FEAFF4DDA577}" presName="connTx" presStyleLbl="parChTrans1D2" presStyleIdx="1" presStyleCnt="4"/>
      <dgm:spPr/>
      <dgm:t>
        <a:bodyPr/>
        <a:lstStyle/>
        <a:p>
          <a:endParaRPr lang="it-IT"/>
        </a:p>
      </dgm:t>
    </dgm:pt>
    <dgm:pt modelId="{36B94211-C7F3-4EB5-92FE-CBEBDA8F1C61}" type="pres">
      <dgm:prSet presAssocID="{CB9364BD-A452-4A7D-A0F3-D614979A7D17}" presName="root2" presStyleCnt="0"/>
      <dgm:spPr/>
    </dgm:pt>
    <dgm:pt modelId="{F3C7FBA1-6DD3-4FD6-8F27-D65CBC209B8B}" type="pres">
      <dgm:prSet presAssocID="{CB9364BD-A452-4A7D-A0F3-D614979A7D17}" presName="LevelTwoTextNode" presStyleLbl="node2" presStyleIdx="1" presStyleCnt="4" custScaleX="113934">
        <dgm:presLayoutVars>
          <dgm:chPref val="3"/>
        </dgm:presLayoutVars>
      </dgm:prSet>
      <dgm:spPr/>
      <dgm:t>
        <a:bodyPr/>
        <a:lstStyle/>
        <a:p>
          <a:endParaRPr lang="it-IT"/>
        </a:p>
      </dgm:t>
    </dgm:pt>
    <dgm:pt modelId="{96F5632F-E573-47A9-9C5B-D58C38ECB284}" type="pres">
      <dgm:prSet presAssocID="{CB9364BD-A452-4A7D-A0F3-D614979A7D17}" presName="level3hierChild" presStyleCnt="0"/>
      <dgm:spPr/>
    </dgm:pt>
    <dgm:pt modelId="{9088E79C-8FB0-4D5D-8DDD-176DFBDC3D26}" type="pres">
      <dgm:prSet presAssocID="{D991B9F3-AEB6-41C5-AE14-498F615C15E8}" presName="conn2-1" presStyleLbl="parChTrans1D2" presStyleIdx="2" presStyleCnt="4"/>
      <dgm:spPr/>
      <dgm:t>
        <a:bodyPr/>
        <a:lstStyle/>
        <a:p>
          <a:endParaRPr lang="it-IT"/>
        </a:p>
      </dgm:t>
    </dgm:pt>
    <dgm:pt modelId="{36166320-862B-4FA5-AAFA-458A8279B6F5}" type="pres">
      <dgm:prSet presAssocID="{D991B9F3-AEB6-41C5-AE14-498F615C15E8}" presName="connTx" presStyleLbl="parChTrans1D2" presStyleIdx="2" presStyleCnt="4"/>
      <dgm:spPr/>
      <dgm:t>
        <a:bodyPr/>
        <a:lstStyle/>
        <a:p>
          <a:endParaRPr lang="it-IT"/>
        </a:p>
      </dgm:t>
    </dgm:pt>
    <dgm:pt modelId="{2B6A4400-EFB3-4E2A-B0A1-489BCD70EB41}" type="pres">
      <dgm:prSet presAssocID="{36831F8B-55F2-456A-AB07-838DE2DD9AA3}" presName="root2" presStyleCnt="0"/>
      <dgm:spPr/>
    </dgm:pt>
    <dgm:pt modelId="{BBF5B905-7957-4BA9-898C-B994123B6669}" type="pres">
      <dgm:prSet presAssocID="{36831F8B-55F2-456A-AB07-838DE2DD9AA3}" presName="LevelTwoTextNode" presStyleLbl="node2" presStyleIdx="2" presStyleCnt="4" custScaleX="114817">
        <dgm:presLayoutVars>
          <dgm:chPref val="3"/>
        </dgm:presLayoutVars>
      </dgm:prSet>
      <dgm:spPr/>
      <dgm:t>
        <a:bodyPr/>
        <a:lstStyle/>
        <a:p>
          <a:endParaRPr lang="it-IT"/>
        </a:p>
      </dgm:t>
    </dgm:pt>
    <dgm:pt modelId="{13FC746C-6FC1-42BB-AFD1-422C7C00A62D}" type="pres">
      <dgm:prSet presAssocID="{36831F8B-55F2-456A-AB07-838DE2DD9AA3}" presName="level3hierChild" presStyleCnt="0"/>
      <dgm:spPr/>
    </dgm:pt>
    <dgm:pt modelId="{E7E64005-250A-4873-AD95-1DD8EE805D20}" type="pres">
      <dgm:prSet presAssocID="{4429B96E-1478-4EBD-9EBE-1EB85E876F12}" presName="conn2-1" presStyleLbl="parChTrans1D2" presStyleIdx="3" presStyleCnt="4"/>
      <dgm:spPr/>
      <dgm:t>
        <a:bodyPr/>
        <a:lstStyle/>
        <a:p>
          <a:endParaRPr lang="it-IT"/>
        </a:p>
      </dgm:t>
    </dgm:pt>
    <dgm:pt modelId="{4A8EC80E-FC36-4805-BE8D-76C459668671}" type="pres">
      <dgm:prSet presAssocID="{4429B96E-1478-4EBD-9EBE-1EB85E876F12}" presName="connTx" presStyleLbl="parChTrans1D2" presStyleIdx="3" presStyleCnt="4"/>
      <dgm:spPr/>
      <dgm:t>
        <a:bodyPr/>
        <a:lstStyle/>
        <a:p>
          <a:endParaRPr lang="it-IT"/>
        </a:p>
      </dgm:t>
    </dgm:pt>
    <dgm:pt modelId="{6F1CEFF2-C5D7-4951-BF33-ADF129CA0E48}" type="pres">
      <dgm:prSet presAssocID="{903499C0-FD92-442C-A076-E817B3E648A5}" presName="root2" presStyleCnt="0"/>
      <dgm:spPr/>
    </dgm:pt>
    <dgm:pt modelId="{47C43A41-B87E-4828-B5B0-C9E94177DEA2}" type="pres">
      <dgm:prSet presAssocID="{903499C0-FD92-442C-A076-E817B3E648A5}" presName="LevelTwoTextNode" presStyleLbl="node2" presStyleIdx="3" presStyleCnt="4" custScaleX="114817">
        <dgm:presLayoutVars>
          <dgm:chPref val="3"/>
        </dgm:presLayoutVars>
      </dgm:prSet>
      <dgm:spPr/>
      <dgm:t>
        <a:bodyPr/>
        <a:lstStyle/>
        <a:p>
          <a:endParaRPr lang="it-IT"/>
        </a:p>
      </dgm:t>
    </dgm:pt>
    <dgm:pt modelId="{86F0E714-86AB-4E87-9ED5-9D9A0AB2640F}" type="pres">
      <dgm:prSet presAssocID="{903499C0-FD92-442C-A076-E817B3E648A5}" presName="level3hierChild" presStyleCnt="0"/>
      <dgm:spPr/>
    </dgm:pt>
  </dgm:ptLst>
  <dgm:cxnLst>
    <dgm:cxn modelId="{726C0A5E-E174-4008-9701-716DF783A7C0}" type="presOf" srcId="{D991B9F3-AEB6-41C5-AE14-498F615C15E8}" destId="{9088E79C-8FB0-4D5D-8DDD-176DFBDC3D26}" srcOrd="0" destOrd="0" presId="urn:microsoft.com/office/officeart/2008/layout/HorizontalMultiLevelHierarchy"/>
    <dgm:cxn modelId="{4EBB6706-6679-4C51-A54A-BAF5C7849320}" type="presOf" srcId="{FA101F21-3D9E-46CB-A3C2-AFCB8BE910BF}" destId="{C3E555F3-07CB-4417-BA3D-BE267A6F04EE}" srcOrd="0" destOrd="0" presId="urn:microsoft.com/office/officeart/2008/layout/HorizontalMultiLevelHierarchy"/>
    <dgm:cxn modelId="{77320BDC-7FAD-4212-B447-DA410FBA5080}" srcId="{0FA39A84-E1EB-4869-A06F-32DFB5848B87}" destId="{903499C0-FD92-442C-A076-E817B3E648A5}" srcOrd="3" destOrd="0" parTransId="{4429B96E-1478-4EBD-9EBE-1EB85E876F12}" sibTransId="{7E25D346-410B-4DBC-B802-320ABF9C24C9}"/>
    <dgm:cxn modelId="{AA3A6F70-C957-4436-8CCE-93DFA862389D}" type="presOf" srcId="{0FA39A84-E1EB-4869-A06F-32DFB5848B87}" destId="{A0E3F686-1C8B-4B3E-8478-22D50EFF6E80}" srcOrd="0" destOrd="0" presId="urn:microsoft.com/office/officeart/2008/layout/HorizontalMultiLevelHierarchy"/>
    <dgm:cxn modelId="{E2D6037C-8C6A-4CCC-9132-1DB8D9D9B529}" type="presOf" srcId="{D991B9F3-AEB6-41C5-AE14-498F615C15E8}" destId="{36166320-862B-4FA5-AAFA-458A8279B6F5}" srcOrd="1" destOrd="0" presId="urn:microsoft.com/office/officeart/2008/layout/HorizontalMultiLevelHierarchy"/>
    <dgm:cxn modelId="{0FE1FB28-EA07-4819-BC8F-25106805A66B}" srcId="{0FA39A84-E1EB-4869-A06F-32DFB5848B87}" destId="{CB9364BD-A452-4A7D-A0F3-D614979A7D17}" srcOrd="1" destOrd="0" parTransId="{6290B982-8DA1-4844-9CBF-FEAFF4DDA577}" sibTransId="{FAB25017-932B-4A9F-9CED-6634B04EAD5B}"/>
    <dgm:cxn modelId="{132ADA49-E068-4D98-A8FA-46A1551A322E}" srcId="{0FA39A84-E1EB-4869-A06F-32DFB5848B87}" destId="{36831F8B-55F2-456A-AB07-838DE2DD9AA3}" srcOrd="2" destOrd="0" parTransId="{D991B9F3-AEB6-41C5-AE14-498F615C15E8}" sibTransId="{17D31C29-163E-4646-B9EB-46EE0503FA11}"/>
    <dgm:cxn modelId="{A9E27F82-C28D-4E14-A774-F724393E798B}" type="presOf" srcId="{CB9364BD-A452-4A7D-A0F3-D614979A7D17}" destId="{F3C7FBA1-6DD3-4FD6-8F27-D65CBC209B8B}" srcOrd="0" destOrd="0" presId="urn:microsoft.com/office/officeart/2008/layout/HorizontalMultiLevelHierarchy"/>
    <dgm:cxn modelId="{38E4D39B-B826-4D4C-BEE4-65C470339182}" type="presOf" srcId="{4429B96E-1478-4EBD-9EBE-1EB85E876F12}" destId="{4A8EC80E-FC36-4805-BE8D-76C459668671}" srcOrd="1" destOrd="0" presId="urn:microsoft.com/office/officeart/2008/layout/HorizontalMultiLevelHierarchy"/>
    <dgm:cxn modelId="{E7D2345D-2B1E-4752-A5A8-F948866A06DE}" type="presOf" srcId="{6290B982-8DA1-4844-9CBF-FEAFF4DDA577}" destId="{F76189E1-243A-4D88-BF45-1DB0A4405346}" srcOrd="0" destOrd="0" presId="urn:microsoft.com/office/officeart/2008/layout/HorizontalMultiLevelHierarchy"/>
    <dgm:cxn modelId="{6A29A12D-6A65-4B0D-9463-FFA59FD1657E}" type="presOf" srcId="{6290B982-8DA1-4844-9CBF-FEAFF4DDA577}" destId="{7C947D3F-B859-4A35-9A8E-00843C2D908F}" srcOrd="1" destOrd="0" presId="urn:microsoft.com/office/officeart/2008/layout/HorizontalMultiLevelHierarchy"/>
    <dgm:cxn modelId="{FEC2A7C2-E2A4-43EB-A23B-11ED94788E4D}" type="presOf" srcId="{0A9E67EE-5331-4294-BCA4-13423E0634F2}" destId="{F0FE3AB1-6EF6-4A00-871E-DA6BE6EFF088}" srcOrd="1" destOrd="0" presId="urn:microsoft.com/office/officeart/2008/layout/HorizontalMultiLevelHierarchy"/>
    <dgm:cxn modelId="{86F8E623-ECFB-41BF-8ACE-0C5AF8E583A6}" type="presOf" srcId="{0A9E67EE-5331-4294-BCA4-13423E0634F2}" destId="{F11F7C07-A61C-4C2C-B79B-6948B3788E86}" srcOrd="0" destOrd="0" presId="urn:microsoft.com/office/officeart/2008/layout/HorizontalMultiLevelHierarchy"/>
    <dgm:cxn modelId="{25A8C433-DB7C-4F43-B190-0C3E721577D5}" type="presOf" srcId="{903499C0-FD92-442C-A076-E817B3E648A5}" destId="{47C43A41-B87E-4828-B5B0-C9E94177DEA2}" srcOrd="0" destOrd="0" presId="urn:microsoft.com/office/officeart/2008/layout/HorizontalMultiLevelHierarchy"/>
    <dgm:cxn modelId="{E1EEC1DA-F10D-4E43-8758-F6BAB9C1A5EC}" srcId="{C44E59A3-8EDC-43FE-B93D-213CE47FCD45}" destId="{0FA39A84-E1EB-4869-A06F-32DFB5848B87}" srcOrd="0" destOrd="0" parTransId="{118000B0-3D49-4053-A8B8-7851EC59665F}" sibTransId="{69EFD14E-A5CD-49C6-BAFD-D6144C251C74}"/>
    <dgm:cxn modelId="{CBE9035E-6DA0-4D84-90C3-BF50F98C5977}" srcId="{0FA39A84-E1EB-4869-A06F-32DFB5848B87}" destId="{FA101F21-3D9E-46CB-A3C2-AFCB8BE910BF}" srcOrd="0" destOrd="0" parTransId="{0A9E67EE-5331-4294-BCA4-13423E0634F2}" sibTransId="{194F5B8D-0A22-4FBB-9D3D-80BD44ABF80D}"/>
    <dgm:cxn modelId="{AF106DE7-0733-47E2-B68C-B05A83BD41D9}" type="presOf" srcId="{C44E59A3-8EDC-43FE-B93D-213CE47FCD45}" destId="{AD42DD2C-10F6-4949-9129-52B91A81DA39}" srcOrd="0" destOrd="0" presId="urn:microsoft.com/office/officeart/2008/layout/HorizontalMultiLevelHierarchy"/>
    <dgm:cxn modelId="{C3A25209-B3BA-46CE-A18F-5F03260EA9B4}" type="presOf" srcId="{4429B96E-1478-4EBD-9EBE-1EB85E876F12}" destId="{E7E64005-250A-4873-AD95-1DD8EE805D20}" srcOrd="0" destOrd="0" presId="urn:microsoft.com/office/officeart/2008/layout/HorizontalMultiLevelHierarchy"/>
    <dgm:cxn modelId="{01656F77-D3FB-4807-87BD-FB47A24D04DB}" type="presOf" srcId="{36831F8B-55F2-456A-AB07-838DE2DD9AA3}" destId="{BBF5B905-7957-4BA9-898C-B994123B6669}" srcOrd="0" destOrd="0" presId="urn:microsoft.com/office/officeart/2008/layout/HorizontalMultiLevelHierarchy"/>
    <dgm:cxn modelId="{8E9DB1FB-CF40-446B-93AC-65A3260CCC57}" type="presParOf" srcId="{AD42DD2C-10F6-4949-9129-52B91A81DA39}" destId="{4521C4E9-95E7-4A8B-9332-B86D50915055}" srcOrd="0" destOrd="0" presId="urn:microsoft.com/office/officeart/2008/layout/HorizontalMultiLevelHierarchy"/>
    <dgm:cxn modelId="{206D0C5D-A291-4C0D-8CCE-1B3E53283381}" type="presParOf" srcId="{4521C4E9-95E7-4A8B-9332-B86D50915055}" destId="{A0E3F686-1C8B-4B3E-8478-22D50EFF6E80}" srcOrd="0" destOrd="0" presId="urn:microsoft.com/office/officeart/2008/layout/HorizontalMultiLevelHierarchy"/>
    <dgm:cxn modelId="{30613EDE-85DF-4B1F-A99E-B5DC942FAFD9}" type="presParOf" srcId="{4521C4E9-95E7-4A8B-9332-B86D50915055}" destId="{16EDE886-3AA6-4356-B72F-3A5990108405}" srcOrd="1" destOrd="0" presId="urn:microsoft.com/office/officeart/2008/layout/HorizontalMultiLevelHierarchy"/>
    <dgm:cxn modelId="{6EA7F620-40B5-42E5-AA98-0595593B5ADC}" type="presParOf" srcId="{16EDE886-3AA6-4356-B72F-3A5990108405}" destId="{F11F7C07-A61C-4C2C-B79B-6948B3788E86}" srcOrd="0" destOrd="0" presId="urn:microsoft.com/office/officeart/2008/layout/HorizontalMultiLevelHierarchy"/>
    <dgm:cxn modelId="{A21303E9-8928-43D1-BC4C-3DD99D1FA6A2}" type="presParOf" srcId="{F11F7C07-A61C-4C2C-B79B-6948B3788E86}" destId="{F0FE3AB1-6EF6-4A00-871E-DA6BE6EFF088}" srcOrd="0" destOrd="0" presId="urn:microsoft.com/office/officeart/2008/layout/HorizontalMultiLevelHierarchy"/>
    <dgm:cxn modelId="{BADB4DEB-1253-4857-8FFC-D44141344E8D}" type="presParOf" srcId="{16EDE886-3AA6-4356-B72F-3A5990108405}" destId="{C353DEF7-15B4-48C8-80C9-EDBCB1FBBBC3}" srcOrd="1" destOrd="0" presId="urn:microsoft.com/office/officeart/2008/layout/HorizontalMultiLevelHierarchy"/>
    <dgm:cxn modelId="{1B25C5BB-6E31-4764-97DB-6940E07B0B26}" type="presParOf" srcId="{C353DEF7-15B4-48C8-80C9-EDBCB1FBBBC3}" destId="{C3E555F3-07CB-4417-BA3D-BE267A6F04EE}" srcOrd="0" destOrd="0" presId="urn:microsoft.com/office/officeart/2008/layout/HorizontalMultiLevelHierarchy"/>
    <dgm:cxn modelId="{49A1E5A4-3693-4EF3-8956-5DD16F4F48B7}" type="presParOf" srcId="{C353DEF7-15B4-48C8-80C9-EDBCB1FBBBC3}" destId="{5B1DCDBA-01BF-43A9-8736-EF5902636DC6}" srcOrd="1" destOrd="0" presId="urn:microsoft.com/office/officeart/2008/layout/HorizontalMultiLevelHierarchy"/>
    <dgm:cxn modelId="{74806A88-B229-4ED2-A768-8AA5F8182259}" type="presParOf" srcId="{16EDE886-3AA6-4356-B72F-3A5990108405}" destId="{F76189E1-243A-4D88-BF45-1DB0A4405346}" srcOrd="2" destOrd="0" presId="urn:microsoft.com/office/officeart/2008/layout/HorizontalMultiLevelHierarchy"/>
    <dgm:cxn modelId="{6AB73918-968C-496B-8F7F-04D2E96D4232}" type="presParOf" srcId="{F76189E1-243A-4D88-BF45-1DB0A4405346}" destId="{7C947D3F-B859-4A35-9A8E-00843C2D908F}" srcOrd="0" destOrd="0" presId="urn:microsoft.com/office/officeart/2008/layout/HorizontalMultiLevelHierarchy"/>
    <dgm:cxn modelId="{F10F19D7-4639-4451-A536-B9A30D1A4DFC}" type="presParOf" srcId="{16EDE886-3AA6-4356-B72F-3A5990108405}" destId="{36B94211-C7F3-4EB5-92FE-CBEBDA8F1C61}" srcOrd="3" destOrd="0" presId="urn:microsoft.com/office/officeart/2008/layout/HorizontalMultiLevelHierarchy"/>
    <dgm:cxn modelId="{FAE6180D-5751-4769-B57A-93BFF4876C7B}" type="presParOf" srcId="{36B94211-C7F3-4EB5-92FE-CBEBDA8F1C61}" destId="{F3C7FBA1-6DD3-4FD6-8F27-D65CBC209B8B}" srcOrd="0" destOrd="0" presId="urn:microsoft.com/office/officeart/2008/layout/HorizontalMultiLevelHierarchy"/>
    <dgm:cxn modelId="{FF109275-B824-4CFC-9172-8D1FAD16FA03}" type="presParOf" srcId="{36B94211-C7F3-4EB5-92FE-CBEBDA8F1C61}" destId="{96F5632F-E573-47A9-9C5B-D58C38ECB284}" srcOrd="1" destOrd="0" presId="urn:microsoft.com/office/officeart/2008/layout/HorizontalMultiLevelHierarchy"/>
    <dgm:cxn modelId="{2C865493-FC66-4F75-AB2E-F4B5DEE5DDF1}" type="presParOf" srcId="{16EDE886-3AA6-4356-B72F-3A5990108405}" destId="{9088E79C-8FB0-4D5D-8DDD-176DFBDC3D26}" srcOrd="4" destOrd="0" presId="urn:microsoft.com/office/officeart/2008/layout/HorizontalMultiLevelHierarchy"/>
    <dgm:cxn modelId="{625830ED-428D-4E96-B5EF-81D2E052F6F8}" type="presParOf" srcId="{9088E79C-8FB0-4D5D-8DDD-176DFBDC3D26}" destId="{36166320-862B-4FA5-AAFA-458A8279B6F5}" srcOrd="0" destOrd="0" presId="urn:microsoft.com/office/officeart/2008/layout/HorizontalMultiLevelHierarchy"/>
    <dgm:cxn modelId="{8E14B65F-4EC6-48D6-ADF8-18FDC6A45296}" type="presParOf" srcId="{16EDE886-3AA6-4356-B72F-3A5990108405}" destId="{2B6A4400-EFB3-4E2A-B0A1-489BCD70EB41}" srcOrd="5" destOrd="0" presId="urn:microsoft.com/office/officeart/2008/layout/HorizontalMultiLevelHierarchy"/>
    <dgm:cxn modelId="{4401534B-1021-45CF-B921-297936562F7C}" type="presParOf" srcId="{2B6A4400-EFB3-4E2A-B0A1-489BCD70EB41}" destId="{BBF5B905-7957-4BA9-898C-B994123B6669}" srcOrd="0" destOrd="0" presId="urn:microsoft.com/office/officeart/2008/layout/HorizontalMultiLevelHierarchy"/>
    <dgm:cxn modelId="{7EDF2418-99B7-4024-9039-571FE80F4A70}" type="presParOf" srcId="{2B6A4400-EFB3-4E2A-B0A1-489BCD70EB41}" destId="{13FC746C-6FC1-42BB-AFD1-422C7C00A62D}" srcOrd="1" destOrd="0" presId="urn:microsoft.com/office/officeart/2008/layout/HorizontalMultiLevelHierarchy"/>
    <dgm:cxn modelId="{34123917-EBC3-452D-BFE0-DDDC376EFDC4}" type="presParOf" srcId="{16EDE886-3AA6-4356-B72F-3A5990108405}" destId="{E7E64005-250A-4873-AD95-1DD8EE805D20}" srcOrd="6" destOrd="0" presId="urn:microsoft.com/office/officeart/2008/layout/HorizontalMultiLevelHierarchy"/>
    <dgm:cxn modelId="{06B773B9-7BA3-43BC-9D29-2D0DF257D6BB}" type="presParOf" srcId="{E7E64005-250A-4873-AD95-1DD8EE805D20}" destId="{4A8EC80E-FC36-4805-BE8D-76C459668671}" srcOrd="0" destOrd="0" presId="urn:microsoft.com/office/officeart/2008/layout/HorizontalMultiLevelHierarchy"/>
    <dgm:cxn modelId="{CC8CDC47-507C-4AD4-A6B2-094BE09350CE}" type="presParOf" srcId="{16EDE886-3AA6-4356-B72F-3A5990108405}" destId="{6F1CEFF2-C5D7-4951-BF33-ADF129CA0E48}" srcOrd="7" destOrd="0" presId="urn:microsoft.com/office/officeart/2008/layout/HorizontalMultiLevelHierarchy"/>
    <dgm:cxn modelId="{78E2094B-D61A-476D-B3F6-C92B1AA1AD76}" type="presParOf" srcId="{6F1CEFF2-C5D7-4951-BF33-ADF129CA0E48}" destId="{47C43A41-B87E-4828-B5B0-C9E94177DEA2}" srcOrd="0" destOrd="0" presId="urn:microsoft.com/office/officeart/2008/layout/HorizontalMultiLevelHierarchy"/>
    <dgm:cxn modelId="{33B5D5CD-2ECF-4ADD-9E46-E90DBE0CB149}" type="presParOf" srcId="{6F1CEFF2-C5D7-4951-BF33-ADF129CA0E48}" destId="{86F0E714-86AB-4E87-9ED5-9D9A0AB2640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1473306-A344-41FC-974E-59C90319DBC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it-IT"/>
        </a:p>
      </dgm:t>
    </dgm:pt>
    <dgm:pt modelId="{6B8A4633-505D-4910-8645-4250164C6307}">
      <dgm:prSet phldrT="[Testo]" custT="1">
        <dgm:style>
          <a:lnRef idx="2">
            <a:schemeClr val="accent1"/>
          </a:lnRef>
          <a:fillRef idx="1">
            <a:schemeClr val="lt1"/>
          </a:fillRef>
          <a:effectRef idx="0">
            <a:schemeClr val="accent1"/>
          </a:effectRef>
          <a:fontRef idx="minor">
            <a:schemeClr val="dk1"/>
          </a:fontRef>
        </dgm:style>
      </dgm:prSet>
      <dgm:spPr/>
      <dgm:t>
        <a:bodyPr/>
        <a:lstStyle/>
        <a:p>
          <a:r>
            <a:rPr lang="it-IT" sz="2000" b="1" dirty="0" smtClean="0"/>
            <a:t>PARTENARIATI DI COLLABORAZIONE DI PICCOLA SCALA</a:t>
          </a:r>
          <a:endParaRPr lang="it-IT" sz="2000" b="1" dirty="0"/>
        </a:p>
      </dgm:t>
    </dgm:pt>
    <dgm:pt modelId="{979860D1-713D-4C1E-B1ED-8798223EBFE8}" type="parTrans" cxnId="{271BF433-55C8-4643-905D-6CC8FD1BD999}">
      <dgm:prSet/>
      <dgm:spPr/>
      <dgm:t>
        <a:bodyPr/>
        <a:lstStyle/>
        <a:p>
          <a:endParaRPr lang="it-IT" sz="2200"/>
        </a:p>
      </dgm:t>
    </dgm:pt>
    <dgm:pt modelId="{FCF9EF34-B839-48BD-A3DE-A416D509AE53}" type="sibTrans" cxnId="{271BF433-55C8-4643-905D-6CC8FD1BD999}">
      <dgm:prSet/>
      <dgm:spPr/>
      <dgm:t>
        <a:bodyPr/>
        <a:lstStyle/>
        <a:p>
          <a:endParaRPr lang="it-IT" sz="2200"/>
        </a:p>
      </dgm:t>
    </dgm:pt>
    <dgm:pt modelId="{7ACA81BB-0F1A-4AB8-83F2-B88382760A1E}">
      <dgm:prSet phldrT="[Testo]" custT="1">
        <dgm:style>
          <a:lnRef idx="1">
            <a:schemeClr val="accent2"/>
          </a:lnRef>
          <a:fillRef idx="2">
            <a:schemeClr val="accent2"/>
          </a:fillRef>
          <a:effectRef idx="1">
            <a:schemeClr val="accent2"/>
          </a:effectRef>
          <a:fontRef idx="minor">
            <a:schemeClr val="dk1"/>
          </a:fontRef>
        </dgm:style>
      </dgm:prSet>
      <dgm:spPr/>
      <dgm:t>
        <a:bodyPr/>
        <a:lstStyle/>
        <a:p>
          <a:r>
            <a:rPr lang="it-IT" sz="2200" b="1" dirty="0" smtClean="0"/>
            <a:t>OBIETTIVI</a:t>
          </a:r>
          <a:endParaRPr lang="it-IT" sz="2200" b="1" dirty="0"/>
        </a:p>
      </dgm:t>
    </dgm:pt>
    <dgm:pt modelId="{A7BB9B15-0736-4489-B57C-D2636F2BE9E3}" type="parTrans" cxnId="{2805D115-DAB6-4DDA-A17F-28266FBAF30B}">
      <dgm:prSet/>
      <dgm:spPr/>
      <dgm:t>
        <a:bodyPr/>
        <a:lstStyle/>
        <a:p>
          <a:endParaRPr lang="it-IT" sz="2200"/>
        </a:p>
      </dgm:t>
    </dgm:pt>
    <dgm:pt modelId="{E8ADA6CB-4A92-427C-8422-549162ABDBFD}" type="sibTrans" cxnId="{2805D115-DAB6-4DDA-A17F-28266FBAF30B}">
      <dgm:prSet/>
      <dgm:spPr/>
      <dgm:t>
        <a:bodyPr/>
        <a:lstStyle/>
        <a:p>
          <a:endParaRPr lang="it-IT" sz="2200"/>
        </a:p>
      </dgm:t>
    </dgm:pt>
    <dgm:pt modelId="{4BD817B5-4F2A-4597-874C-A70E667FA9A0}">
      <dgm:prSet custT="1">
        <dgm:style>
          <a:lnRef idx="1">
            <a:schemeClr val="accent3"/>
          </a:lnRef>
          <a:fillRef idx="2">
            <a:schemeClr val="accent3"/>
          </a:fillRef>
          <a:effectRef idx="1">
            <a:schemeClr val="accent3"/>
          </a:effectRef>
          <a:fontRef idx="minor">
            <a:schemeClr val="dk1"/>
          </a:fontRef>
        </dgm:style>
      </dgm:prSet>
      <dgm:spPr/>
      <dgm:t>
        <a:bodyPr/>
        <a:lstStyle/>
        <a:p>
          <a:r>
            <a:rPr lang="it-IT" sz="1800" b="1" i="1" dirty="0" smtClean="0"/>
            <a:t>I partenariati di collaborazione di piccola scala consentono alle organizzazioni di sviluppare e rafforzare le proprie reti, aumentare la capacità di operare a livello transnazionale, scambiare buone pratiche, confrontare idee e metodi in diversi settori relativi allo sport e all'attività fisica. I progetti selezionati possono anche produrre risultati tangibili e dovrebbero diffondere i risultati delle proprie attività, sebbene in misura proporzionale allo scopo e alla portata del progetto.</a:t>
          </a:r>
          <a:endParaRPr lang="it-IT" sz="1800" b="1" i="1" dirty="0"/>
        </a:p>
      </dgm:t>
    </dgm:pt>
    <dgm:pt modelId="{823B3AB4-95B5-441C-9F3A-C3DAFA90B591}" type="parTrans" cxnId="{1E8A564E-F706-4FFC-BB1E-92204B31995B}">
      <dgm:prSet/>
      <dgm:spPr/>
      <dgm:t>
        <a:bodyPr/>
        <a:lstStyle/>
        <a:p>
          <a:endParaRPr lang="it-IT" sz="2200"/>
        </a:p>
      </dgm:t>
    </dgm:pt>
    <dgm:pt modelId="{6915B3FC-5240-4C37-8366-4D37259EE00D}" type="sibTrans" cxnId="{1E8A564E-F706-4FFC-BB1E-92204B31995B}">
      <dgm:prSet/>
      <dgm:spPr/>
      <dgm:t>
        <a:bodyPr/>
        <a:lstStyle/>
        <a:p>
          <a:endParaRPr lang="it-IT" sz="2200"/>
        </a:p>
      </dgm:t>
    </dgm:pt>
    <dgm:pt modelId="{98CA9EDB-9CD5-4C5A-B3CF-FF57E973755F}" type="pres">
      <dgm:prSet presAssocID="{11473306-A344-41FC-974E-59C90319DBC3}" presName="Name0" presStyleCnt="0">
        <dgm:presLayoutVars>
          <dgm:dir/>
          <dgm:animLvl val="lvl"/>
          <dgm:resizeHandles val="exact"/>
        </dgm:presLayoutVars>
      </dgm:prSet>
      <dgm:spPr/>
      <dgm:t>
        <a:bodyPr/>
        <a:lstStyle/>
        <a:p>
          <a:endParaRPr lang="it-IT"/>
        </a:p>
      </dgm:t>
    </dgm:pt>
    <dgm:pt modelId="{5FE9DE1E-37AA-413A-AE00-95D1B5690A82}" type="pres">
      <dgm:prSet presAssocID="{4BD817B5-4F2A-4597-874C-A70E667FA9A0}" presName="boxAndChildren" presStyleCnt="0"/>
      <dgm:spPr/>
    </dgm:pt>
    <dgm:pt modelId="{B391091F-AB13-41D5-A3A5-F59BBC2AAA7A}" type="pres">
      <dgm:prSet presAssocID="{4BD817B5-4F2A-4597-874C-A70E667FA9A0}" presName="parentTextBox" presStyleLbl="node1" presStyleIdx="0" presStyleCnt="2"/>
      <dgm:spPr/>
      <dgm:t>
        <a:bodyPr/>
        <a:lstStyle/>
        <a:p>
          <a:endParaRPr lang="it-IT"/>
        </a:p>
      </dgm:t>
    </dgm:pt>
    <dgm:pt modelId="{9F4610B2-ED7A-4FA9-8369-927F6C538AA2}" type="pres">
      <dgm:prSet presAssocID="{FCF9EF34-B839-48BD-A3DE-A416D509AE53}" presName="sp" presStyleCnt="0"/>
      <dgm:spPr/>
    </dgm:pt>
    <dgm:pt modelId="{18870624-0AEF-4D2E-B232-63381AD5AD49}" type="pres">
      <dgm:prSet presAssocID="{6B8A4633-505D-4910-8645-4250164C6307}" presName="arrowAndChildren" presStyleCnt="0"/>
      <dgm:spPr/>
    </dgm:pt>
    <dgm:pt modelId="{EB6EDD79-D42C-4746-8B4F-5DF8E28AFA3D}" type="pres">
      <dgm:prSet presAssocID="{6B8A4633-505D-4910-8645-4250164C6307}" presName="parentTextArrow" presStyleLbl="node1" presStyleIdx="0" presStyleCnt="2"/>
      <dgm:spPr/>
      <dgm:t>
        <a:bodyPr/>
        <a:lstStyle/>
        <a:p>
          <a:endParaRPr lang="it-IT"/>
        </a:p>
      </dgm:t>
    </dgm:pt>
    <dgm:pt modelId="{B2094A44-7623-4435-95F2-80AB99A17070}" type="pres">
      <dgm:prSet presAssocID="{6B8A4633-505D-4910-8645-4250164C6307}" presName="arrow" presStyleLbl="node1" presStyleIdx="1" presStyleCnt="2" custScaleY="46492" custLinFactNeighborX="388" custLinFactNeighborY="-3688"/>
      <dgm:spPr/>
      <dgm:t>
        <a:bodyPr/>
        <a:lstStyle/>
        <a:p>
          <a:endParaRPr lang="it-IT"/>
        </a:p>
      </dgm:t>
    </dgm:pt>
    <dgm:pt modelId="{DD678228-14A4-41C4-9F88-FC5441D736F2}" type="pres">
      <dgm:prSet presAssocID="{6B8A4633-505D-4910-8645-4250164C6307}" presName="descendantArrow" presStyleCnt="0"/>
      <dgm:spPr/>
    </dgm:pt>
    <dgm:pt modelId="{99E7CCCC-8795-4B7A-8F4C-56D7CE19765C}" type="pres">
      <dgm:prSet presAssocID="{7ACA81BB-0F1A-4AB8-83F2-B88382760A1E}" presName="childTextArrow" presStyleLbl="fgAccFollowNode1" presStyleIdx="0" presStyleCnt="1" custScaleY="47240">
        <dgm:presLayoutVars>
          <dgm:bulletEnabled val="1"/>
        </dgm:presLayoutVars>
      </dgm:prSet>
      <dgm:spPr/>
      <dgm:t>
        <a:bodyPr/>
        <a:lstStyle/>
        <a:p>
          <a:endParaRPr lang="it-IT"/>
        </a:p>
      </dgm:t>
    </dgm:pt>
  </dgm:ptLst>
  <dgm:cxnLst>
    <dgm:cxn modelId="{8F3AE423-3387-461E-8F85-9BFFE209CBD5}" type="presOf" srcId="{6B8A4633-505D-4910-8645-4250164C6307}" destId="{EB6EDD79-D42C-4746-8B4F-5DF8E28AFA3D}" srcOrd="0" destOrd="0" presId="urn:microsoft.com/office/officeart/2005/8/layout/process4"/>
    <dgm:cxn modelId="{1E8A564E-F706-4FFC-BB1E-92204B31995B}" srcId="{11473306-A344-41FC-974E-59C90319DBC3}" destId="{4BD817B5-4F2A-4597-874C-A70E667FA9A0}" srcOrd="1" destOrd="0" parTransId="{823B3AB4-95B5-441C-9F3A-C3DAFA90B591}" sibTransId="{6915B3FC-5240-4C37-8366-4D37259EE00D}"/>
    <dgm:cxn modelId="{271BF433-55C8-4643-905D-6CC8FD1BD999}" srcId="{11473306-A344-41FC-974E-59C90319DBC3}" destId="{6B8A4633-505D-4910-8645-4250164C6307}" srcOrd="0" destOrd="0" parTransId="{979860D1-713D-4C1E-B1ED-8798223EBFE8}" sibTransId="{FCF9EF34-B839-48BD-A3DE-A416D509AE53}"/>
    <dgm:cxn modelId="{712E69FB-8533-4699-A33E-808674FED1F7}" type="presOf" srcId="{7ACA81BB-0F1A-4AB8-83F2-B88382760A1E}" destId="{99E7CCCC-8795-4B7A-8F4C-56D7CE19765C}" srcOrd="0" destOrd="0" presId="urn:microsoft.com/office/officeart/2005/8/layout/process4"/>
    <dgm:cxn modelId="{743CB26C-2923-4BE0-BEE8-260C594BABE0}" type="presOf" srcId="{6B8A4633-505D-4910-8645-4250164C6307}" destId="{B2094A44-7623-4435-95F2-80AB99A17070}" srcOrd="1" destOrd="0" presId="urn:microsoft.com/office/officeart/2005/8/layout/process4"/>
    <dgm:cxn modelId="{C5A0F373-1578-43CE-93C9-3E41686F9E50}" type="presOf" srcId="{11473306-A344-41FC-974E-59C90319DBC3}" destId="{98CA9EDB-9CD5-4C5A-B3CF-FF57E973755F}" srcOrd="0" destOrd="0" presId="urn:microsoft.com/office/officeart/2005/8/layout/process4"/>
    <dgm:cxn modelId="{CC56B588-2E39-41C4-B462-0CC58C6B460C}" type="presOf" srcId="{4BD817B5-4F2A-4597-874C-A70E667FA9A0}" destId="{B391091F-AB13-41D5-A3A5-F59BBC2AAA7A}" srcOrd="0" destOrd="0" presId="urn:microsoft.com/office/officeart/2005/8/layout/process4"/>
    <dgm:cxn modelId="{2805D115-DAB6-4DDA-A17F-28266FBAF30B}" srcId="{6B8A4633-505D-4910-8645-4250164C6307}" destId="{7ACA81BB-0F1A-4AB8-83F2-B88382760A1E}" srcOrd="0" destOrd="0" parTransId="{A7BB9B15-0736-4489-B57C-D2636F2BE9E3}" sibTransId="{E8ADA6CB-4A92-427C-8422-549162ABDBFD}"/>
    <dgm:cxn modelId="{264B19C7-C169-42EC-A118-494DB69D5ED3}" type="presParOf" srcId="{98CA9EDB-9CD5-4C5A-B3CF-FF57E973755F}" destId="{5FE9DE1E-37AA-413A-AE00-95D1B5690A82}" srcOrd="0" destOrd="0" presId="urn:microsoft.com/office/officeart/2005/8/layout/process4"/>
    <dgm:cxn modelId="{C1DB6379-0E2A-4150-8FDB-3B6BAABCA6A1}" type="presParOf" srcId="{5FE9DE1E-37AA-413A-AE00-95D1B5690A82}" destId="{B391091F-AB13-41D5-A3A5-F59BBC2AAA7A}" srcOrd="0" destOrd="0" presId="urn:microsoft.com/office/officeart/2005/8/layout/process4"/>
    <dgm:cxn modelId="{0ADFE5A9-7070-4F37-9F24-0C605509B231}" type="presParOf" srcId="{98CA9EDB-9CD5-4C5A-B3CF-FF57E973755F}" destId="{9F4610B2-ED7A-4FA9-8369-927F6C538AA2}" srcOrd="1" destOrd="0" presId="urn:microsoft.com/office/officeart/2005/8/layout/process4"/>
    <dgm:cxn modelId="{64E1996F-2514-4E5B-B36A-C270BC085EC4}" type="presParOf" srcId="{98CA9EDB-9CD5-4C5A-B3CF-FF57E973755F}" destId="{18870624-0AEF-4D2E-B232-63381AD5AD49}" srcOrd="2" destOrd="0" presId="urn:microsoft.com/office/officeart/2005/8/layout/process4"/>
    <dgm:cxn modelId="{558C3145-5D35-40D8-B016-6CD55AB22E83}" type="presParOf" srcId="{18870624-0AEF-4D2E-B232-63381AD5AD49}" destId="{EB6EDD79-D42C-4746-8B4F-5DF8E28AFA3D}" srcOrd="0" destOrd="0" presId="urn:microsoft.com/office/officeart/2005/8/layout/process4"/>
    <dgm:cxn modelId="{32BBF192-CB95-435F-A16A-E96AEA1835FB}" type="presParOf" srcId="{18870624-0AEF-4D2E-B232-63381AD5AD49}" destId="{B2094A44-7623-4435-95F2-80AB99A17070}" srcOrd="1" destOrd="0" presId="urn:microsoft.com/office/officeart/2005/8/layout/process4"/>
    <dgm:cxn modelId="{81EE583F-1C7C-45B2-8E9E-3218DFD28DE6}" type="presParOf" srcId="{18870624-0AEF-4D2E-B232-63381AD5AD49}" destId="{DD678228-14A4-41C4-9F88-FC5441D736F2}" srcOrd="2" destOrd="0" presId="urn:microsoft.com/office/officeart/2005/8/layout/process4"/>
    <dgm:cxn modelId="{31F498DE-9E26-41BB-B362-2128EBDD9D34}" type="presParOf" srcId="{DD678228-14A4-41C4-9F88-FC5441D736F2}" destId="{99E7CCCC-8795-4B7A-8F4C-56D7CE19765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44E59A3-8EDC-43FE-B93D-213CE47FCD45}"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it-IT"/>
        </a:p>
      </dgm:t>
    </dgm:pt>
    <dgm:pt modelId="{0FA39A84-E1EB-4869-A06F-32DFB5848B87}">
      <dgm:prSet phldrT="[Testo]" custT="1"/>
      <dgm:spPr/>
      <dgm:t>
        <a:bodyPr/>
        <a:lstStyle/>
        <a:p>
          <a:r>
            <a:rPr lang="it-IT" sz="2800" dirty="0" smtClean="0"/>
            <a:t>ELEMENTI CARATTERIZZANTI</a:t>
          </a:r>
          <a:endParaRPr lang="it-IT" sz="2800" dirty="0"/>
        </a:p>
      </dgm:t>
    </dgm:pt>
    <dgm:pt modelId="{118000B0-3D49-4053-A8B8-7851EC59665F}" type="parTrans" cxnId="{E1EEC1DA-F10D-4E43-8758-F6BAB9C1A5EC}">
      <dgm:prSet/>
      <dgm:spPr/>
      <dgm:t>
        <a:bodyPr/>
        <a:lstStyle/>
        <a:p>
          <a:endParaRPr lang="it-IT" sz="2000"/>
        </a:p>
      </dgm:t>
    </dgm:pt>
    <dgm:pt modelId="{69EFD14E-A5CD-49C6-BAFD-D6144C251C74}" type="sibTrans" cxnId="{E1EEC1DA-F10D-4E43-8758-F6BAB9C1A5EC}">
      <dgm:prSet/>
      <dgm:spPr/>
      <dgm:t>
        <a:bodyPr/>
        <a:lstStyle/>
        <a:p>
          <a:endParaRPr lang="it-IT" sz="2000"/>
        </a:p>
      </dgm:t>
    </dgm:pt>
    <dgm:pt modelId="{36831F8B-55F2-456A-AB07-838DE2DD9AA3}">
      <dgm:prSet custT="1"/>
      <dgm:spPr/>
      <dgm:t>
        <a:bodyPr/>
        <a:lstStyle/>
        <a:p>
          <a:r>
            <a:rPr lang="it-IT" sz="1400" dirty="0" smtClean="0"/>
            <a:t>CREAZIONE E SVILUPPO DI RETI EUROPEE DELLO SPORT</a:t>
          </a:r>
          <a:endParaRPr lang="it-IT" sz="1400" dirty="0"/>
        </a:p>
      </dgm:t>
    </dgm:pt>
    <dgm:pt modelId="{D991B9F3-AEB6-41C5-AE14-498F615C15E8}" type="parTrans" cxnId="{132ADA49-E068-4D98-A8FA-46A1551A322E}">
      <dgm:prSet custT="1"/>
      <dgm:spPr/>
      <dgm:t>
        <a:bodyPr/>
        <a:lstStyle/>
        <a:p>
          <a:endParaRPr lang="it-IT" sz="600"/>
        </a:p>
      </dgm:t>
    </dgm:pt>
    <dgm:pt modelId="{17D31C29-163E-4646-B9EB-46EE0503FA11}" type="sibTrans" cxnId="{132ADA49-E068-4D98-A8FA-46A1551A322E}">
      <dgm:prSet/>
      <dgm:spPr/>
      <dgm:t>
        <a:bodyPr/>
        <a:lstStyle/>
        <a:p>
          <a:endParaRPr lang="it-IT" sz="2000"/>
        </a:p>
      </dgm:t>
    </dgm:pt>
    <dgm:pt modelId="{903499C0-FD92-442C-A076-E817B3E648A5}">
      <dgm:prSet custT="1"/>
      <dgm:spPr/>
      <dgm:t>
        <a:bodyPr/>
        <a:lstStyle/>
        <a:p>
          <a:r>
            <a:rPr lang="it-IT" sz="1400" dirty="0" smtClean="0"/>
            <a:t>SVILUPPO DI NUOVE TIPOLOGIE DI PROGETTI E DI COOPERAZIONE TRANSNAZIONALE</a:t>
          </a:r>
          <a:endParaRPr lang="it-IT" sz="1400" dirty="0"/>
        </a:p>
      </dgm:t>
    </dgm:pt>
    <dgm:pt modelId="{4429B96E-1478-4EBD-9EBE-1EB85E876F12}" type="parTrans" cxnId="{77320BDC-7FAD-4212-B447-DA410FBA5080}">
      <dgm:prSet custT="1"/>
      <dgm:spPr/>
      <dgm:t>
        <a:bodyPr/>
        <a:lstStyle/>
        <a:p>
          <a:endParaRPr lang="it-IT" sz="600"/>
        </a:p>
      </dgm:t>
    </dgm:pt>
    <dgm:pt modelId="{7E25D346-410B-4DBC-B802-320ABF9C24C9}" type="sibTrans" cxnId="{77320BDC-7FAD-4212-B447-DA410FBA5080}">
      <dgm:prSet/>
      <dgm:spPr/>
      <dgm:t>
        <a:bodyPr/>
        <a:lstStyle/>
        <a:p>
          <a:endParaRPr lang="it-IT" sz="2000"/>
        </a:p>
      </dgm:t>
    </dgm:pt>
    <dgm:pt modelId="{BD59663D-5DBF-4D7C-B955-0FAB35FFA66D}">
      <dgm:prSet/>
      <dgm:spPr/>
      <dgm:t>
        <a:bodyPr/>
        <a:lstStyle/>
        <a:p>
          <a:r>
            <a:rPr lang="it-IT" b="0" i="0" dirty="0" smtClean="0"/>
            <a:t>MIGLIORARE LE SINERGIE CON, E TRA, LE POLITICHE LOCALI, REGIONALI, NAZIONALI E INTERNAZIONALI</a:t>
          </a:r>
          <a:endParaRPr lang="it-IT" dirty="0"/>
        </a:p>
      </dgm:t>
    </dgm:pt>
    <dgm:pt modelId="{8418EE2F-4FD6-4243-98A4-07FDEF754EE7}" type="parTrans" cxnId="{5765249D-8E54-41C4-8084-2262AA7D0094}">
      <dgm:prSet/>
      <dgm:spPr/>
      <dgm:t>
        <a:bodyPr/>
        <a:lstStyle/>
        <a:p>
          <a:endParaRPr lang="it-IT"/>
        </a:p>
      </dgm:t>
    </dgm:pt>
    <dgm:pt modelId="{2DED3115-F4D8-4990-8BCD-50B46E9F3C81}" type="sibTrans" cxnId="{5765249D-8E54-41C4-8084-2262AA7D0094}">
      <dgm:prSet/>
      <dgm:spPr/>
      <dgm:t>
        <a:bodyPr/>
        <a:lstStyle/>
        <a:p>
          <a:endParaRPr lang="it-IT"/>
        </a:p>
      </dgm:t>
    </dgm:pt>
    <dgm:pt modelId="{59EBE945-D5B7-4424-8567-DD582542F326}">
      <dgm:prSet custT="1"/>
      <dgm:spPr/>
      <dgm:t>
        <a:bodyPr/>
        <a:lstStyle/>
        <a:p>
          <a:r>
            <a:rPr lang="it-IT" sz="1400" b="0" i="0" dirty="0" smtClean="0"/>
            <a:t>DEVONO INCLUDERE ALMENO UNA SOCIETÀ SPORTIVA LOCALE O REGIONALE.</a:t>
          </a:r>
          <a:endParaRPr lang="it-IT" sz="1400" dirty="0"/>
        </a:p>
      </dgm:t>
    </dgm:pt>
    <dgm:pt modelId="{72A666C7-8872-4661-82E7-F078C26E6F98}" type="parTrans" cxnId="{67648ADB-CC3B-4CA2-B495-5BB52C3D951E}">
      <dgm:prSet/>
      <dgm:spPr/>
      <dgm:t>
        <a:bodyPr/>
        <a:lstStyle/>
        <a:p>
          <a:endParaRPr lang="it-IT"/>
        </a:p>
      </dgm:t>
    </dgm:pt>
    <dgm:pt modelId="{2BF5CA20-D85F-473A-88D2-4D587730F2D4}" type="sibTrans" cxnId="{67648ADB-CC3B-4CA2-B495-5BB52C3D951E}">
      <dgm:prSet/>
      <dgm:spPr/>
      <dgm:t>
        <a:bodyPr/>
        <a:lstStyle/>
        <a:p>
          <a:endParaRPr lang="it-IT"/>
        </a:p>
      </dgm:t>
    </dgm:pt>
    <dgm:pt modelId="{AD42DD2C-10F6-4949-9129-52B91A81DA39}" type="pres">
      <dgm:prSet presAssocID="{C44E59A3-8EDC-43FE-B93D-213CE47FCD45}" presName="Name0" presStyleCnt="0">
        <dgm:presLayoutVars>
          <dgm:chPref val="1"/>
          <dgm:dir/>
          <dgm:animOne val="branch"/>
          <dgm:animLvl val="lvl"/>
          <dgm:resizeHandles val="exact"/>
        </dgm:presLayoutVars>
      </dgm:prSet>
      <dgm:spPr/>
      <dgm:t>
        <a:bodyPr/>
        <a:lstStyle/>
        <a:p>
          <a:endParaRPr lang="it-IT"/>
        </a:p>
      </dgm:t>
    </dgm:pt>
    <dgm:pt modelId="{4521C4E9-95E7-4A8B-9332-B86D50915055}" type="pres">
      <dgm:prSet presAssocID="{0FA39A84-E1EB-4869-A06F-32DFB5848B87}" presName="root1" presStyleCnt="0"/>
      <dgm:spPr/>
    </dgm:pt>
    <dgm:pt modelId="{A0E3F686-1C8B-4B3E-8478-22D50EFF6E80}" type="pres">
      <dgm:prSet presAssocID="{0FA39A84-E1EB-4869-A06F-32DFB5848B87}" presName="LevelOneTextNode" presStyleLbl="node0" presStyleIdx="0" presStyleCnt="1">
        <dgm:presLayoutVars>
          <dgm:chPref val="3"/>
        </dgm:presLayoutVars>
      </dgm:prSet>
      <dgm:spPr/>
      <dgm:t>
        <a:bodyPr/>
        <a:lstStyle/>
        <a:p>
          <a:endParaRPr lang="it-IT"/>
        </a:p>
      </dgm:t>
    </dgm:pt>
    <dgm:pt modelId="{16EDE886-3AA6-4356-B72F-3A5990108405}" type="pres">
      <dgm:prSet presAssocID="{0FA39A84-E1EB-4869-A06F-32DFB5848B87}" presName="level2hierChild" presStyleCnt="0"/>
      <dgm:spPr/>
    </dgm:pt>
    <dgm:pt modelId="{F2681020-9717-442A-832B-BF80C73A923A}" type="pres">
      <dgm:prSet presAssocID="{72A666C7-8872-4661-82E7-F078C26E6F98}" presName="conn2-1" presStyleLbl="parChTrans1D2" presStyleIdx="0" presStyleCnt="4"/>
      <dgm:spPr/>
      <dgm:t>
        <a:bodyPr/>
        <a:lstStyle/>
        <a:p>
          <a:endParaRPr lang="it-IT"/>
        </a:p>
      </dgm:t>
    </dgm:pt>
    <dgm:pt modelId="{841B3BF8-AA4E-4A51-B954-88D3FA80036A}" type="pres">
      <dgm:prSet presAssocID="{72A666C7-8872-4661-82E7-F078C26E6F98}" presName="connTx" presStyleLbl="parChTrans1D2" presStyleIdx="0" presStyleCnt="4"/>
      <dgm:spPr/>
      <dgm:t>
        <a:bodyPr/>
        <a:lstStyle/>
        <a:p>
          <a:endParaRPr lang="it-IT"/>
        </a:p>
      </dgm:t>
    </dgm:pt>
    <dgm:pt modelId="{CCF71BBB-F7A8-4B9C-81DC-D486F0656D61}" type="pres">
      <dgm:prSet presAssocID="{59EBE945-D5B7-4424-8567-DD582542F326}" presName="root2" presStyleCnt="0"/>
      <dgm:spPr/>
    </dgm:pt>
    <dgm:pt modelId="{A9694CC4-D93E-4B3E-8289-2A3D830821B1}" type="pres">
      <dgm:prSet presAssocID="{59EBE945-D5B7-4424-8567-DD582542F326}" presName="LevelTwoTextNode" presStyleLbl="node2" presStyleIdx="0" presStyleCnt="4" custScaleX="137187">
        <dgm:presLayoutVars>
          <dgm:chPref val="3"/>
        </dgm:presLayoutVars>
      </dgm:prSet>
      <dgm:spPr/>
      <dgm:t>
        <a:bodyPr/>
        <a:lstStyle/>
        <a:p>
          <a:endParaRPr lang="it-IT"/>
        </a:p>
      </dgm:t>
    </dgm:pt>
    <dgm:pt modelId="{B38AA288-4FD6-476E-856A-F7AA46E219D4}" type="pres">
      <dgm:prSet presAssocID="{59EBE945-D5B7-4424-8567-DD582542F326}" presName="level3hierChild" presStyleCnt="0"/>
      <dgm:spPr/>
    </dgm:pt>
    <dgm:pt modelId="{65F9C069-93FA-4FCD-B1E1-8FEBBBFE7CD3}" type="pres">
      <dgm:prSet presAssocID="{8418EE2F-4FD6-4243-98A4-07FDEF754EE7}" presName="conn2-1" presStyleLbl="parChTrans1D2" presStyleIdx="1" presStyleCnt="4"/>
      <dgm:spPr/>
      <dgm:t>
        <a:bodyPr/>
        <a:lstStyle/>
        <a:p>
          <a:endParaRPr lang="it-IT"/>
        </a:p>
      </dgm:t>
    </dgm:pt>
    <dgm:pt modelId="{1C63B44F-DEF5-46E3-9FB8-8F573F3119A9}" type="pres">
      <dgm:prSet presAssocID="{8418EE2F-4FD6-4243-98A4-07FDEF754EE7}" presName="connTx" presStyleLbl="parChTrans1D2" presStyleIdx="1" presStyleCnt="4"/>
      <dgm:spPr/>
      <dgm:t>
        <a:bodyPr/>
        <a:lstStyle/>
        <a:p>
          <a:endParaRPr lang="it-IT"/>
        </a:p>
      </dgm:t>
    </dgm:pt>
    <dgm:pt modelId="{23F3F2B4-238D-45A8-B0E0-B2F0B00D1202}" type="pres">
      <dgm:prSet presAssocID="{BD59663D-5DBF-4D7C-B955-0FAB35FFA66D}" presName="root2" presStyleCnt="0"/>
      <dgm:spPr/>
    </dgm:pt>
    <dgm:pt modelId="{B0B6E714-2583-4413-AF26-852B618C5F30}" type="pres">
      <dgm:prSet presAssocID="{BD59663D-5DBF-4D7C-B955-0FAB35FFA66D}" presName="LevelTwoTextNode" presStyleLbl="node2" presStyleIdx="1" presStyleCnt="4" custScaleX="134721">
        <dgm:presLayoutVars>
          <dgm:chPref val="3"/>
        </dgm:presLayoutVars>
      </dgm:prSet>
      <dgm:spPr/>
      <dgm:t>
        <a:bodyPr/>
        <a:lstStyle/>
        <a:p>
          <a:endParaRPr lang="it-IT"/>
        </a:p>
      </dgm:t>
    </dgm:pt>
    <dgm:pt modelId="{8EEC5B2E-3AF1-419D-8FAD-6DA8EB1A43E5}" type="pres">
      <dgm:prSet presAssocID="{BD59663D-5DBF-4D7C-B955-0FAB35FFA66D}" presName="level3hierChild" presStyleCnt="0"/>
      <dgm:spPr/>
    </dgm:pt>
    <dgm:pt modelId="{9088E79C-8FB0-4D5D-8DDD-176DFBDC3D26}" type="pres">
      <dgm:prSet presAssocID="{D991B9F3-AEB6-41C5-AE14-498F615C15E8}" presName="conn2-1" presStyleLbl="parChTrans1D2" presStyleIdx="2" presStyleCnt="4"/>
      <dgm:spPr/>
      <dgm:t>
        <a:bodyPr/>
        <a:lstStyle/>
        <a:p>
          <a:endParaRPr lang="it-IT"/>
        </a:p>
      </dgm:t>
    </dgm:pt>
    <dgm:pt modelId="{36166320-862B-4FA5-AAFA-458A8279B6F5}" type="pres">
      <dgm:prSet presAssocID="{D991B9F3-AEB6-41C5-AE14-498F615C15E8}" presName="connTx" presStyleLbl="parChTrans1D2" presStyleIdx="2" presStyleCnt="4"/>
      <dgm:spPr/>
      <dgm:t>
        <a:bodyPr/>
        <a:lstStyle/>
        <a:p>
          <a:endParaRPr lang="it-IT"/>
        </a:p>
      </dgm:t>
    </dgm:pt>
    <dgm:pt modelId="{2B6A4400-EFB3-4E2A-B0A1-489BCD70EB41}" type="pres">
      <dgm:prSet presAssocID="{36831F8B-55F2-456A-AB07-838DE2DD9AA3}" presName="root2" presStyleCnt="0"/>
      <dgm:spPr/>
    </dgm:pt>
    <dgm:pt modelId="{BBF5B905-7957-4BA9-898C-B994123B6669}" type="pres">
      <dgm:prSet presAssocID="{36831F8B-55F2-456A-AB07-838DE2DD9AA3}" presName="LevelTwoTextNode" presStyleLbl="node2" presStyleIdx="2" presStyleCnt="4" custScaleX="137187">
        <dgm:presLayoutVars>
          <dgm:chPref val="3"/>
        </dgm:presLayoutVars>
      </dgm:prSet>
      <dgm:spPr/>
      <dgm:t>
        <a:bodyPr/>
        <a:lstStyle/>
        <a:p>
          <a:endParaRPr lang="it-IT"/>
        </a:p>
      </dgm:t>
    </dgm:pt>
    <dgm:pt modelId="{13FC746C-6FC1-42BB-AFD1-422C7C00A62D}" type="pres">
      <dgm:prSet presAssocID="{36831F8B-55F2-456A-AB07-838DE2DD9AA3}" presName="level3hierChild" presStyleCnt="0"/>
      <dgm:spPr/>
    </dgm:pt>
    <dgm:pt modelId="{E7E64005-250A-4873-AD95-1DD8EE805D20}" type="pres">
      <dgm:prSet presAssocID="{4429B96E-1478-4EBD-9EBE-1EB85E876F12}" presName="conn2-1" presStyleLbl="parChTrans1D2" presStyleIdx="3" presStyleCnt="4"/>
      <dgm:spPr/>
      <dgm:t>
        <a:bodyPr/>
        <a:lstStyle/>
        <a:p>
          <a:endParaRPr lang="it-IT"/>
        </a:p>
      </dgm:t>
    </dgm:pt>
    <dgm:pt modelId="{4A8EC80E-FC36-4805-BE8D-76C459668671}" type="pres">
      <dgm:prSet presAssocID="{4429B96E-1478-4EBD-9EBE-1EB85E876F12}" presName="connTx" presStyleLbl="parChTrans1D2" presStyleIdx="3" presStyleCnt="4"/>
      <dgm:spPr/>
      <dgm:t>
        <a:bodyPr/>
        <a:lstStyle/>
        <a:p>
          <a:endParaRPr lang="it-IT"/>
        </a:p>
      </dgm:t>
    </dgm:pt>
    <dgm:pt modelId="{6F1CEFF2-C5D7-4951-BF33-ADF129CA0E48}" type="pres">
      <dgm:prSet presAssocID="{903499C0-FD92-442C-A076-E817B3E648A5}" presName="root2" presStyleCnt="0"/>
      <dgm:spPr/>
    </dgm:pt>
    <dgm:pt modelId="{47C43A41-B87E-4828-B5B0-C9E94177DEA2}" type="pres">
      <dgm:prSet presAssocID="{903499C0-FD92-442C-A076-E817B3E648A5}" presName="LevelTwoTextNode" presStyleLbl="node2" presStyleIdx="3" presStyleCnt="4" custScaleX="137187">
        <dgm:presLayoutVars>
          <dgm:chPref val="3"/>
        </dgm:presLayoutVars>
      </dgm:prSet>
      <dgm:spPr/>
      <dgm:t>
        <a:bodyPr/>
        <a:lstStyle/>
        <a:p>
          <a:endParaRPr lang="it-IT"/>
        </a:p>
      </dgm:t>
    </dgm:pt>
    <dgm:pt modelId="{86F0E714-86AB-4E87-9ED5-9D9A0AB2640F}" type="pres">
      <dgm:prSet presAssocID="{903499C0-FD92-442C-A076-E817B3E648A5}" presName="level3hierChild" presStyleCnt="0"/>
      <dgm:spPr/>
    </dgm:pt>
  </dgm:ptLst>
  <dgm:cxnLst>
    <dgm:cxn modelId="{1145AA9F-CC16-4F51-BBF1-B24CD25B7258}" type="presOf" srcId="{0FA39A84-E1EB-4869-A06F-32DFB5848B87}" destId="{A0E3F686-1C8B-4B3E-8478-22D50EFF6E80}" srcOrd="0" destOrd="0" presId="urn:microsoft.com/office/officeart/2008/layout/HorizontalMultiLevelHierarchy"/>
    <dgm:cxn modelId="{67648ADB-CC3B-4CA2-B495-5BB52C3D951E}" srcId="{0FA39A84-E1EB-4869-A06F-32DFB5848B87}" destId="{59EBE945-D5B7-4424-8567-DD582542F326}" srcOrd="0" destOrd="0" parTransId="{72A666C7-8872-4661-82E7-F078C26E6F98}" sibTransId="{2BF5CA20-D85F-473A-88D2-4D587730F2D4}"/>
    <dgm:cxn modelId="{77320BDC-7FAD-4212-B447-DA410FBA5080}" srcId="{0FA39A84-E1EB-4869-A06F-32DFB5848B87}" destId="{903499C0-FD92-442C-A076-E817B3E648A5}" srcOrd="3" destOrd="0" parTransId="{4429B96E-1478-4EBD-9EBE-1EB85E876F12}" sibTransId="{7E25D346-410B-4DBC-B802-320ABF9C24C9}"/>
    <dgm:cxn modelId="{B09B4004-7740-4B54-BA41-ECBFD51442E8}" type="presOf" srcId="{8418EE2F-4FD6-4243-98A4-07FDEF754EE7}" destId="{65F9C069-93FA-4FCD-B1E1-8FEBBBFE7CD3}" srcOrd="0" destOrd="0" presId="urn:microsoft.com/office/officeart/2008/layout/HorizontalMultiLevelHierarchy"/>
    <dgm:cxn modelId="{6D1D9C6E-97A5-47A8-85AF-64C06887C1D3}" type="presOf" srcId="{BD59663D-5DBF-4D7C-B955-0FAB35FFA66D}" destId="{B0B6E714-2583-4413-AF26-852B618C5F30}" srcOrd="0" destOrd="0" presId="urn:microsoft.com/office/officeart/2008/layout/HorizontalMultiLevelHierarchy"/>
    <dgm:cxn modelId="{5765249D-8E54-41C4-8084-2262AA7D0094}" srcId="{0FA39A84-E1EB-4869-A06F-32DFB5848B87}" destId="{BD59663D-5DBF-4D7C-B955-0FAB35FFA66D}" srcOrd="1" destOrd="0" parTransId="{8418EE2F-4FD6-4243-98A4-07FDEF754EE7}" sibTransId="{2DED3115-F4D8-4990-8BCD-50B46E9F3C81}"/>
    <dgm:cxn modelId="{132ADA49-E068-4D98-A8FA-46A1551A322E}" srcId="{0FA39A84-E1EB-4869-A06F-32DFB5848B87}" destId="{36831F8B-55F2-456A-AB07-838DE2DD9AA3}" srcOrd="2" destOrd="0" parTransId="{D991B9F3-AEB6-41C5-AE14-498F615C15E8}" sibTransId="{17D31C29-163E-4646-B9EB-46EE0503FA11}"/>
    <dgm:cxn modelId="{07CDE8F8-2ABC-49B9-B169-D3C3116F1062}" type="presOf" srcId="{C44E59A3-8EDC-43FE-B93D-213CE47FCD45}" destId="{AD42DD2C-10F6-4949-9129-52B91A81DA39}" srcOrd="0" destOrd="0" presId="urn:microsoft.com/office/officeart/2008/layout/HorizontalMultiLevelHierarchy"/>
    <dgm:cxn modelId="{1E132F2D-EE3A-453F-AE77-46ECD3AB2F74}" type="presOf" srcId="{903499C0-FD92-442C-A076-E817B3E648A5}" destId="{47C43A41-B87E-4828-B5B0-C9E94177DEA2}" srcOrd="0" destOrd="0" presId="urn:microsoft.com/office/officeart/2008/layout/HorizontalMultiLevelHierarchy"/>
    <dgm:cxn modelId="{60D28D7D-A8FE-42FD-A909-3D3FBD135D94}" type="presOf" srcId="{D991B9F3-AEB6-41C5-AE14-498F615C15E8}" destId="{9088E79C-8FB0-4D5D-8DDD-176DFBDC3D26}" srcOrd="0" destOrd="0" presId="urn:microsoft.com/office/officeart/2008/layout/HorizontalMultiLevelHierarchy"/>
    <dgm:cxn modelId="{15DDB37A-F620-4612-B392-B2E2957F4BE2}" type="presOf" srcId="{72A666C7-8872-4661-82E7-F078C26E6F98}" destId="{841B3BF8-AA4E-4A51-B954-88D3FA80036A}" srcOrd="1" destOrd="0" presId="urn:microsoft.com/office/officeart/2008/layout/HorizontalMultiLevelHierarchy"/>
    <dgm:cxn modelId="{C3C64BFD-AF99-4D2F-A366-604787E9ECA2}" type="presOf" srcId="{4429B96E-1478-4EBD-9EBE-1EB85E876F12}" destId="{E7E64005-250A-4873-AD95-1DD8EE805D20}" srcOrd="0" destOrd="0" presId="urn:microsoft.com/office/officeart/2008/layout/HorizontalMultiLevelHierarchy"/>
    <dgm:cxn modelId="{DF9F1FD4-51D5-4DB3-A8A6-44958131A23D}" type="presOf" srcId="{4429B96E-1478-4EBD-9EBE-1EB85E876F12}" destId="{4A8EC80E-FC36-4805-BE8D-76C459668671}" srcOrd="1" destOrd="0" presId="urn:microsoft.com/office/officeart/2008/layout/HorizontalMultiLevelHierarchy"/>
    <dgm:cxn modelId="{E7D1BF69-7BC7-4049-9687-85B6A781C978}" type="presOf" srcId="{36831F8B-55F2-456A-AB07-838DE2DD9AA3}" destId="{BBF5B905-7957-4BA9-898C-B994123B6669}" srcOrd="0" destOrd="0" presId="urn:microsoft.com/office/officeart/2008/layout/HorizontalMultiLevelHierarchy"/>
    <dgm:cxn modelId="{56EEA2EA-A451-4566-A94D-8461E7D5B417}" type="presOf" srcId="{59EBE945-D5B7-4424-8567-DD582542F326}" destId="{A9694CC4-D93E-4B3E-8289-2A3D830821B1}" srcOrd="0" destOrd="0" presId="urn:microsoft.com/office/officeart/2008/layout/HorizontalMultiLevelHierarchy"/>
    <dgm:cxn modelId="{ED0F119C-7713-4C28-92B4-6B25AF9A17F6}" type="presOf" srcId="{72A666C7-8872-4661-82E7-F078C26E6F98}" destId="{F2681020-9717-442A-832B-BF80C73A923A}" srcOrd="0" destOrd="0" presId="urn:microsoft.com/office/officeart/2008/layout/HorizontalMultiLevelHierarchy"/>
    <dgm:cxn modelId="{E1EEC1DA-F10D-4E43-8758-F6BAB9C1A5EC}" srcId="{C44E59A3-8EDC-43FE-B93D-213CE47FCD45}" destId="{0FA39A84-E1EB-4869-A06F-32DFB5848B87}" srcOrd="0" destOrd="0" parTransId="{118000B0-3D49-4053-A8B8-7851EC59665F}" sibTransId="{69EFD14E-A5CD-49C6-BAFD-D6144C251C74}"/>
    <dgm:cxn modelId="{8971C46C-DA1E-42E2-A7F7-92DC102BFE4E}" type="presOf" srcId="{8418EE2F-4FD6-4243-98A4-07FDEF754EE7}" destId="{1C63B44F-DEF5-46E3-9FB8-8F573F3119A9}" srcOrd="1" destOrd="0" presId="urn:microsoft.com/office/officeart/2008/layout/HorizontalMultiLevelHierarchy"/>
    <dgm:cxn modelId="{5A4E323E-A93C-4312-903F-C93FD3F8D305}" type="presOf" srcId="{D991B9F3-AEB6-41C5-AE14-498F615C15E8}" destId="{36166320-862B-4FA5-AAFA-458A8279B6F5}" srcOrd="1" destOrd="0" presId="urn:microsoft.com/office/officeart/2008/layout/HorizontalMultiLevelHierarchy"/>
    <dgm:cxn modelId="{5A8ECA25-4B3B-415C-93E9-D0F779048CF9}" type="presParOf" srcId="{AD42DD2C-10F6-4949-9129-52B91A81DA39}" destId="{4521C4E9-95E7-4A8B-9332-B86D50915055}" srcOrd="0" destOrd="0" presId="urn:microsoft.com/office/officeart/2008/layout/HorizontalMultiLevelHierarchy"/>
    <dgm:cxn modelId="{500EC0EE-3D57-4F48-BACF-3C9C16578868}" type="presParOf" srcId="{4521C4E9-95E7-4A8B-9332-B86D50915055}" destId="{A0E3F686-1C8B-4B3E-8478-22D50EFF6E80}" srcOrd="0" destOrd="0" presId="urn:microsoft.com/office/officeart/2008/layout/HorizontalMultiLevelHierarchy"/>
    <dgm:cxn modelId="{4F228FBF-B8D7-43FB-8178-991889CA0DF0}" type="presParOf" srcId="{4521C4E9-95E7-4A8B-9332-B86D50915055}" destId="{16EDE886-3AA6-4356-B72F-3A5990108405}" srcOrd="1" destOrd="0" presId="urn:microsoft.com/office/officeart/2008/layout/HorizontalMultiLevelHierarchy"/>
    <dgm:cxn modelId="{829A22D0-EB55-4561-87DB-BC0457F37FF3}" type="presParOf" srcId="{16EDE886-3AA6-4356-B72F-3A5990108405}" destId="{F2681020-9717-442A-832B-BF80C73A923A}" srcOrd="0" destOrd="0" presId="urn:microsoft.com/office/officeart/2008/layout/HorizontalMultiLevelHierarchy"/>
    <dgm:cxn modelId="{30CA9E7B-FD1F-4FE1-BD8D-F5E0218E9CBD}" type="presParOf" srcId="{F2681020-9717-442A-832B-BF80C73A923A}" destId="{841B3BF8-AA4E-4A51-B954-88D3FA80036A}" srcOrd="0" destOrd="0" presId="urn:microsoft.com/office/officeart/2008/layout/HorizontalMultiLevelHierarchy"/>
    <dgm:cxn modelId="{7C4D28CF-48CA-45B1-A6BF-264F6DFBA4F0}" type="presParOf" srcId="{16EDE886-3AA6-4356-B72F-3A5990108405}" destId="{CCF71BBB-F7A8-4B9C-81DC-D486F0656D61}" srcOrd="1" destOrd="0" presId="urn:microsoft.com/office/officeart/2008/layout/HorizontalMultiLevelHierarchy"/>
    <dgm:cxn modelId="{CCFD01DE-9237-4E4A-ABBF-2F669474A055}" type="presParOf" srcId="{CCF71BBB-F7A8-4B9C-81DC-D486F0656D61}" destId="{A9694CC4-D93E-4B3E-8289-2A3D830821B1}" srcOrd="0" destOrd="0" presId="urn:microsoft.com/office/officeart/2008/layout/HorizontalMultiLevelHierarchy"/>
    <dgm:cxn modelId="{DCDA8CC7-FD17-4F88-B8D5-1918FF429707}" type="presParOf" srcId="{CCF71BBB-F7A8-4B9C-81DC-D486F0656D61}" destId="{B38AA288-4FD6-476E-856A-F7AA46E219D4}" srcOrd="1" destOrd="0" presId="urn:microsoft.com/office/officeart/2008/layout/HorizontalMultiLevelHierarchy"/>
    <dgm:cxn modelId="{F34949C2-A173-4C10-A144-B829CABBBD6C}" type="presParOf" srcId="{16EDE886-3AA6-4356-B72F-3A5990108405}" destId="{65F9C069-93FA-4FCD-B1E1-8FEBBBFE7CD3}" srcOrd="2" destOrd="0" presId="urn:microsoft.com/office/officeart/2008/layout/HorizontalMultiLevelHierarchy"/>
    <dgm:cxn modelId="{F1654110-2D96-4A36-A266-C6602D338B2C}" type="presParOf" srcId="{65F9C069-93FA-4FCD-B1E1-8FEBBBFE7CD3}" destId="{1C63B44F-DEF5-46E3-9FB8-8F573F3119A9}" srcOrd="0" destOrd="0" presId="urn:microsoft.com/office/officeart/2008/layout/HorizontalMultiLevelHierarchy"/>
    <dgm:cxn modelId="{9983FEF8-6246-463E-AC3A-CDE399C2A922}" type="presParOf" srcId="{16EDE886-3AA6-4356-B72F-3A5990108405}" destId="{23F3F2B4-238D-45A8-B0E0-B2F0B00D1202}" srcOrd="3" destOrd="0" presId="urn:microsoft.com/office/officeart/2008/layout/HorizontalMultiLevelHierarchy"/>
    <dgm:cxn modelId="{E64B666F-C4CE-4769-95A7-CB561687C640}" type="presParOf" srcId="{23F3F2B4-238D-45A8-B0E0-B2F0B00D1202}" destId="{B0B6E714-2583-4413-AF26-852B618C5F30}" srcOrd="0" destOrd="0" presId="urn:microsoft.com/office/officeart/2008/layout/HorizontalMultiLevelHierarchy"/>
    <dgm:cxn modelId="{69B5FB71-9EBC-4D20-AD46-9D303A4AE11D}" type="presParOf" srcId="{23F3F2B4-238D-45A8-B0E0-B2F0B00D1202}" destId="{8EEC5B2E-3AF1-419D-8FAD-6DA8EB1A43E5}" srcOrd="1" destOrd="0" presId="urn:microsoft.com/office/officeart/2008/layout/HorizontalMultiLevelHierarchy"/>
    <dgm:cxn modelId="{2218C5E3-C15C-403C-BB56-D49D4BA81ACD}" type="presParOf" srcId="{16EDE886-3AA6-4356-B72F-3A5990108405}" destId="{9088E79C-8FB0-4D5D-8DDD-176DFBDC3D26}" srcOrd="4" destOrd="0" presId="urn:microsoft.com/office/officeart/2008/layout/HorizontalMultiLevelHierarchy"/>
    <dgm:cxn modelId="{FB3D5491-1966-4FAF-A9F4-3B88F91BF40C}" type="presParOf" srcId="{9088E79C-8FB0-4D5D-8DDD-176DFBDC3D26}" destId="{36166320-862B-4FA5-AAFA-458A8279B6F5}" srcOrd="0" destOrd="0" presId="urn:microsoft.com/office/officeart/2008/layout/HorizontalMultiLevelHierarchy"/>
    <dgm:cxn modelId="{3BDE6590-A265-46A0-8F59-B97495465513}" type="presParOf" srcId="{16EDE886-3AA6-4356-B72F-3A5990108405}" destId="{2B6A4400-EFB3-4E2A-B0A1-489BCD70EB41}" srcOrd="5" destOrd="0" presId="urn:microsoft.com/office/officeart/2008/layout/HorizontalMultiLevelHierarchy"/>
    <dgm:cxn modelId="{CBD2F0E5-2958-4F7C-8E5C-06EFD9537383}" type="presParOf" srcId="{2B6A4400-EFB3-4E2A-B0A1-489BCD70EB41}" destId="{BBF5B905-7957-4BA9-898C-B994123B6669}" srcOrd="0" destOrd="0" presId="urn:microsoft.com/office/officeart/2008/layout/HorizontalMultiLevelHierarchy"/>
    <dgm:cxn modelId="{921DE64B-8FF2-438C-8EC5-3E89F44151F6}" type="presParOf" srcId="{2B6A4400-EFB3-4E2A-B0A1-489BCD70EB41}" destId="{13FC746C-6FC1-42BB-AFD1-422C7C00A62D}" srcOrd="1" destOrd="0" presId="urn:microsoft.com/office/officeart/2008/layout/HorizontalMultiLevelHierarchy"/>
    <dgm:cxn modelId="{03693B2D-7869-49E8-B64B-8D81F713D1F6}" type="presParOf" srcId="{16EDE886-3AA6-4356-B72F-3A5990108405}" destId="{E7E64005-250A-4873-AD95-1DD8EE805D20}" srcOrd="6" destOrd="0" presId="urn:microsoft.com/office/officeart/2008/layout/HorizontalMultiLevelHierarchy"/>
    <dgm:cxn modelId="{043077B6-2F52-4BF5-9D27-F67B8D06CC2F}" type="presParOf" srcId="{E7E64005-250A-4873-AD95-1DD8EE805D20}" destId="{4A8EC80E-FC36-4805-BE8D-76C459668671}" srcOrd="0" destOrd="0" presId="urn:microsoft.com/office/officeart/2008/layout/HorizontalMultiLevelHierarchy"/>
    <dgm:cxn modelId="{8DFDA6AB-0E83-4150-B0D3-AA34C5D3FA21}" type="presParOf" srcId="{16EDE886-3AA6-4356-B72F-3A5990108405}" destId="{6F1CEFF2-C5D7-4951-BF33-ADF129CA0E48}" srcOrd="7" destOrd="0" presId="urn:microsoft.com/office/officeart/2008/layout/HorizontalMultiLevelHierarchy"/>
    <dgm:cxn modelId="{ADA3A083-34B6-4D26-B51A-82BD83E1CE1A}" type="presParOf" srcId="{6F1CEFF2-C5D7-4951-BF33-ADF129CA0E48}" destId="{47C43A41-B87E-4828-B5B0-C9E94177DEA2}" srcOrd="0" destOrd="0" presId="urn:microsoft.com/office/officeart/2008/layout/HorizontalMultiLevelHierarchy"/>
    <dgm:cxn modelId="{C9EEC09C-DA2A-4470-BA7A-7EC8E843E563}" type="presParOf" srcId="{6F1CEFF2-C5D7-4951-BF33-ADF129CA0E48}" destId="{86F0E714-86AB-4E87-9ED5-9D9A0AB2640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1473306-A344-41FC-974E-59C90319DBC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it-IT"/>
        </a:p>
      </dgm:t>
    </dgm:pt>
    <dgm:pt modelId="{6B8A4633-505D-4910-8645-4250164C6307}">
      <dgm:prSet phldrT="[Testo]" custT="1">
        <dgm:style>
          <a:lnRef idx="2">
            <a:schemeClr val="accent1"/>
          </a:lnRef>
          <a:fillRef idx="1">
            <a:schemeClr val="lt1"/>
          </a:fillRef>
          <a:effectRef idx="0">
            <a:schemeClr val="accent1"/>
          </a:effectRef>
          <a:fontRef idx="minor">
            <a:schemeClr val="dk1"/>
          </a:fontRef>
        </dgm:style>
      </dgm:prSet>
      <dgm:spPr/>
      <dgm:t>
        <a:bodyPr/>
        <a:lstStyle/>
        <a:p>
          <a:r>
            <a:rPr lang="it-IT" sz="2000" b="1" dirty="0" smtClean="0"/>
            <a:t>EVENTI SPORTIVI EUROPEI SENZA SCOPO DI LUCRO</a:t>
          </a:r>
          <a:endParaRPr lang="it-IT" sz="2000" b="1" dirty="0"/>
        </a:p>
      </dgm:t>
    </dgm:pt>
    <dgm:pt modelId="{979860D1-713D-4C1E-B1ED-8798223EBFE8}" type="parTrans" cxnId="{271BF433-55C8-4643-905D-6CC8FD1BD999}">
      <dgm:prSet/>
      <dgm:spPr/>
      <dgm:t>
        <a:bodyPr/>
        <a:lstStyle/>
        <a:p>
          <a:endParaRPr lang="it-IT" sz="2200"/>
        </a:p>
      </dgm:t>
    </dgm:pt>
    <dgm:pt modelId="{FCF9EF34-B839-48BD-A3DE-A416D509AE53}" type="sibTrans" cxnId="{271BF433-55C8-4643-905D-6CC8FD1BD999}">
      <dgm:prSet/>
      <dgm:spPr/>
      <dgm:t>
        <a:bodyPr/>
        <a:lstStyle/>
        <a:p>
          <a:endParaRPr lang="it-IT" sz="2200"/>
        </a:p>
      </dgm:t>
    </dgm:pt>
    <dgm:pt modelId="{7ACA81BB-0F1A-4AB8-83F2-B88382760A1E}">
      <dgm:prSet phldrT="[Testo]" custT="1">
        <dgm:style>
          <a:lnRef idx="1">
            <a:schemeClr val="accent2"/>
          </a:lnRef>
          <a:fillRef idx="2">
            <a:schemeClr val="accent2"/>
          </a:fillRef>
          <a:effectRef idx="1">
            <a:schemeClr val="accent2"/>
          </a:effectRef>
          <a:fontRef idx="minor">
            <a:schemeClr val="dk1"/>
          </a:fontRef>
        </dgm:style>
      </dgm:prSet>
      <dgm:spPr>
        <a:solidFill>
          <a:srgbClr val="92D050"/>
        </a:solidFill>
      </dgm:spPr>
      <dgm:t>
        <a:bodyPr/>
        <a:lstStyle/>
        <a:p>
          <a:r>
            <a:rPr lang="it-IT" sz="2200" dirty="0" smtClean="0"/>
            <a:t>OBIETTIVI</a:t>
          </a:r>
          <a:endParaRPr lang="it-IT" sz="2200" dirty="0"/>
        </a:p>
      </dgm:t>
    </dgm:pt>
    <dgm:pt modelId="{A7BB9B15-0736-4489-B57C-D2636F2BE9E3}" type="parTrans" cxnId="{2805D115-DAB6-4DDA-A17F-28266FBAF30B}">
      <dgm:prSet/>
      <dgm:spPr/>
      <dgm:t>
        <a:bodyPr/>
        <a:lstStyle/>
        <a:p>
          <a:endParaRPr lang="it-IT" sz="2200"/>
        </a:p>
      </dgm:t>
    </dgm:pt>
    <dgm:pt modelId="{E8ADA6CB-4A92-427C-8422-549162ABDBFD}" type="sibTrans" cxnId="{2805D115-DAB6-4DDA-A17F-28266FBAF30B}">
      <dgm:prSet/>
      <dgm:spPr/>
      <dgm:t>
        <a:bodyPr/>
        <a:lstStyle/>
        <a:p>
          <a:endParaRPr lang="it-IT" sz="2200"/>
        </a:p>
      </dgm:t>
    </dgm:pt>
    <dgm:pt modelId="{4BD817B5-4F2A-4597-874C-A70E667FA9A0}">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dgm:spPr>
      <dgm:t>
        <a:bodyPr/>
        <a:lstStyle/>
        <a:p>
          <a:pPr algn="l"/>
          <a:r>
            <a:rPr lang="it-IT" sz="1800" b="0" i="0" dirty="0" smtClean="0"/>
            <a:t>Quest'azione mira a sostenere:</a:t>
          </a:r>
        </a:p>
        <a:p>
          <a:pPr algn="l"/>
          <a:r>
            <a:rPr lang="it-IT" sz="1800" b="0" i="0" dirty="0" smtClean="0"/>
            <a:t>- il volontariato nello sport;</a:t>
          </a:r>
        </a:p>
        <a:p>
          <a:pPr algn="l"/>
          <a:r>
            <a:rPr lang="it-IT" sz="1800" b="0" i="0" dirty="0" smtClean="0"/>
            <a:t>- l'inclusione sociale nello sport;</a:t>
          </a:r>
        </a:p>
        <a:p>
          <a:pPr algn="l"/>
          <a:r>
            <a:rPr lang="it-IT" sz="1800" b="0" i="0" dirty="0" smtClean="0"/>
            <a:t>- la parità di genere nello sport;</a:t>
          </a:r>
        </a:p>
        <a:p>
          <a:pPr algn="l"/>
          <a:r>
            <a:rPr lang="it-IT" sz="1800" b="0" i="0" dirty="0" smtClean="0"/>
            <a:t>- l'attività fisica a vantaggio della salute;</a:t>
          </a:r>
        </a:p>
        <a:p>
          <a:pPr algn="l"/>
          <a:r>
            <a:rPr lang="it-IT" sz="1800" b="0" i="0" dirty="0" smtClean="0"/>
            <a:t>- l'attuazione della settimana europea dello sport.</a:t>
          </a:r>
          <a:endParaRPr lang="it-IT" sz="1800" i="1" dirty="0"/>
        </a:p>
      </dgm:t>
    </dgm:pt>
    <dgm:pt modelId="{823B3AB4-95B5-441C-9F3A-C3DAFA90B591}" type="parTrans" cxnId="{1E8A564E-F706-4FFC-BB1E-92204B31995B}">
      <dgm:prSet/>
      <dgm:spPr/>
      <dgm:t>
        <a:bodyPr/>
        <a:lstStyle/>
        <a:p>
          <a:endParaRPr lang="it-IT" sz="2200"/>
        </a:p>
      </dgm:t>
    </dgm:pt>
    <dgm:pt modelId="{6915B3FC-5240-4C37-8366-4D37259EE00D}" type="sibTrans" cxnId="{1E8A564E-F706-4FFC-BB1E-92204B31995B}">
      <dgm:prSet/>
      <dgm:spPr/>
      <dgm:t>
        <a:bodyPr/>
        <a:lstStyle/>
        <a:p>
          <a:endParaRPr lang="it-IT" sz="2200"/>
        </a:p>
      </dgm:t>
    </dgm:pt>
    <dgm:pt modelId="{98CA9EDB-9CD5-4C5A-B3CF-FF57E973755F}" type="pres">
      <dgm:prSet presAssocID="{11473306-A344-41FC-974E-59C90319DBC3}" presName="Name0" presStyleCnt="0">
        <dgm:presLayoutVars>
          <dgm:dir/>
          <dgm:animLvl val="lvl"/>
          <dgm:resizeHandles val="exact"/>
        </dgm:presLayoutVars>
      </dgm:prSet>
      <dgm:spPr/>
      <dgm:t>
        <a:bodyPr/>
        <a:lstStyle/>
        <a:p>
          <a:endParaRPr lang="it-IT"/>
        </a:p>
      </dgm:t>
    </dgm:pt>
    <dgm:pt modelId="{5FE9DE1E-37AA-413A-AE00-95D1B5690A82}" type="pres">
      <dgm:prSet presAssocID="{4BD817B5-4F2A-4597-874C-A70E667FA9A0}" presName="boxAndChildren" presStyleCnt="0"/>
      <dgm:spPr/>
    </dgm:pt>
    <dgm:pt modelId="{B391091F-AB13-41D5-A3A5-F59BBC2AAA7A}" type="pres">
      <dgm:prSet presAssocID="{4BD817B5-4F2A-4597-874C-A70E667FA9A0}" presName="parentTextBox" presStyleLbl="node1" presStyleIdx="0" presStyleCnt="2" custScaleX="71154"/>
      <dgm:spPr/>
      <dgm:t>
        <a:bodyPr/>
        <a:lstStyle/>
        <a:p>
          <a:endParaRPr lang="it-IT"/>
        </a:p>
      </dgm:t>
    </dgm:pt>
    <dgm:pt modelId="{9F4610B2-ED7A-4FA9-8369-927F6C538AA2}" type="pres">
      <dgm:prSet presAssocID="{FCF9EF34-B839-48BD-A3DE-A416D509AE53}" presName="sp" presStyleCnt="0"/>
      <dgm:spPr/>
    </dgm:pt>
    <dgm:pt modelId="{18870624-0AEF-4D2E-B232-63381AD5AD49}" type="pres">
      <dgm:prSet presAssocID="{6B8A4633-505D-4910-8645-4250164C6307}" presName="arrowAndChildren" presStyleCnt="0"/>
      <dgm:spPr/>
    </dgm:pt>
    <dgm:pt modelId="{EB6EDD79-D42C-4746-8B4F-5DF8E28AFA3D}" type="pres">
      <dgm:prSet presAssocID="{6B8A4633-505D-4910-8645-4250164C6307}" presName="parentTextArrow" presStyleLbl="node1" presStyleIdx="0" presStyleCnt="2"/>
      <dgm:spPr/>
      <dgm:t>
        <a:bodyPr/>
        <a:lstStyle/>
        <a:p>
          <a:endParaRPr lang="it-IT"/>
        </a:p>
      </dgm:t>
    </dgm:pt>
    <dgm:pt modelId="{B2094A44-7623-4435-95F2-80AB99A17070}" type="pres">
      <dgm:prSet presAssocID="{6B8A4633-505D-4910-8645-4250164C6307}" presName="arrow" presStyleLbl="node1" presStyleIdx="1" presStyleCnt="2" custScaleY="46492" custLinFactNeighborX="388" custLinFactNeighborY="-3688"/>
      <dgm:spPr/>
      <dgm:t>
        <a:bodyPr/>
        <a:lstStyle/>
        <a:p>
          <a:endParaRPr lang="it-IT"/>
        </a:p>
      </dgm:t>
    </dgm:pt>
    <dgm:pt modelId="{DD678228-14A4-41C4-9F88-FC5441D736F2}" type="pres">
      <dgm:prSet presAssocID="{6B8A4633-505D-4910-8645-4250164C6307}" presName="descendantArrow" presStyleCnt="0"/>
      <dgm:spPr/>
    </dgm:pt>
    <dgm:pt modelId="{99E7CCCC-8795-4B7A-8F4C-56D7CE19765C}" type="pres">
      <dgm:prSet presAssocID="{7ACA81BB-0F1A-4AB8-83F2-B88382760A1E}" presName="childTextArrow" presStyleLbl="fgAccFollowNode1" presStyleIdx="0" presStyleCnt="1" custScaleY="47240" custLinFactNeighborY="-7508">
        <dgm:presLayoutVars>
          <dgm:bulletEnabled val="1"/>
        </dgm:presLayoutVars>
      </dgm:prSet>
      <dgm:spPr/>
      <dgm:t>
        <a:bodyPr/>
        <a:lstStyle/>
        <a:p>
          <a:endParaRPr lang="it-IT"/>
        </a:p>
      </dgm:t>
    </dgm:pt>
  </dgm:ptLst>
  <dgm:cxnLst>
    <dgm:cxn modelId="{1E8A564E-F706-4FFC-BB1E-92204B31995B}" srcId="{11473306-A344-41FC-974E-59C90319DBC3}" destId="{4BD817B5-4F2A-4597-874C-A70E667FA9A0}" srcOrd="1" destOrd="0" parTransId="{823B3AB4-95B5-441C-9F3A-C3DAFA90B591}" sibTransId="{6915B3FC-5240-4C37-8366-4D37259EE00D}"/>
    <dgm:cxn modelId="{271BF433-55C8-4643-905D-6CC8FD1BD999}" srcId="{11473306-A344-41FC-974E-59C90319DBC3}" destId="{6B8A4633-505D-4910-8645-4250164C6307}" srcOrd="0" destOrd="0" parTransId="{979860D1-713D-4C1E-B1ED-8798223EBFE8}" sibTransId="{FCF9EF34-B839-48BD-A3DE-A416D509AE53}"/>
    <dgm:cxn modelId="{363BD903-4150-4197-BF7F-4B2367C6BB7E}" type="presOf" srcId="{4BD817B5-4F2A-4597-874C-A70E667FA9A0}" destId="{B391091F-AB13-41D5-A3A5-F59BBC2AAA7A}" srcOrd="0" destOrd="0" presId="urn:microsoft.com/office/officeart/2005/8/layout/process4"/>
    <dgm:cxn modelId="{8C11C889-6481-451B-B5F5-ACEC2EBF08E0}" type="presOf" srcId="{7ACA81BB-0F1A-4AB8-83F2-B88382760A1E}" destId="{99E7CCCC-8795-4B7A-8F4C-56D7CE19765C}" srcOrd="0" destOrd="0" presId="urn:microsoft.com/office/officeart/2005/8/layout/process4"/>
    <dgm:cxn modelId="{D91794F1-26E1-481F-A7DA-D51D138D841C}" type="presOf" srcId="{6B8A4633-505D-4910-8645-4250164C6307}" destId="{EB6EDD79-D42C-4746-8B4F-5DF8E28AFA3D}" srcOrd="0" destOrd="0" presId="urn:microsoft.com/office/officeart/2005/8/layout/process4"/>
    <dgm:cxn modelId="{FD38F21A-2FEE-4104-842B-812F2C01A23F}" type="presOf" srcId="{6B8A4633-505D-4910-8645-4250164C6307}" destId="{B2094A44-7623-4435-95F2-80AB99A17070}" srcOrd="1" destOrd="0" presId="urn:microsoft.com/office/officeart/2005/8/layout/process4"/>
    <dgm:cxn modelId="{91AA0BE3-6299-43EC-8322-22C553C6680B}" type="presOf" srcId="{11473306-A344-41FC-974E-59C90319DBC3}" destId="{98CA9EDB-9CD5-4C5A-B3CF-FF57E973755F}" srcOrd="0" destOrd="0" presId="urn:microsoft.com/office/officeart/2005/8/layout/process4"/>
    <dgm:cxn modelId="{2805D115-DAB6-4DDA-A17F-28266FBAF30B}" srcId="{6B8A4633-505D-4910-8645-4250164C6307}" destId="{7ACA81BB-0F1A-4AB8-83F2-B88382760A1E}" srcOrd="0" destOrd="0" parTransId="{A7BB9B15-0736-4489-B57C-D2636F2BE9E3}" sibTransId="{E8ADA6CB-4A92-427C-8422-549162ABDBFD}"/>
    <dgm:cxn modelId="{0D29880A-3CD6-43F7-9E9C-18F28E34F705}" type="presParOf" srcId="{98CA9EDB-9CD5-4C5A-B3CF-FF57E973755F}" destId="{5FE9DE1E-37AA-413A-AE00-95D1B5690A82}" srcOrd="0" destOrd="0" presId="urn:microsoft.com/office/officeart/2005/8/layout/process4"/>
    <dgm:cxn modelId="{90B87A23-B688-42D8-9E84-F5779C7B9F44}" type="presParOf" srcId="{5FE9DE1E-37AA-413A-AE00-95D1B5690A82}" destId="{B391091F-AB13-41D5-A3A5-F59BBC2AAA7A}" srcOrd="0" destOrd="0" presId="urn:microsoft.com/office/officeart/2005/8/layout/process4"/>
    <dgm:cxn modelId="{7994664A-E862-495E-979E-803C9157B0F3}" type="presParOf" srcId="{98CA9EDB-9CD5-4C5A-B3CF-FF57E973755F}" destId="{9F4610B2-ED7A-4FA9-8369-927F6C538AA2}" srcOrd="1" destOrd="0" presId="urn:microsoft.com/office/officeart/2005/8/layout/process4"/>
    <dgm:cxn modelId="{FA55C8E5-A203-4136-B158-2C7CDF53F772}" type="presParOf" srcId="{98CA9EDB-9CD5-4C5A-B3CF-FF57E973755F}" destId="{18870624-0AEF-4D2E-B232-63381AD5AD49}" srcOrd="2" destOrd="0" presId="urn:microsoft.com/office/officeart/2005/8/layout/process4"/>
    <dgm:cxn modelId="{F8872128-CCB8-43A0-A96A-F22326A975E0}" type="presParOf" srcId="{18870624-0AEF-4D2E-B232-63381AD5AD49}" destId="{EB6EDD79-D42C-4746-8B4F-5DF8E28AFA3D}" srcOrd="0" destOrd="0" presId="urn:microsoft.com/office/officeart/2005/8/layout/process4"/>
    <dgm:cxn modelId="{41C9F00B-F5E7-4874-A0D2-C979C22A404C}" type="presParOf" srcId="{18870624-0AEF-4D2E-B232-63381AD5AD49}" destId="{B2094A44-7623-4435-95F2-80AB99A17070}" srcOrd="1" destOrd="0" presId="urn:microsoft.com/office/officeart/2005/8/layout/process4"/>
    <dgm:cxn modelId="{2B3DAA18-85F5-43F4-8B47-87DA066F3BBB}" type="presParOf" srcId="{18870624-0AEF-4D2E-B232-63381AD5AD49}" destId="{DD678228-14A4-41C4-9F88-FC5441D736F2}" srcOrd="2" destOrd="0" presId="urn:microsoft.com/office/officeart/2005/8/layout/process4"/>
    <dgm:cxn modelId="{6A8B98F3-5365-4126-8384-30E2069FBE6A}" type="presParOf" srcId="{DD678228-14A4-41C4-9F88-FC5441D736F2}" destId="{99E7CCCC-8795-4B7A-8F4C-56D7CE19765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82F19F-F69A-4E46-8673-309F201DC0AA}" type="doc">
      <dgm:prSet loTypeId="urn:microsoft.com/office/officeart/2005/8/layout/default" loCatId="list" qsTypeId="urn:microsoft.com/office/officeart/2005/8/quickstyle/3d2" qsCatId="3D" csTypeId="urn:microsoft.com/office/officeart/2005/8/colors/colorful2" csCatId="colorful" phldr="1"/>
      <dgm:spPr/>
      <dgm:t>
        <a:bodyPr/>
        <a:lstStyle/>
        <a:p>
          <a:endParaRPr lang="it-IT"/>
        </a:p>
      </dgm:t>
    </dgm:pt>
    <dgm:pt modelId="{829A469B-9D0A-464D-9AF9-BEB144A10F4C}" type="pres">
      <dgm:prSet presAssocID="{5C82F19F-F69A-4E46-8673-309F201DC0AA}" presName="diagram" presStyleCnt="0">
        <dgm:presLayoutVars>
          <dgm:dir/>
          <dgm:resizeHandles val="exact"/>
        </dgm:presLayoutVars>
      </dgm:prSet>
      <dgm:spPr/>
      <dgm:t>
        <a:bodyPr/>
        <a:lstStyle/>
        <a:p>
          <a:endParaRPr lang="it-IT"/>
        </a:p>
      </dgm:t>
    </dgm:pt>
  </dgm:ptLst>
  <dgm:cxnLst>
    <dgm:cxn modelId="{F7010FF8-31C1-4F0E-8125-EC1D2890DF1A}" type="presOf" srcId="{5C82F19F-F69A-4E46-8673-309F201DC0AA}" destId="{829A469B-9D0A-464D-9AF9-BEB144A10F4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1473306-A344-41FC-974E-59C90319DBC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it-IT"/>
        </a:p>
      </dgm:t>
    </dgm:pt>
    <dgm:pt modelId="{6B8A4633-505D-4910-8645-4250164C6307}">
      <dgm:prSet phldrT="[Testo]" custT="1">
        <dgm:style>
          <a:lnRef idx="2">
            <a:schemeClr val="accent1"/>
          </a:lnRef>
          <a:fillRef idx="1">
            <a:schemeClr val="lt1"/>
          </a:fillRef>
          <a:effectRef idx="0">
            <a:schemeClr val="accent1"/>
          </a:effectRef>
          <a:fontRef idx="minor">
            <a:schemeClr val="dk1"/>
          </a:fontRef>
        </dgm:style>
      </dgm:prSet>
      <dgm:spPr/>
      <dgm:t>
        <a:bodyPr/>
        <a:lstStyle/>
        <a:p>
          <a:r>
            <a:rPr lang="it-IT" sz="2000" b="1" dirty="0" smtClean="0"/>
            <a:t>EVENTI SPORTIVI EUROPEI SENZA SCOPO DI LUCRO</a:t>
          </a:r>
          <a:endParaRPr lang="it-IT" sz="2000" b="1" dirty="0"/>
        </a:p>
      </dgm:t>
    </dgm:pt>
    <dgm:pt modelId="{979860D1-713D-4C1E-B1ED-8798223EBFE8}" type="parTrans" cxnId="{271BF433-55C8-4643-905D-6CC8FD1BD999}">
      <dgm:prSet/>
      <dgm:spPr/>
      <dgm:t>
        <a:bodyPr/>
        <a:lstStyle/>
        <a:p>
          <a:endParaRPr lang="it-IT" sz="2200"/>
        </a:p>
      </dgm:t>
    </dgm:pt>
    <dgm:pt modelId="{FCF9EF34-B839-48BD-A3DE-A416D509AE53}" type="sibTrans" cxnId="{271BF433-55C8-4643-905D-6CC8FD1BD999}">
      <dgm:prSet/>
      <dgm:spPr/>
      <dgm:t>
        <a:bodyPr/>
        <a:lstStyle/>
        <a:p>
          <a:endParaRPr lang="it-IT" sz="2200"/>
        </a:p>
      </dgm:t>
    </dgm:pt>
    <dgm:pt modelId="{7ACA81BB-0F1A-4AB8-83F2-B88382760A1E}">
      <dgm:prSet phldrT="[Testo]" custT="1">
        <dgm:style>
          <a:lnRef idx="1">
            <a:schemeClr val="accent2"/>
          </a:lnRef>
          <a:fillRef idx="2">
            <a:schemeClr val="accent2"/>
          </a:fillRef>
          <a:effectRef idx="1">
            <a:schemeClr val="accent2"/>
          </a:effectRef>
          <a:fontRef idx="minor">
            <a:schemeClr val="dk1"/>
          </a:fontRef>
        </dgm:style>
      </dgm:prSet>
      <dgm:spPr>
        <a:solidFill>
          <a:srgbClr val="92D050"/>
        </a:solidFill>
      </dgm:spPr>
      <dgm:t>
        <a:bodyPr/>
        <a:lstStyle/>
        <a:p>
          <a:r>
            <a:rPr lang="it-IT" sz="2200" dirty="0" smtClean="0"/>
            <a:t>DEFINIZIONE</a:t>
          </a:r>
          <a:endParaRPr lang="it-IT" sz="2200" dirty="0"/>
        </a:p>
      </dgm:t>
    </dgm:pt>
    <dgm:pt modelId="{A7BB9B15-0736-4489-B57C-D2636F2BE9E3}" type="parTrans" cxnId="{2805D115-DAB6-4DDA-A17F-28266FBAF30B}">
      <dgm:prSet/>
      <dgm:spPr/>
      <dgm:t>
        <a:bodyPr/>
        <a:lstStyle/>
        <a:p>
          <a:endParaRPr lang="it-IT" sz="2200"/>
        </a:p>
      </dgm:t>
    </dgm:pt>
    <dgm:pt modelId="{E8ADA6CB-4A92-427C-8422-549162ABDBFD}" type="sibTrans" cxnId="{2805D115-DAB6-4DDA-A17F-28266FBAF30B}">
      <dgm:prSet/>
      <dgm:spPr/>
      <dgm:t>
        <a:bodyPr/>
        <a:lstStyle/>
        <a:p>
          <a:endParaRPr lang="it-IT" sz="2200"/>
        </a:p>
      </dgm:t>
    </dgm:pt>
    <dgm:pt modelId="{4BD817B5-4F2A-4597-874C-A70E667FA9A0}">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dgm:spPr>
      <dgm:t>
        <a:bodyPr/>
        <a:lstStyle/>
        <a:p>
          <a:pPr algn="just">
            <a:lnSpc>
              <a:spcPct val="100000"/>
            </a:lnSpc>
            <a:spcBef>
              <a:spcPts val="600"/>
            </a:spcBef>
            <a:spcAft>
              <a:spcPts val="0"/>
            </a:spcAft>
          </a:pPr>
          <a:r>
            <a:rPr lang="it-IT" sz="1600" b="1" i="1" dirty="0" smtClean="0"/>
            <a:t>Organizzazione di eventi sportivi in tutta Europa che si svolgono in uno dei paesi aderenti al Programma ed eventi nazionali, organizzati simultaneamente in diversi paesi aderenti al Programma da organizzazioni senza scopo di lucro o organismi pubblici attivi nel settore dello sport.</a:t>
          </a:r>
        </a:p>
        <a:p>
          <a:pPr algn="l">
            <a:lnSpc>
              <a:spcPct val="100000"/>
            </a:lnSpc>
            <a:spcBef>
              <a:spcPts val="600"/>
            </a:spcBef>
            <a:spcAft>
              <a:spcPts val="0"/>
            </a:spcAft>
          </a:pPr>
          <a:endParaRPr lang="it-IT" sz="1600" b="1" i="1" dirty="0" smtClean="0"/>
        </a:p>
        <a:p>
          <a:pPr algn="l">
            <a:lnSpc>
              <a:spcPct val="100000"/>
            </a:lnSpc>
            <a:spcBef>
              <a:spcPts val="600"/>
            </a:spcBef>
            <a:spcAft>
              <a:spcPts val="0"/>
            </a:spcAft>
          </a:pPr>
          <a:r>
            <a:rPr lang="it-IT" sz="1600" b="1" i="1" dirty="0" smtClean="0"/>
            <a:t>Grazie a questi eventi, si </a:t>
          </a:r>
          <a:r>
            <a:rPr lang="it-IT" sz="1600" b="1" i="1" dirty="0" smtClean="0">
              <a:solidFill>
                <a:srgbClr val="FF0000"/>
              </a:solidFill>
            </a:rPr>
            <a:t>prevedono i seguenti risultati:</a:t>
          </a:r>
        </a:p>
        <a:p>
          <a:pPr algn="just">
            <a:lnSpc>
              <a:spcPct val="100000"/>
            </a:lnSpc>
            <a:spcBef>
              <a:spcPts val="600"/>
            </a:spcBef>
            <a:spcAft>
              <a:spcPts val="0"/>
            </a:spcAft>
          </a:pPr>
          <a:r>
            <a:rPr lang="it-IT" sz="1600" b="1" i="1" dirty="0" smtClean="0"/>
            <a:t>- aumento della consapevolezza relativamente al ruolo dello sport in termini di promozione dell'inclusione sociale, delle pari opportunità e dell'attività fisica a vantaggio della salute;</a:t>
          </a:r>
        </a:p>
        <a:p>
          <a:pPr algn="just">
            <a:lnSpc>
              <a:spcPct val="100000"/>
            </a:lnSpc>
            <a:spcBef>
              <a:spcPts val="600"/>
            </a:spcBef>
            <a:spcAft>
              <a:spcPts val="0"/>
            </a:spcAft>
          </a:pPr>
          <a:r>
            <a:rPr lang="it-IT" sz="1600" b="1" i="1" dirty="0" smtClean="0"/>
            <a:t>- aumento della partecipazione allo sport, all'attività fisica e alle attività di volontariato.</a:t>
          </a:r>
          <a:endParaRPr lang="it-IT" sz="1600" b="1" i="1" dirty="0"/>
        </a:p>
      </dgm:t>
    </dgm:pt>
    <dgm:pt modelId="{823B3AB4-95B5-441C-9F3A-C3DAFA90B591}" type="parTrans" cxnId="{1E8A564E-F706-4FFC-BB1E-92204B31995B}">
      <dgm:prSet/>
      <dgm:spPr/>
      <dgm:t>
        <a:bodyPr/>
        <a:lstStyle/>
        <a:p>
          <a:endParaRPr lang="it-IT" sz="2200"/>
        </a:p>
      </dgm:t>
    </dgm:pt>
    <dgm:pt modelId="{6915B3FC-5240-4C37-8366-4D37259EE00D}" type="sibTrans" cxnId="{1E8A564E-F706-4FFC-BB1E-92204B31995B}">
      <dgm:prSet/>
      <dgm:spPr/>
      <dgm:t>
        <a:bodyPr/>
        <a:lstStyle/>
        <a:p>
          <a:endParaRPr lang="it-IT" sz="2200"/>
        </a:p>
      </dgm:t>
    </dgm:pt>
    <dgm:pt modelId="{98CA9EDB-9CD5-4C5A-B3CF-FF57E973755F}" type="pres">
      <dgm:prSet presAssocID="{11473306-A344-41FC-974E-59C90319DBC3}" presName="Name0" presStyleCnt="0">
        <dgm:presLayoutVars>
          <dgm:dir/>
          <dgm:animLvl val="lvl"/>
          <dgm:resizeHandles val="exact"/>
        </dgm:presLayoutVars>
      </dgm:prSet>
      <dgm:spPr/>
      <dgm:t>
        <a:bodyPr/>
        <a:lstStyle/>
        <a:p>
          <a:endParaRPr lang="it-IT"/>
        </a:p>
      </dgm:t>
    </dgm:pt>
    <dgm:pt modelId="{5FE9DE1E-37AA-413A-AE00-95D1B5690A82}" type="pres">
      <dgm:prSet presAssocID="{4BD817B5-4F2A-4597-874C-A70E667FA9A0}" presName="boxAndChildren" presStyleCnt="0"/>
      <dgm:spPr/>
    </dgm:pt>
    <dgm:pt modelId="{B391091F-AB13-41D5-A3A5-F59BBC2AAA7A}" type="pres">
      <dgm:prSet presAssocID="{4BD817B5-4F2A-4597-874C-A70E667FA9A0}" presName="parentTextBox" presStyleLbl="node1" presStyleIdx="0" presStyleCnt="2" custScaleX="100000"/>
      <dgm:spPr/>
      <dgm:t>
        <a:bodyPr/>
        <a:lstStyle/>
        <a:p>
          <a:endParaRPr lang="it-IT"/>
        </a:p>
      </dgm:t>
    </dgm:pt>
    <dgm:pt modelId="{9F4610B2-ED7A-4FA9-8369-927F6C538AA2}" type="pres">
      <dgm:prSet presAssocID="{FCF9EF34-B839-48BD-A3DE-A416D509AE53}" presName="sp" presStyleCnt="0"/>
      <dgm:spPr/>
    </dgm:pt>
    <dgm:pt modelId="{18870624-0AEF-4D2E-B232-63381AD5AD49}" type="pres">
      <dgm:prSet presAssocID="{6B8A4633-505D-4910-8645-4250164C6307}" presName="arrowAndChildren" presStyleCnt="0"/>
      <dgm:spPr/>
    </dgm:pt>
    <dgm:pt modelId="{EB6EDD79-D42C-4746-8B4F-5DF8E28AFA3D}" type="pres">
      <dgm:prSet presAssocID="{6B8A4633-505D-4910-8645-4250164C6307}" presName="parentTextArrow" presStyleLbl="node1" presStyleIdx="0" presStyleCnt="2"/>
      <dgm:spPr/>
      <dgm:t>
        <a:bodyPr/>
        <a:lstStyle/>
        <a:p>
          <a:endParaRPr lang="it-IT"/>
        </a:p>
      </dgm:t>
    </dgm:pt>
    <dgm:pt modelId="{B2094A44-7623-4435-95F2-80AB99A17070}" type="pres">
      <dgm:prSet presAssocID="{6B8A4633-505D-4910-8645-4250164C6307}" presName="arrow" presStyleLbl="node1" presStyleIdx="1" presStyleCnt="2" custScaleY="33066" custLinFactNeighborY="-1589"/>
      <dgm:spPr/>
      <dgm:t>
        <a:bodyPr/>
        <a:lstStyle/>
        <a:p>
          <a:endParaRPr lang="it-IT"/>
        </a:p>
      </dgm:t>
    </dgm:pt>
    <dgm:pt modelId="{DD678228-14A4-41C4-9F88-FC5441D736F2}" type="pres">
      <dgm:prSet presAssocID="{6B8A4633-505D-4910-8645-4250164C6307}" presName="descendantArrow" presStyleCnt="0"/>
      <dgm:spPr/>
    </dgm:pt>
    <dgm:pt modelId="{99E7CCCC-8795-4B7A-8F4C-56D7CE19765C}" type="pres">
      <dgm:prSet presAssocID="{7ACA81BB-0F1A-4AB8-83F2-B88382760A1E}" presName="childTextArrow" presStyleLbl="fgAccFollowNode1" presStyleIdx="0" presStyleCnt="1" custScaleY="29572" custLinFactNeighborY="-6294">
        <dgm:presLayoutVars>
          <dgm:bulletEnabled val="1"/>
        </dgm:presLayoutVars>
      </dgm:prSet>
      <dgm:spPr/>
      <dgm:t>
        <a:bodyPr/>
        <a:lstStyle/>
        <a:p>
          <a:endParaRPr lang="it-IT"/>
        </a:p>
      </dgm:t>
    </dgm:pt>
  </dgm:ptLst>
  <dgm:cxnLst>
    <dgm:cxn modelId="{A5DB8CFD-FB67-4694-A440-6B87F0266572}" type="presOf" srcId="{7ACA81BB-0F1A-4AB8-83F2-B88382760A1E}" destId="{99E7CCCC-8795-4B7A-8F4C-56D7CE19765C}" srcOrd="0" destOrd="0" presId="urn:microsoft.com/office/officeart/2005/8/layout/process4"/>
    <dgm:cxn modelId="{1E8A564E-F706-4FFC-BB1E-92204B31995B}" srcId="{11473306-A344-41FC-974E-59C90319DBC3}" destId="{4BD817B5-4F2A-4597-874C-A70E667FA9A0}" srcOrd="1" destOrd="0" parTransId="{823B3AB4-95B5-441C-9F3A-C3DAFA90B591}" sibTransId="{6915B3FC-5240-4C37-8366-4D37259EE00D}"/>
    <dgm:cxn modelId="{271BF433-55C8-4643-905D-6CC8FD1BD999}" srcId="{11473306-A344-41FC-974E-59C90319DBC3}" destId="{6B8A4633-505D-4910-8645-4250164C6307}" srcOrd="0" destOrd="0" parTransId="{979860D1-713D-4C1E-B1ED-8798223EBFE8}" sibTransId="{FCF9EF34-B839-48BD-A3DE-A416D509AE53}"/>
    <dgm:cxn modelId="{2D6D0A30-A5A5-4808-9F38-3A65643C9A1C}" type="presOf" srcId="{6B8A4633-505D-4910-8645-4250164C6307}" destId="{EB6EDD79-D42C-4746-8B4F-5DF8E28AFA3D}" srcOrd="0" destOrd="0" presId="urn:microsoft.com/office/officeart/2005/8/layout/process4"/>
    <dgm:cxn modelId="{262E8317-F777-4699-BA5A-EEE43676F873}" type="presOf" srcId="{6B8A4633-505D-4910-8645-4250164C6307}" destId="{B2094A44-7623-4435-95F2-80AB99A17070}" srcOrd="1" destOrd="0" presId="urn:microsoft.com/office/officeart/2005/8/layout/process4"/>
    <dgm:cxn modelId="{0FC5C236-323F-425D-B343-AF2EA0BB6510}" type="presOf" srcId="{11473306-A344-41FC-974E-59C90319DBC3}" destId="{98CA9EDB-9CD5-4C5A-B3CF-FF57E973755F}" srcOrd="0" destOrd="0" presId="urn:microsoft.com/office/officeart/2005/8/layout/process4"/>
    <dgm:cxn modelId="{2805D115-DAB6-4DDA-A17F-28266FBAF30B}" srcId="{6B8A4633-505D-4910-8645-4250164C6307}" destId="{7ACA81BB-0F1A-4AB8-83F2-B88382760A1E}" srcOrd="0" destOrd="0" parTransId="{A7BB9B15-0736-4489-B57C-D2636F2BE9E3}" sibTransId="{E8ADA6CB-4A92-427C-8422-549162ABDBFD}"/>
    <dgm:cxn modelId="{5D578B97-14CD-4706-8EED-C1F43BD3CD4D}" type="presOf" srcId="{4BD817B5-4F2A-4597-874C-A70E667FA9A0}" destId="{B391091F-AB13-41D5-A3A5-F59BBC2AAA7A}" srcOrd="0" destOrd="0" presId="urn:microsoft.com/office/officeart/2005/8/layout/process4"/>
    <dgm:cxn modelId="{2349C4B4-3E99-4E8D-ABED-CBA8E8D02DB8}" type="presParOf" srcId="{98CA9EDB-9CD5-4C5A-B3CF-FF57E973755F}" destId="{5FE9DE1E-37AA-413A-AE00-95D1B5690A82}" srcOrd="0" destOrd="0" presId="urn:microsoft.com/office/officeart/2005/8/layout/process4"/>
    <dgm:cxn modelId="{2A3E4B2F-E9A1-4A7D-96AA-843DA416BC38}" type="presParOf" srcId="{5FE9DE1E-37AA-413A-AE00-95D1B5690A82}" destId="{B391091F-AB13-41D5-A3A5-F59BBC2AAA7A}" srcOrd="0" destOrd="0" presId="urn:microsoft.com/office/officeart/2005/8/layout/process4"/>
    <dgm:cxn modelId="{5156A930-6607-4F6E-B12B-A37CEBEC5C08}" type="presParOf" srcId="{98CA9EDB-9CD5-4C5A-B3CF-FF57E973755F}" destId="{9F4610B2-ED7A-4FA9-8369-927F6C538AA2}" srcOrd="1" destOrd="0" presId="urn:microsoft.com/office/officeart/2005/8/layout/process4"/>
    <dgm:cxn modelId="{BC0D17D5-60B9-4FE6-819B-7F56A73911FD}" type="presParOf" srcId="{98CA9EDB-9CD5-4C5A-B3CF-FF57E973755F}" destId="{18870624-0AEF-4D2E-B232-63381AD5AD49}" srcOrd="2" destOrd="0" presId="urn:microsoft.com/office/officeart/2005/8/layout/process4"/>
    <dgm:cxn modelId="{3CE1C4AB-2A92-4F94-A893-33D2B2599B86}" type="presParOf" srcId="{18870624-0AEF-4D2E-B232-63381AD5AD49}" destId="{EB6EDD79-D42C-4746-8B4F-5DF8E28AFA3D}" srcOrd="0" destOrd="0" presId="urn:microsoft.com/office/officeart/2005/8/layout/process4"/>
    <dgm:cxn modelId="{5A4125C4-7F65-4217-A0A2-CC249408972B}" type="presParOf" srcId="{18870624-0AEF-4D2E-B232-63381AD5AD49}" destId="{B2094A44-7623-4435-95F2-80AB99A17070}" srcOrd="1" destOrd="0" presId="urn:microsoft.com/office/officeart/2005/8/layout/process4"/>
    <dgm:cxn modelId="{7BD7B510-9F89-4B49-9525-1991814728BB}" type="presParOf" srcId="{18870624-0AEF-4D2E-B232-63381AD5AD49}" destId="{DD678228-14A4-41C4-9F88-FC5441D736F2}" srcOrd="2" destOrd="0" presId="urn:microsoft.com/office/officeart/2005/8/layout/process4"/>
    <dgm:cxn modelId="{7C8864B2-7DC5-4F8F-9D9A-06861B06FC90}" type="presParOf" srcId="{DD678228-14A4-41C4-9F88-FC5441D736F2}" destId="{99E7CCCC-8795-4B7A-8F4C-56D7CE19765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1473306-A344-41FC-974E-59C90319DBC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it-IT"/>
        </a:p>
      </dgm:t>
    </dgm:pt>
    <dgm:pt modelId="{6B8A4633-505D-4910-8645-4250164C6307}">
      <dgm:prSet phldrT="[Testo]" custT="1">
        <dgm:style>
          <a:lnRef idx="2">
            <a:schemeClr val="accent1"/>
          </a:lnRef>
          <a:fillRef idx="1">
            <a:schemeClr val="lt1"/>
          </a:fillRef>
          <a:effectRef idx="0">
            <a:schemeClr val="accent1"/>
          </a:effectRef>
          <a:fontRef idx="minor">
            <a:schemeClr val="dk1"/>
          </a:fontRef>
        </dgm:style>
      </dgm:prSet>
      <dgm:spPr/>
      <dgm:t>
        <a:bodyPr/>
        <a:lstStyle/>
        <a:p>
          <a:r>
            <a:rPr lang="it-IT" sz="2000" b="1" dirty="0" smtClean="0"/>
            <a:t>EVENTI SPORTIVI EUROPEI SENZA SCOPO DI LUCRO</a:t>
          </a:r>
          <a:endParaRPr lang="it-IT" sz="2000" b="1" dirty="0"/>
        </a:p>
      </dgm:t>
    </dgm:pt>
    <dgm:pt modelId="{979860D1-713D-4C1E-B1ED-8798223EBFE8}" type="parTrans" cxnId="{271BF433-55C8-4643-905D-6CC8FD1BD999}">
      <dgm:prSet/>
      <dgm:spPr/>
      <dgm:t>
        <a:bodyPr/>
        <a:lstStyle/>
        <a:p>
          <a:endParaRPr lang="it-IT" sz="2200"/>
        </a:p>
      </dgm:t>
    </dgm:pt>
    <dgm:pt modelId="{FCF9EF34-B839-48BD-A3DE-A416D509AE53}" type="sibTrans" cxnId="{271BF433-55C8-4643-905D-6CC8FD1BD999}">
      <dgm:prSet/>
      <dgm:spPr/>
      <dgm:t>
        <a:bodyPr/>
        <a:lstStyle/>
        <a:p>
          <a:endParaRPr lang="it-IT" sz="2200"/>
        </a:p>
      </dgm:t>
    </dgm:pt>
    <dgm:pt modelId="{7ACA81BB-0F1A-4AB8-83F2-B88382760A1E}">
      <dgm:prSet phldrT="[Testo]" custT="1">
        <dgm:style>
          <a:lnRef idx="1">
            <a:schemeClr val="accent2"/>
          </a:lnRef>
          <a:fillRef idx="2">
            <a:schemeClr val="accent2"/>
          </a:fillRef>
          <a:effectRef idx="1">
            <a:schemeClr val="accent2"/>
          </a:effectRef>
          <a:fontRef idx="minor">
            <a:schemeClr val="dk1"/>
          </a:fontRef>
        </dgm:style>
      </dgm:prSet>
      <dgm:spPr>
        <a:solidFill>
          <a:srgbClr val="92D050"/>
        </a:solidFill>
      </dgm:spPr>
      <dgm:t>
        <a:bodyPr/>
        <a:lstStyle/>
        <a:p>
          <a:r>
            <a:rPr lang="it-IT" sz="2200" dirty="0" smtClean="0"/>
            <a:t>OBIETTIVI</a:t>
          </a:r>
          <a:endParaRPr lang="it-IT" sz="2200" dirty="0"/>
        </a:p>
      </dgm:t>
    </dgm:pt>
    <dgm:pt modelId="{A7BB9B15-0736-4489-B57C-D2636F2BE9E3}" type="parTrans" cxnId="{2805D115-DAB6-4DDA-A17F-28266FBAF30B}">
      <dgm:prSet/>
      <dgm:spPr/>
      <dgm:t>
        <a:bodyPr/>
        <a:lstStyle/>
        <a:p>
          <a:endParaRPr lang="it-IT" sz="2200"/>
        </a:p>
      </dgm:t>
    </dgm:pt>
    <dgm:pt modelId="{E8ADA6CB-4A92-427C-8422-549162ABDBFD}" type="sibTrans" cxnId="{2805D115-DAB6-4DDA-A17F-28266FBAF30B}">
      <dgm:prSet/>
      <dgm:spPr/>
      <dgm:t>
        <a:bodyPr/>
        <a:lstStyle/>
        <a:p>
          <a:endParaRPr lang="it-IT" sz="2200"/>
        </a:p>
      </dgm:t>
    </dgm:pt>
    <dgm:pt modelId="{4BD817B5-4F2A-4597-874C-A70E667FA9A0}">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dgm:spPr>
      <dgm:t>
        <a:bodyPr/>
        <a:lstStyle/>
        <a:p>
          <a:pPr algn="l"/>
          <a:r>
            <a:rPr lang="it-IT" sz="1800" b="0" i="0" dirty="0" smtClean="0"/>
            <a:t>Nell'ambito degli eventi sportivi europei senza scopo di lucro, la distribuzione indicativa per le diverse categorie è disciplinata come segue:</a:t>
          </a:r>
        </a:p>
        <a:p>
          <a:pPr algn="l"/>
          <a:r>
            <a:rPr lang="it-IT" sz="1800" b="0" i="0" dirty="0" smtClean="0"/>
            <a:t>- circa il 30% per eventi finalizzati all'attuazione della Settimana europea dello sport;</a:t>
          </a:r>
        </a:p>
        <a:p>
          <a:pPr algn="l"/>
          <a:r>
            <a:rPr lang="it-IT" sz="1800" b="0" i="0" dirty="0" smtClean="0"/>
            <a:t>- circa il 70% per eventi non collegati alla Settimana europea dello sport (ad es. relativi al volontariato nell'ambito dello sport, all'inclusione sociale attraverso lo sport, alla parità di genere nello sport, all'attività fisica a vantaggio della salute).</a:t>
          </a:r>
          <a:endParaRPr lang="it-IT" sz="1800" i="1" dirty="0"/>
        </a:p>
      </dgm:t>
    </dgm:pt>
    <dgm:pt modelId="{823B3AB4-95B5-441C-9F3A-C3DAFA90B591}" type="parTrans" cxnId="{1E8A564E-F706-4FFC-BB1E-92204B31995B}">
      <dgm:prSet/>
      <dgm:spPr/>
      <dgm:t>
        <a:bodyPr/>
        <a:lstStyle/>
        <a:p>
          <a:endParaRPr lang="it-IT" sz="2200"/>
        </a:p>
      </dgm:t>
    </dgm:pt>
    <dgm:pt modelId="{6915B3FC-5240-4C37-8366-4D37259EE00D}" type="sibTrans" cxnId="{1E8A564E-F706-4FFC-BB1E-92204B31995B}">
      <dgm:prSet/>
      <dgm:spPr/>
      <dgm:t>
        <a:bodyPr/>
        <a:lstStyle/>
        <a:p>
          <a:endParaRPr lang="it-IT" sz="2200"/>
        </a:p>
      </dgm:t>
    </dgm:pt>
    <dgm:pt modelId="{98CA9EDB-9CD5-4C5A-B3CF-FF57E973755F}" type="pres">
      <dgm:prSet presAssocID="{11473306-A344-41FC-974E-59C90319DBC3}" presName="Name0" presStyleCnt="0">
        <dgm:presLayoutVars>
          <dgm:dir/>
          <dgm:animLvl val="lvl"/>
          <dgm:resizeHandles val="exact"/>
        </dgm:presLayoutVars>
      </dgm:prSet>
      <dgm:spPr/>
      <dgm:t>
        <a:bodyPr/>
        <a:lstStyle/>
        <a:p>
          <a:endParaRPr lang="it-IT"/>
        </a:p>
      </dgm:t>
    </dgm:pt>
    <dgm:pt modelId="{5FE9DE1E-37AA-413A-AE00-95D1B5690A82}" type="pres">
      <dgm:prSet presAssocID="{4BD817B5-4F2A-4597-874C-A70E667FA9A0}" presName="boxAndChildren" presStyleCnt="0"/>
      <dgm:spPr/>
    </dgm:pt>
    <dgm:pt modelId="{B391091F-AB13-41D5-A3A5-F59BBC2AAA7A}" type="pres">
      <dgm:prSet presAssocID="{4BD817B5-4F2A-4597-874C-A70E667FA9A0}" presName="parentTextBox" presStyleLbl="node1" presStyleIdx="0" presStyleCnt="2" custScaleX="100000"/>
      <dgm:spPr/>
      <dgm:t>
        <a:bodyPr/>
        <a:lstStyle/>
        <a:p>
          <a:endParaRPr lang="it-IT"/>
        </a:p>
      </dgm:t>
    </dgm:pt>
    <dgm:pt modelId="{9F4610B2-ED7A-4FA9-8369-927F6C538AA2}" type="pres">
      <dgm:prSet presAssocID="{FCF9EF34-B839-48BD-A3DE-A416D509AE53}" presName="sp" presStyleCnt="0"/>
      <dgm:spPr/>
    </dgm:pt>
    <dgm:pt modelId="{18870624-0AEF-4D2E-B232-63381AD5AD49}" type="pres">
      <dgm:prSet presAssocID="{6B8A4633-505D-4910-8645-4250164C6307}" presName="arrowAndChildren" presStyleCnt="0"/>
      <dgm:spPr/>
    </dgm:pt>
    <dgm:pt modelId="{EB6EDD79-D42C-4746-8B4F-5DF8E28AFA3D}" type="pres">
      <dgm:prSet presAssocID="{6B8A4633-505D-4910-8645-4250164C6307}" presName="parentTextArrow" presStyleLbl="node1" presStyleIdx="0" presStyleCnt="2"/>
      <dgm:spPr/>
      <dgm:t>
        <a:bodyPr/>
        <a:lstStyle/>
        <a:p>
          <a:endParaRPr lang="it-IT"/>
        </a:p>
      </dgm:t>
    </dgm:pt>
    <dgm:pt modelId="{B2094A44-7623-4435-95F2-80AB99A17070}" type="pres">
      <dgm:prSet presAssocID="{6B8A4633-505D-4910-8645-4250164C6307}" presName="arrow" presStyleLbl="node1" presStyleIdx="1" presStyleCnt="2" custScaleY="46492" custLinFactNeighborX="388" custLinFactNeighborY="-3688"/>
      <dgm:spPr/>
      <dgm:t>
        <a:bodyPr/>
        <a:lstStyle/>
        <a:p>
          <a:endParaRPr lang="it-IT"/>
        </a:p>
      </dgm:t>
    </dgm:pt>
    <dgm:pt modelId="{DD678228-14A4-41C4-9F88-FC5441D736F2}" type="pres">
      <dgm:prSet presAssocID="{6B8A4633-505D-4910-8645-4250164C6307}" presName="descendantArrow" presStyleCnt="0"/>
      <dgm:spPr/>
    </dgm:pt>
    <dgm:pt modelId="{99E7CCCC-8795-4B7A-8F4C-56D7CE19765C}" type="pres">
      <dgm:prSet presAssocID="{7ACA81BB-0F1A-4AB8-83F2-B88382760A1E}" presName="childTextArrow" presStyleLbl="fgAccFollowNode1" presStyleIdx="0" presStyleCnt="1" custScaleY="47240">
        <dgm:presLayoutVars>
          <dgm:bulletEnabled val="1"/>
        </dgm:presLayoutVars>
      </dgm:prSet>
      <dgm:spPr/>
      <dgm:t>
        <a:bodyPr/>
        <a:lstStyle/>
        <a:p>
          <a:endParaRPr lang="it-IT"/>
        </a:p>
      </dgm:t>
    </dgm:pt>
  </dgm:ptLst>
  <dgm:cxnLst>
    <dgm:cxn modelId="{DBC1473F-0017-4BFE-AB5C-8CD8EE885294}" type="presOf" srcId="{6B8A4633-505D-4910-8645-4250164C6307}" destId="{EB6EDD79-D42C-4746-8B4F-5DF8E28AFA3D}" srcOrd="0" destOrd="0" presId="urn:microsoft.com/office/officeart/2005/8/layout/process4"/>
    <dgm:cxn modelId="{1E8A564E-F706-4FFC-BB1E-92204B31995B}" srcId="{11473306-A344-41FC-974E-59C90319DBC3}" destId="{4BD817B5-4F2A-4597-874C-A70E667FA9A0}" srcOrd="1" destOrd="0" parTransId="{823B3AB4-95B5-441C-9F3A-C3DAFA90B591}" sibTransId="{6915B3FC-5240-4C37-8366-4D37259EE00D}"/>
    <dgm:cxn modelId="{43695905-4A3E-4DE6-BAD6-727D629FBD24}" type="presOf" srcId="{11473306-A344-41FC-974E-59C90319DBC3}" destId="{98CA9EDB-9CD5-4C5A-B3CF-FF57E973755F}" srcOrd="0" destOrd="0" presId="urn:microsoft.com/office/officeart/2005/8/layout/process4"/>
    <dgm:cxn modelId="{2805D115-DAB6-4DDA-A17F-28266FBAF30B}" srcId="{6B8A4633-505D-4910-8645-4250164C6307}" destId="{7ACA81BB-0F1A-4AB8-83F2-B88382760A1E}" srcOrd="0" destOrd="0" parTransId="{A7BB9B15-0736-4489-B57C-D2636F2BE9E3}" sibTransId="{E8ADA6CB-4A92-427C-8422-549162ABDBFD}"/>
    <dgm:cxn modelId="{AEBD6ACE-F7FE-4E87-818A-A1B132D138E6}" type="presOf" srcId="{4BD817B5-4F2A-4597-874C-A70E667FA9A0}" destId="{B391091F-AB13-41D5-A3A5-F59BBC2AAA7A}" srcOrd="0" destOrd="0" presId="urn:microsoft.com/office/officeart/2005/8/layout/process4"/>
    <dgm:cxn modelId="{271BF433-55C8-4643-905D-6CC8FD1BD999}" srcId="{11473306-A344-41FC-974E-59C90319DBC3}" destId="{6B8A4633-505D-4910-8645-4250164C6307}" srcOrd="0" destOrd="0" parTransId="{979860D1-713D-4C1E-B1ED-8798223EBFE8}" sibTransId="{FCF9EF34-B839-48BD-A3DE-A416D509AE53}"/>
    <dgm:cxn modelId="{6DB65A09-845B-4FB2-9C96-DDB0C5F79D52}" type="presOf" srcId="{6B8A4633-505D-4910-8645-4250164C6307}" destId="{B2094A44-7623-4435-95F2-80AB99A17070}" srcOrd="1" destOrd="0" presId="urn:microsoft.com/office/officeart/2005/8/layout/process4"/>
    <dgm:cxn modelId="{993C9B81-8616-48C0-AA12-574878B2242B}" type="presOf" srcId="{7ACA81BB-0F1A-4AB8-83F2-B88382760A1E}" destId="{99E7CCCC-8795-4B7A-8F4C-56D7CE19765C}" srcOrd="0" destOrd="0" presId="urn:microsoft.com/office/officeart/2005/8/layout/process4"/>
    <dgm:cxn modelId="{84D493DC-94F3-480A-98EB-4E6259B2559D}" type="presParOf" srcId="{98CA9EDB-9CD5-4C5A-B3CF-FF57E973755F}" destId="{5FE9DE1E-37AA-413A-AE00-95D1B5690A82}" srcOrd="0" destOrd="0" presId="urn:microsoft.com/office/officeart/2005/8/layout/process4"/>
    <dgm:cxn modelId="{848B65D0-A95F-41D7-9803-373AC28D6E7A}" type="presParOf" srcId="{5FE9DE1E-37AA-413A-AE00-95D1B5690A82}" destId="{B391091F-AB13-41D5-A3A5-F59BBC2AAA7A}" srcOrd="0" destOrd="0" presId="urn:microsoft.com/office/officeart/2005/8/layout/process4"/>
    <dgm:cxn modelId="{C9667495-7A9D-4EDD-A216-EF5F553E92E2}" type="presParOf" srcId="{98CA9EDB-9CD5-4C5A-B3CF-FF57E973755F}" destId="{9F4610B2-ED7A-4FA9-8369-927F6C538AA2}" srcOrd="1" destOrd="0" presId="urn:microsoft.com/office/officeart/2005/8/layout/process4"/>
    <dgm:cxn modelId="{5E4B1854-6FC2-4597-89E8-FFE7D5C15C8E}" type="presParOf" srcId="{98CA9EDB-9CD5-4C5A-B3CF-FF57E973755F}" destId="{18870624-0AEF-4D2E-B232-63381AD5AD49}" srcOrd="2" destOrd="0" presId="urn:microsoft.com/office/officeart/2005/8/layout/process4"/>
    <dgm:cxn modelId="{C736B0C8-3A67-454A-BB2C-CCF8E0CA4919}" type="presParOf" srcId="{18870624-0AEF-4D2E-B232-63381AD5AD49}" destId="{EB6EDD79-D42C-4746-8B4F-5DF8E28AFA3D}" srcOrd="0" destOrd="0" presId="urn:microsoft.com/office/officeart/2005/8/layout/process4"/>
    <dgm:cxn modelId="{A4894716-41FA-48D4-92D5-59347319C3C4}" type="presParOf" srcId="{18870624-0AEF-4D2E-B232-63381AD5AD49}" destId="{B2094A44-7623-4435-95F2-80AB99A17070}" srcOrd="1" destOrd="0" presId="urn:microsoft.com/office/officeart/2005/8/layout/process4"/>
    <dgm:cxn modelId="{3927C735-6999-46FA-BDA5-EA4D12D99691}" type="presParOf" srcId="{18870624-0AEF-4D2E-B232-63381AD5AD49}" destId="{DD678228-14A4-41C4-9F88-FC5441D736F2}" srcOrd="2" destOrd="0" presId="urn:microsoft.com/office/officeart/2005/8/layout/process4"/>
    <dgm:cxn modelId="{E35E1E4B-002D-4DBF-A133-8509C5FD6831}" type="presParOf" srcId="{DD678228-14A4-41C4-9F88-FC5441D736F2}" destId="{99E7CCCC-8795-4B7A-8F4C-56D7CE19765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653274-4A42-475C-A3BA-66860E06FAA3}" type="doc">
      <dgm:prSet loTypeId="urn:microsoft.com/office/officeart/2005/8/layout/hierarchy2" loCatId="hierarchy" qsTypeId="urn:microsoft.com/office/officeart/2005/8/quickstyle/3d2" qsCatId="3D" csTypeId="urn:microsoft.com/office/officeart/2005/8/colors/colorful2" csCatId="colorful" phldr="1"/>
      <dgm:spPr/>
      <dgm:t>
        <a:bodyPr/>
        <a:lstStyle/>
        <a:p>
          <a:endParaRPr lang="it-IT"/>
        </a:p>
      </dgm:t>
    </dgm:pt>
    <dgm:pt modelId="{C1EA757D-755E-4A39-B5AC-B45AECD87D1B}">
      <dgm:prSet phldrT="[Testo]"/>
      <dgm:spPr/>
      <dgm:t>
        <a:bodyPr/>
        <a:lstStyle/>
        <a:p>
          <a:r>
            <a:rPr lang="it-IT" dirty="0" smtClean="0"/>
            <a:t>Guida al programma</a:t>
          </a:r>
          <a:endParaRPr lang="it-IT" dirty="0"/>
        </a:p>
      </dgm:t>
    </dgm:pt>
    <dgm:pt modelId="{03145C63-5F8D-4B28-A475-FECCC6C60F4A}" type="parTrans" cxnId="{DD7EE06C-04BB-4869-9DF2-87BEDCA99F46}">
      <dgm:prSet/>
      <dgm:spPr/>
      <dgm:t>
        <a:bodyPr/>
        <a:lstStyle/>
        <a:p>
          <a:endParaRPr lang="it-IT"/>
        </a:p>
      </dgm:t>
    </dgm:pt>
    <dgm:pt modelId="{91905D80-CE82-48CA-BA63-14D9FFDAABCA}" type="sibTrans" cxnId="{DD7EE06C-04BB-4869-9DF2-87BEDCA99F46}">
      <dgm:prSet/>
      <dgm:spPr/>
      <dgm:t>
        <a:bodyPr/>
        <a:lstStyle/>
        <a:p>
          <a:endParaRPr lang="it-IT"/>
        </a:p>
      </dgm:t>
    </dgm:pt>
    <dgm:pt modelId="{4A3A0677-872A-4849-8361-77414EDA2672}">
      <dgm:prSet phldrT="[Testo]"/>
      <dgm:spPr/>
      <dgm:t>
        <a:bodyPr/>
        <a:lstStyle/>
        <a:p>
          <a:r>
            <a:rPr lang="it-IT" dirty="0" smtClean="0"/>
            <a:t>Parte A: quadro generale del Programma</a:t>
          </a:r>
          <a:endParaRPr lang="it-IT" dirty="0"/>
        </a:p>
      </dgm:t>
    </dgm:pt>
    <dgm:pt modelId="{D1464FE9-F3B5-4392-8369-7316FE5143A7}" type="parTrans" cxnId="{308D7C9F-A177-43EA-B6CC-F7585E2E1CA5}">
      <dgm:prSet/>
      <dgm:spPr/>
      <dgm:t>
        <a:bodyPr/>
        <a:lstStyle/>
        <a:p>
          <a:endParaRPr lang="it-IT"/>
        </a:p>
      </dgm:t>
    </dgm:pt>
    <dgm:pt modelId="{29ECA4A2-BC77-44D3-900A-585554CAE8E7}" type="sibTrans" cxnId="{308D7C9F-A177-43EA-B6CC-F7585E2E1CA5}">
      <dgm:prSet/>
      <dgm:spPr/>
      <dgm:t>
        <a:bodyPr/>
        <a:lstStyle/>
        <a:p>
          <a:endParaRPr lang="it-IT"/>
        </a:p>
      </dgm:t>
    </dgm:pt>
    <dgm:pt modelId="{1CFE0040-CD30-4ED7-8F2F-E0291200770A}">
      <dgm:prSet phldrT="[Testo]"/>
      <dgm:spPr/>
      <dgm:t>
        <a:bodyPr/>
        <a:lstStyle/>
        <a:p>
          <a:r>
            <a:rPr lang="it-IT" dirty="0" smtClean="0"/>
            <a:t>Parte B: informazioni specifiche sulle azioni del Programma</a:t>
          </a:r>
          <a:endParaRPr lang="it-IT" dirty="0"/>
        </a:p>
      </dgm:t>
    </dgm:pt>
    <dgm:pt modelId="{3B2026B2-47DA-4199-9206-B963AD23D9A3}" type="parTrans" cxnId="{B31EB689-07EF-4B84-8B63-123F2E32B38E}">
      <dgm:prSet/>
      <dgm:spPr/>
      <dgm:t>
        <a:bodyPr/>
        <a:lstStyle/>
        <a:p>
          <a:endParaRPr lang="it-IT"/>
        </a:p>
      </dgm:t>
    </dgm:pt>
    <dgm:pt modelId="{EF110123-08E0-4991-A4C0-650009B45F85}" type="sibTrans" cxnId="{B31EB689-07EF-4B84-8B63-123F2E32B38E}">
      <dgm:prSet/>
      <dgm:spPr/>
      <dgm:t>
        <a:bodyPr/>
        <a:lstStyle/>
        <a:p>
          <a:endParaRPr lang="it-IT"/>
        </a:p>
      </dgm:t>
    </dgm:pt>
    <dgm:pt modelId="{16C60FDC-3ECC-4707-8C64-BF59E59EBBFE}">
      <dgm:prSet/>
      <dgm:spPr/>
      <dgm:t>
        <a:bodyPr/>
        <a:lstStyle/>
        <a:p>
          <a:r>
            <a:rPr lang="it-IT" dirty="0" smtClean="0"/>
            <a:t>Parte C: informazioni dettagliate sulle procedure per la domanda di sovvenzione</a:t>
          </a:r>
          <a:endParaRPr lang="it-IT" dirty="0"/>
        </a:p>
      </dgm:t>
    </dgm:pt>
    <dgm:pt modelId="{A7FCBC8D-A88D-45D2-B22E-E2B2058591D3}" type="parTrans" cxnId="{C1BEB19C-D38B-43DD-A0E1-9EC589286198}">
      <dgm:prSet/>
      <dgm:spPr/>
      <dgm:t>
        <a:bodyPr/>
        <a:lstStyle/>
        <a:p>
          <a:endParaRPr lang="it-IT"/>
        </a:p>
      </dgm:t>
    </dgm:pt>
    <dgm:pt modelId="{D34511E6-E961-4743-9301-AD53A7D251D0}" type="sibTrans" cxnId="{C1BEB19C-D38B-43DD-A0E1-9EC589286198}">
      <dgm:prSet/>
      <dgm:spPr/>
      <dgm:t>
        <a:bodyPr/>
        <a:lstStyle/>
        <a:p>
          <a:endParaRPr lang="it-IT"/>
        </a:p>
      </dgm:t>
    </dgm:pt>
    <dgm:pt modelId="{F820B6FF-A485-49EE-9E87-068A153B6CFF}" type="pres">
      <dgm:prSet presAssocID="{44653274-4A42-475C-A3BA-66860E06FAA3}" presName="diagram" presStyleCnt="0">
        <dgm:presLayoutVars>
          <dgm:chPref val="1"/>
          <dgm:dir/>
          <dgm:animOne val="branch"/>
          <dgm:animLvl val="lvl"/>
          <dgm:resizeHandles val="exact"/>
        </dgm:presLayoutVars>
      </dgm:prSet>
      <dgm:spPr/>
      <dgm:t>
        <a:bodyPr/>
        <a:lstStyle/>
        <a:p>
          <a:endParaRPr lang="it-IT"/>
        </a:p>
      </dgm:t>
    </dgm:pt>
    <dgm:pt modelId="{36D16F33-CD5B-4CD0-9D31-CE1C24908B1F}" type="pres">
      <dgm:prSet presAssocID="{C1EA757D-755E-4A39-B5AC-B45AECD87D1B}" presName="root1" presStyleCnt="0"/>
      <dgm:spPr/>
    </dgm:pt>
    <dgm:pt modelId="{C9AAF142-B714-4056-BCC8-F359A4BE01A8}" type="pres">
      <dgm:prSet presAssocID="{C1EA757D-755E-4A39-B5AC-B45AECD87D1B}" presName="LevelOneTextNode" presStyleLbl="node0" presStyleIdx="0" presStyleCnt="1">
        <dgm:presLayoutVars>
          <dgm:chPref val="3"/>
        </dgm:presLayoutVars>
      </dgm:prSet>
      <dgm:spPr/>
      <dgm:t>
        <a:bodyPr/>
        <a:lstStyle/>
        <a:p>
          <a:endParaRPr lang="it-IT"/>
        </a:p>
      </dgm:t>
    </dgm:pt>
    <dgm:pt modelId="{00965E5D-F9DA-412C-99CC-BD0EA979676D}" type="pres">
      <dgm:prSet presAssocID="{C1EA757D-755E-4A39-B5AC-B45AECD87D1B}" presName="level2hierChild" presStyleCnt="0"/>
      <dgm:spPr/>
    </dgm:pt>
    <dgm:pt modelId="{7E270036-415D-4603-A358-320412294489}" type="pres">
      <dgm:prSet presAssocID="{D1464FE9-F3B5-4392-8369-7316FE5143A7}" presName="conn2-1" presStyleLbl="parChTrans1D2" presStyleIdx="0" presStyleCnt="3"/>
      <dgm:spPr/>
      <dgm:t>
        <a:bodyPr/>
        <a:lstStyle/>
        <a:p>
          <a:endParaRPr lang="it-IT"/>
        </a:p>
      </dgm:t>
    </dgm:pt>
    <dgm:pt modelId="{F821CA58-D216-46E6-B5C4-C826673D52B3}" type="pres">
      <dgm:prSet presAssocID="{D1464FE9-F3B5-4392-8369-7316FE5143A7}" presName="connTx" presStyleLbl="parChTrans1D2" presStyleIdx="0" presStyleCnt="3"/>
      <dgm:spPr/>
      <dgm:t>
        <a:bodyPr/>
        <a:lstStyle/>
        <a:p>
          <a:endParaRPr lang="it-IT"/>
        </a:p>
      </dgm:t>
    </dgm:pt>
    <dgm:pt modelId="{C0183FC0-7A16-4A62-A4F3-465AB7EFC789}" type="pres">
      <dgm:prSet presAssocID="{4A3A0677-872A-4849-8361-77414EDA2672}" presName="root2" presStyleCnt="0"/>
      <dgm:spPr/>
    </dgm:pt>
    <dgm:pt modelId="{61C91598-CC36-48EE-BF80-C88724D184D1}" type="pres">
      <dgm:prSet presAssocID="{4A3A0677-872A-4849-8361-77414EDA2672}" presName="LevelTwoTextNode" presStyleLbl="node2" presStyleIdx="0" presStyleCnt="3">
        <dgm:presLayoutVars>
          <dgm:chPref val="3"/>
        </dgm:presLayoutVars>
      </dgm:prSet>
      <dgm:spPr/>
      <dgm:t>
        <a:bodyPr/>
        <a:lstStyle/>
        <a:p>
          <a:endParaRPr lang="it-IT"/>
        </a:p>
      </dgm:t>
    </dgm:pt>
    <dgm:pt modelId="{AC6809AC-CE15-4A2A-9CF9-19A0A4F59EF5}" type="pres">
      <dgm:prSet presAssocID="{4A3A0677-872A-4849-8361-77414EDA2672}" presName="level3hierChild" presStyleCnt="0"/>
      <dgm:spPr/>
    </dgm:pt>
    <dgm:pt modelId="{C223B7DB-B7E5-41BB-96B5-21EE2D4274D6}" type="pres">
      <dgm:prSet presAssocID="{3B2026B2-47DA-4199-9206-B963AD23D9A3}" presName="conn2-1" presStyleLbl="parChTrans1D2" presStyleIdx="1" presStyleCnt="3"/>
      <dgm:spPr/>
      <dgm:t>
        <a:bodyPr/>
        <a:lstStyle/>
        <a:p>
          <a:endParaRPr lang="it-IT"/>
        </a:p>
      </dgm:t>
    </dgm:pt>
    <dgm:pt modelId="{F7C992DD-6424-4F58-B7DC-566BB96B0FF0}" type="pres">
      <dgm:prSet presAssocID="{3B2026B2-47DA-4199-9206-B963AD23D9A3}" presName="connTx" presStyleLbl="parChTrans1D2" presStyleIdx="1" presStyleCnt="3"/>
      <dgm:spPr/>
      <dgm:t>
        <a:bodyPr/>
        <a:lstStyle/>
        <a:p>
          <a:endParaRPr lang="it-IT"/>
        </a:p>
      </dgm:t>
    </dgm:pt>
    <dgm:pt modelId="{DE368546-5C69-49B9-A342-AEA68F1756DF}" type="pres">
      <dgm:prSet presAssocID="{1CFE0040-CD30-4ED7-8F2F-E0291200770A}" presName="root2" presStyleCnt="0"/>
      <dgm:spPr/>
    </dgm:pt>
    <dgm:pt modelId="{B5FCF969-4290-479F-88D0-61D133AE72FB}" type="pres">
      <dgm:prSet presAssocID="{1CFE0040-CD30-4ED7-8F2F-E0291200770A}" presName="LevelTwoTextNode" presStyleLbl="node2" presStyleIdx="1" presStyleCnt="3">
        <dgm:presLayoutVars>
          <dgm:chPref val="3"/>
        </dgm:presLayoutVars>
      </dgm:prSet>
      <dgm:spPr/>
      <dgm:t>
        <a:bodyPr/>
        <a:lstStyle/>
        <a:p>
          <a:endParaRPr lang="it-IT"/>
        </a:p>
      </dgm:t>
    </dgm:pt>
    <dgm:pt modelId="{FDAE0527-BBB9-47D2-A17D-88336B35CC5F}" type="pres">
      <dgm:prSet presAssocID="{1CFE0040-CD30-4ED7-8F2F-E0291200770A}" presName="level3hierChild" presStyleCnt="0"/>
      <dgm:spPr/>
    </dgm:pt>
    <dgm:pt modelId="{661E58BA-68C7-4BCD-875A-16699B8D7BCD}" type="pres">
      <dgm:prSet presAssocID="{A7FCBC8D-A88D-45D2-B22E-E2B2058591D3}" presName="conn2-1" presStyleLbl="parChTrans1D2" presStyleIdx="2" presStyleCnt="3"/>
      <dgm:spPr/>
      <dgm:t>
        <a:bodyPr/>
        <a:lstStyle/>
        <a:p>
          <a:endParaRPr lang="it-IT"/>
        </a:p>
      </dgm:t>
    </dgm:pt>
    <dgm:pt modelId="{CF72B40C-5FA9-45BF-908B-5C9BC1D56BDE}" type="pres">
      <dgm:prSet presAssocID="{A7FCBC8D-A88D-45D2-B22E-E2B2058591D3}" presName="connTx" presStyleLbl="parChTrans1D2" presStyleIdx="2" presStyleCnt="3"/>
      <dgm:spPr/>
      <dgm:t>
        <a:bodyPr/>
        <a:lstStyle/>
        <a:p>
          <a:endParaRPr lang="it-IT"/>
        </a:p>
      </dgm:t>
    </dgm:pt>
    <dgm:pt modelId="{DF4EB469-08EB-4DAE-898C-10D7D5BBEC72}" type="pres">
      <dgm:prSet presAssocID="{16C60FDC-3ECC-4707-8C64-BF59E59EBBFE}" presName="root2" presStyleCnt="0"/>
      <dgm:spPr/>
    </dgm:pt>
    <dgm:pt modelId="{F8392C52-9BBD-451D-9200-C834B3DE9C70}" type="pres">
      <dgm:prSet presAssocID="{16C60FDC-3ECC-4707-8C64-BF59E59EBBFE}" presName="LevelTwoTextNode" presStyleLbl="node2" presStyleIdx="2" presStyleCnt="3">
        <dgm:presLayoutVars>
          <dgm:chPref val="3"/>
        </dgm:presLayoutVars>
      </dgm:prSet>
      <dgm:spPr/>
      <dgm:t>
        <a:bodyPr/>
        <a:lstStyle/>
        <a:p>
          <a:endParaRPr lang="it-IT"/>
        </a:p>
      </dgm:t>
    </dgm:pt>
    <dgm:pt modelId="{ED6186A3-2989-403C-B2DC-510F029AEBCD}" type="pres">
      <dgm:prSet presAssocID="{16C60FDC-3ECC-4707-8C64-BF59E59EBBFE}" presName="level3hierChild" presStyleCnt="0"/>
      <dgm:spPr/>
    </dgm:pt>
  </dgm:ptLst>
  <dgm:cxnLst>
    <dgm:cxn modelId="{308D7C9F-A177-43EA-B6CC-F7585E2E1CA5}" srcId="{C1EA757D-755E-4A39-B5AC-B45AECD87D1B}" destId="{4A3A0677-872A-4849-8361-77414EDA2672}" srcOrd="0" destOrd="0" parTransId="{D1464FE9-F3B5-4392-8369-7316FE5143A7}" sibTransId="{29ECA4A2-BC77-44D3-900A-585554CAE8E7}"/>
    <dgm:cxn modelId="{608D8E41-29EF-455C-9EB1-536D4C032CA6}" type="presOf" srcId="{D1464FE9-F3B5-4392-8369-7316FE5143A7}" destId="{F821CA58-D216-46E6-B5C4-C826673D52B3}" srcOrd="1" destOrd="0" presId="urn:microsoft.com/office/officeart/2005/8/layout/hierarchy2"/>
    <dgm:cxn modelId="{C1BEB19C-D38B-43DD-A0E1-9EC589286198}" srcId="{C1EA757D-755E-4A39-B5AC-B45AECD87D1B}" destId="{16C60FDC-3ECC-4707-8C64-BF59E59EBBFE}" srcOrd="2" destOrd="0" parTransId="{A7FCBC8D-A88D-45D2-B22E-E2B2058591D3}" sibTransId="{D34511E6-E961-4743-9301-AD53A7D251D0}"/>
    <dgm:cxn modelId="{B31EB689-07EF-4B84-8B63-123F2E32B38E}" srcId="{C1EA757D-755E-4A39-B5AC-B45AECD87D1B}" destId="{1CFE0040-CD30-4ED7-8F2F-E0291200770A}" srcOrd="1" destOrd="0" parTransId="{3B2026B2-47DA-4199-9206-B963AD23D9A3}" sibTransId="{EF110123-08E0-4991-A4C0-650009B45F85}"/>
    <dgm:cxn modelId="{30217849-6458-4E37-91B7-DC846C9B29E8}" type="presOf" srcId="{4A3A0677-872A-4849-8361-77414EDA2672}" destId="{61C91598-CC36-48EE-BF80-C88724D184D1}" srcOrd="0" destOrd="0" presId="urn:microsoft.com/office/officeart/2005/8/layout/hierarchy2"/>
    <dgm:cxn modelId="{9892D3FA-9A6B-401A-9C89-79A34DBC50BC}" type="presOf" srcId="{A7FCBC8D-A88D-45D2-B22E-E2B2058591D3}" destId="{661E58BA-68C7-4BCD-875A-16699B8D7BCD}" srcOrd="0" destOrd="0" presId="urn:microsoft.com/office/officeart/2005/8/layout/hierarchy2"/>
    <dgm:cxn modelId="{5AB72D8B-7666-4B4C-96DE-AC6766A7E965}" type="presOf" srcId="{C1EA757D-755E-4A39-B5AC-B45AECD87D1B}" destId="{C9AAF142-B714-4056-BCC8-F359A4BE01A8}" srcOrd="0" destOrd="0" presId="urn:microsoft.com/office/officeart/2005/8/layout/hierarchy2"/>
    <dgm:cxn modelId="{98F194BA-0B1C-4168-91CC-317EAD589762}" type="presOf" srcId="{3B2026B2-47DA-4199-9206-B963AD23D9A3}" destId="{C223B7DB-B7E5-41BB-96B5-21EE2D4274D6}" srcOrd="0" destOrd="0" presId="urn:microsoft.com/office/officeart/2005/8/layout/hierarchy2"/>
    <dgm:cxn modelId="{01D818FC-77FB-4C5D-BF97-823FC45A3FB9}" type="presOf" srcId="{16C60FDC-3ECC-4707-8C64-BF59E59EBBFE}" destId="{F8392C52-9BBD-451D-9200-C834B3DE9C70}" srcOrd="0" destOrd="0" presId="urn:microsoft.com/office/officeart/2005/8/layout/hierarchy2"/>
    <dgm:cxn modelId="{002F3AD7-E344-442B-9B30-F80A2900205E}" type="presOf" srcId="{44653274-4A42-475C-A3BA-66860E06FAA3}" destId="{F820B6FF-A485-49EE-9E87-068A153B6CFF}" srcOrd="0" destOrd="0" presId="urn:microsoft.com/office/officeart/2005/8/layout/hierarchy2"/>
    <dgm:cxn modelId="{DD7EE06C-04BB-4869-9DF2-87BEDCA99F46}" srcId="{44653274-4A42-475C-A3BA-66860E06FAA3}" destId="{C1EA757D-755E-4A39-B5AC-B45AECD87D1B}" srcOrd="0" destOrd="0" parTransId="{03145C63-5F8D-4B28-A475-FECCC6C60F4A}" sibTransId="{91905D80-CE82-48CA-BA63-14D9FFDAABCA}"/>
    <dgm:cxn modelId="{CADCF3E2-48D3-4110-9320-9955CA061168}" type="presOf" srcId="{1CFE0040-CD30-4ED7-8F2F-E0291200770A}" destId="{B5FCF969-4290-479F-88D0-61D133AE72FB}" srcOrd="0" destOrd="0" presId="urn:microsoft.com/office/officeart/2005/8/layout/hierarchy2"/>
    <dgm:cxn modelId="{F4A468FB-8E83-4EFF-A7CF-105CD33E86FA}" type="presOf" srcId="{3B2026B2-47DA-4199-9206-B963AD23D9A3}" destId="{F7C992DD-6424-4F58-B7DC-566BB96B0FF0}" srcOrd="1" destOrd="0" presId="urn:microsoft.com/office/officeart/2005/8/layout/hierarchy2"/>
    <dgm:cxn modelId="{B64AC7B5-25E7-4E15-AE0D-5A04953880B4}" type="presOf" srcId="{A7FCBC8D-A88D-45D2-B22E-E2B2058591D3}" destId="{CF72B40C-5FA9-45BF-908B-5C9BC1D56BDE}" srcOrd="1" destOrd="0" presId="urn:microsoft.com/office/officeart/2005/8/layout/hierarchy2"/>
    <dgm:cxn modelId="{1DF6C1EB-C5BD-4F66-BEFA-49A842582AB8}" type="presOf" srcId="{D1464FE9-F3B5-4392-8369-7316FE5143A7}" destId="{7E270036-415D-4603-A358-320412294489}" srcOrd="0" destOrd="0" presId="urn:microsoft.com/office/officeart/2005/8/layout/hierarchy2"/>
    <dgm:cxn modelId="{24EE7D6B-3234-49A8-AEE4-9EA81BA8F799}" type="presParOf" srcId="{F820B6FF-A485-49EE-9E87-068A153B6CFF}" destId="{36D16F33-CD5B-4CD0-9D31-CE1C24908B1F}" srcOrd="0" destOrd="0" presId="urn:microsoft.com/office/officeart/2005/8/layout/hierarchy2"/>
    <dgm:cxn modelId="{37CE9F25-3F7D-40E0-A592-E3459C873596}" type="presParOf" srcId="{36D16F33-CD5B-4CD0-9D31-CE1C24908B1F}" destId="{C9AAF142-B714-4056-BCC8-F359A4BE01A8}" srcOrd="0" destOrd="0" presId="urn:microsoft.com/office/officeart/2005/8/layout/hierarchy2"/>
    <dgm:cxn modelId="{68D3C71A-8807-4AF2-A66C-B64D0C79A328}" type="presParOf" srcId="{36D16F33-CD5B-4CD0-9D31-CE1C24908B1F}" destId="{00965E5D-F9DA-412C-99CC-BD0EA979676D}" srcOrd="1" destOrd="0" presId="urn:microsoft.com/office/officeart/2005/8/layout/hierarchy2"/>
    <dgm:cxn modelId="{7C6C22B2-E5C3-4C8A-9385-F6569568A607}" type="presParOf" srcId="{00965E5D-F9DA-412C-99CC-BD0EA979676D}" destId="{7E270036-415D-4603-A358-320412294489}" srcOrd="0" destOrd="0" presId="urn:microsoft.com/office/officeart/2005/8/layout/hierarchy2"/>
    <dgm:cxn modelId="{445EA5B2-172C-4D2E-B2B5-694F93F2FBD4}" type="presParOf" srcId="{7E270036-415D-4603-A358-320412294489}" destId="{F821CA58-D216-46E6-B5C4-C826673D52B3}" srcOrd="0" destOrd="0" presId="urn:microsoft.com/office/officeart/2005/8/layout/hierarchy2"/>
    <dgm:cxn modelId="{6D44DF93-93FC-4F13-8543-5301737DE59F}" type="presParOf" srcId="{00965E5D-F9DA-412C-99CC-BD0EA979676D}" destId="{C0183FC0-7A16-4A62-A4F3-465AB7EFC789}" srcOrd="1" destOrd="0" presId="urn:microsoft.com/office/officeart/2005/8/layout/hierarchy2"/>
    <dgm:cxn modelId="{BA1122E1-95BD-46AF-8706-54B40E404612}" type="presParOf" srcId="{C0183FC0-7A16-4A62-A4F3-465AB7EFC789}" destId="{61C91598-CC36-48EE-BF80-C88724D184D1}" srcOrd="0" destOrd="0" presId="urn:microsoft.com/office/officeart/2005/8/layout/hierarchy2"/>
    <dgm:cxn modelId="{9DAE27EE-48D5-423B-99FF-77955FE60A54}" type="presParOf" srcId="{C0183FC0-7A16-4A62-A4F3-465AB7EFC789}" destId="{AC6809AC-CE15-4A2A-9CF9-19A0A4F59EF5}" srcOrd="1" destOrd="0" presId="urn:microsoft.com/office/officeart/2005/8/layout/hierarchy2"/>
    <dgm:cxn modelId="{9737AA3F-54D6-4D73-9D48-B116FAB37819}" type="presParOf" srcId="{00965E5D-F9DA-412C-99CC-BD0EA979676D}" destId="{C223B7DB-B7E5-41BB-96B5-21EE2D4274D6}" srcOrd="2" destOrd="0" presId="urn:microsoft.com/office/officeart/2005/8/layout/hierarchy2"/>
    <dgm:cxn modelId="{6FC22F6F-EE02-434C-BC09-8F7EB1D76C69}" type="presParOf" srcId="{C223B7DB-B7E5-41BB-96B5-21EE2D4274D6}" destId="{F7C992DD-6424-4F58-B7DC-566BB96B0FF0}" srcOrd="0" destOrd="0" presId="urn:microsoft.com/office/officeart/2005/8/layout/hierarchy2"/>
    <dgm:cxn modelId="{7861D0CD-2677-4F06-B38A-69F095AC3630}" type="presParOf" srcId="{00965E5D-F9DA-412C-99CC-BD0EA979676D}" destId="{DE368546-5C69-49B9-A342-AEA68F1756DF}" srcOrd="3" destOrd="0" presId="urn:microsoft.com/office/officeart/2005/8/layout/hierarchy2"/>
    <dgm:cxn modelId="{52696664-7249-44AC-8DA2-D8D6280D68C0}" type="presParOf" srcId="{DE368546-5C69-49B9-A342-AEA68F1756DF}" destId="{B5FCF969-4290-479F-88D0-61D133AE72FB}" srcOrd="0" destOrd="0" presId="urn:microsoft.com/office/officeart/2005/8/layout/hierarchy2"/>
    <dgm:cxn modelId="{6AFAE76C-BDEF-4BC6-97B4-E2108CE8BF1B}" type="presParOf" srcId="{DE368546-5C69-49B9-A342-AEA68F1756DF}" destId="{FDAE0527-BBB9-47D2-A17D-88336B35CC5F}" srcOrd="1" destOrd="0" presId="urn:microsoft.com/office/officeart/2005/8/layout/hierarchy2"/>
    <dgm:cxn modelId="{DAC1EA1E-7D38-48C0-931D-B4AFBE3D3647}" type="presParOf" srcId="{00965E5D-F9DA-412C-99CC-BD0EA979676D}" destId="{661E58BA-68C7-4BCD-875A-16699B8D7BCD}" srcOrd="4" destOrd="0" presId="urn:microsoft.com/office/officeart/2005/8/layout/hierarchy2"/>
    <dgm:cxn modelId="{12764CAB-81C9-41C5-90B1-07D758EF7E4D}" type="presParOf" srcId="{661E58BA-68C7-4BCD-875A-16699B8D7BCD}" destId="{CF72B40C-5FA9-45BF-908B-5C9BC1D56BDE}" srcOrd="0" destOrd="0" presId="urn:microsoft.com/office/officeart/2005/8/layout/hierarchy2"/>
    <dgm:cxn modelId="{4BB61175-FF9C-47C1-B2AC-43D2B8FCE36F}" type="presParOf" srcId="{00965E5D-F9DA-412C-99CC-BD0EA979676D}" destId="{DF4EB469-08EB-4DAE-898C-10D7D5BBEC72}" srcOrd="5" destOrd="0" presId="urn:microsoft.com/office/officeart/2005/8/layout/hierarchy2"/>
    <dgm:cxn modelId="{CD36E00D-750B-4A67-874E-69F65397907D}" type="presParOf" srcId="{DF4EB469-08EB-4DAE-898C-10D7D5BBEC72}" destId="{F8392C52-9BBD-451D-9200-C834B3DE9C70}" srcOrd="0" destOrd="0" presId="urn:microsoft.com/office/officeart/2005/8/layout/hierarchy2"/>
    <dgm:cxn modelId="{26003FDC-1EC9-4106-98B2-5EB32AF0756D}" type="presParOf" srcId="{DF4EB469-08EB-4DAE-898C-10D7D5BBEC72}" destId="{ED6186A3-2989-403C-B2DC-510F029AEBCD}"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82F19F-F69A-4E46-8673-309F201DC0AA}" type="doc">
      <dgm:prSet loTypeId="urn:microsoft.com/office/officeart/2005/8/layout/default" loCatId="list" qsTypeId="urn:microsoft.com/office/officeart/2005/8/quickstyle/3d2" qsCatId="3D" csTypeId="urn:microsoft.com/office/officeart/2005/8/colors/colorful2" csCatId="colorful" phldr="1"/>
      <dgm:spPr/>
      <dgm:t>
        <a:bodyPr/>
        <a:lstStyle/>
        <a:p>
          <a:endParaRPr lang="it-IT"/>
        </a:p>
      </dgm:t>
    </dgm:pt>
    <dgm:pt modelId="{B92BF9BE-69D2-473E-B85B-71A6A1089DD6}">
      <dgm:prSet>
        <dgm:style>
          <a:lnRef idx="1">
            <a:schemeClr val="accent1"/>
          </a:lnRef>
          <a:fillRef idx="2">
            <a:schemeClr val="accent1"/>
          </a:fillRef>
          <a:effectRef idx="1">
            <a:schemeClr val="accent1"/>
          </a:effectRef>
          <a:fontRef idx="minor">
            <a:schemeClr val="dk1"/>
          </a:fontRef>
        </dgm:style>
      </dgm:prSet>
      <dgm:spPr/>
      <dgm:t>
        <a:bodyPr/>
        <a:lstStyle/>
        <a:p>
          <a:r>
            <a:rPr lang="it-IT" b="0" i="0" dirty="0" smtClean="0"/>
            <a:t>Il Programma Erasmus+ è concepito per sostenere i paesi aderenti al Programma nei loro sforzi per un </a:t>
          </a:r>
          <a:r>
            <a:rPr lang="it-IT" b="0" i="0" dirty="0" smtClean="0">
              <a:solidFill>
                <a:srgbClr val="FF0000"/>
              </a:solidFill>
            </a:rPr>
            <a:t>uso efficiente </a:t>
          </a:r>
          <a:r>
            <a:rPr lang="it-IT" b="0" i="0" dirty="0" smtClean="0"/>
            <a:t>del talento e del capitale sociale dell'Europa in una prospettiva di </a:t>
          </a:r>
          <a:r>
            <a:rPr lang="it-IT" b="1" i="0" dirty="0" smtClean="0">
              <a:solidFill>
                <a:srgbClr val="FF0000"/>
              </a:solidFill>
            </a:rPr>
            <a:t>apprendimento permanente</a:t>
          </a:r>
          <a:r>
            <a:rPr lang="it-IT" b="0" i="0" dirty="0" smtClean="0"/>
            <a:t>, mettendo in relazione il sostegno all'apprendimento formale, non formale e informale nei settori dell'istruzione, della formazione e della gioventù. Il Programma rafforza inoltre </a:t>
          </a:r>
          <a:r>
            <a:rPr lang="it-IT" b="1" i="0" dirty="0" smtClean="0">
              <a:solidFill>
                <a:srgbClr val="FF0000"/>
              </a:solidFill>
            </a:rPr>
            <a:t>le opportunità per la cooperazione</a:t>
          </a:r>
          <a:r>
            <a:rPr lang="it-IT" b="0" i="0" dirty="0" smtClean="0"/>
            <a:t> e la mobilità con i paesi partner, in particolare nei settori dell'istruzione superiore e della gioventù.</a:t>
          </a:r>
          <a:endParaRPr lang="it-IT" b="0" i="0" dirty="0"/>
        </a:p>
      </dgm:t>
    </dgm:pt>
    <dgm:pt modelId="{089A7B92-F7B5-4288-A10E-AB4B5ED449D1}" type="parTrans" cxnId="{5CEB27CB-14AA-46FD-9B9A-5C3D533C0B3C}">
      <dgm:prSet/>
      <dgm:spPr/>
      <dgm:t>
        <a:bodyPr/>
        <a:lstStyle/>
        <a:p>
          <a:endParaRPr lang="it-IT"/>
        </a:p>
      </dgm:t>
    </dgm:pt>
    <dgm:pt modelId="{3AF13998-C31D-48AE-8E08-C2A687BC85FF}" type="sibTrans" cxnId="{5CEB27CB-14AA-46FD-9B9A-5C3D533C0B3C}">
      <dgm:prSet/>
      <dgm:spPr/>
      <dgm:t>
        <a:bodyPr/>
        <a:lstStyle/>
        <a:p>
          <a:endParaRPr lang="it-IT"/>
        </a:p>
      </dgm:t>
    </dgm:pt>
    <dgm:pt modelId="{829A469B-9D0A-464D-9AF9-BEB144A10F4C}" type="pres">
      <dgm:prSet presAssocID="{5C82F19F-F69A-4E46-8673-309F201DC0AA}" presName="diagram" presStyleCnt="0">
        <dgm:presLayoutVars>
          <dgm:dir/>
          <dgm:resizeHandles val="exact"/>
        </dgm:presLayoutVars>
      </dgm:prSet>
      <dgm:spPr/>
      <dgm:t>
        <a:bodyPr/>
        <a:lstStyle/>
        <a:p>
          <a:endParaRPr lang="it-IT"/>
        </a:p>
      </dgm:t>
    </dgm:pt>
    <dgm:pt modelId="{517789D7-8BD8-49EC-8333-E4A1E9A7ADCF}" type="pres">
      <dgm:prSet presAssocID="{B92BF9BE-69D2-473E-B85B-71A6A1089DD6}" presName="node" presStyleLbl="node1" presStyleIdx="0" presStyleCnt="1">
        <dgm:presLayoutVars>
          <dgm:bulletEnabled val="1"/>
        </dgm:presLayoutVars>
      </dgm:prSet>
      <dgm:spPr/>
      <dgm:t>
        <a:bodyPr/>
        <a:lstStyle/>
        <a:p>
          <a:endParaRPr lang="it-IT"/>
        </a:p>
      </dgm:t>
    </dgm:pt>
  </dgm:ptLst>
  <dgm:cxnLst>
    <dgm:cxn modelId="{A61A11C2-C787-4A54-8A30-E2915ABBBB12}" type="presOf" srcId="{5C82F19F-F69A-4E46-8673-309F201DC0AA}" destId="{829A469B-9D0A-464D-9AF9-BEB144A10F4C}" srcOrd="0" destOrd="0" presId="urn:microsoft.com/office/officeart/2005/8/layout/default"/>
    <dgm:cxn modelId="{5CEB27CB-14AA-46FD-9B9A-5C3D533C0B3C}" srcId="{5C82F19F-F69A-4E46-8673-309F201DC0AA}" destId="{B92BF9BE-69D2-473E-B85B-71A6A1089DD6}" srcOrd="0" destOrd="0" parTransId="{089A7B92-F7B5-4288-A10E-AB4B5ED449D1}" sibTransId="{3AF13998-C31D-48AE-8E08-C2A687BC85FF}"/>
    <dgm:cxn modelId="{97F95AA6-6157-436D-8D41-F023FDB9F381}" type="presOf" srcId="{B92BF9BE-69D2-473E-B85B-71A6A1089DD6}" destId="{517789D7-8BD8-49EC-8333-E4A1E9A7ADCF}" srcOrd="0" destOrd="0" presId="urn:microsoft.com/office/officeart/2005/8/layout/default"/>
    <dgm:cxn modelId="{517F4E5B-E7EF-4E9D-B0FF-97991C8D1923}" type="presParOf" srcId="{829A469B-9D0A-464D-9AF9-BEB144A10F4C}" destId="{517789D7-8BD8-49EC-8333-E4A1E9A7ADCF}"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82F19F-F69A-4E46-8673-309F201DC0AA}" type="doc">
      <dgm:prSet loTypeId="urn:microsoft.com/office/officeart/2005/8/layout/default" loCatId="list" qsTypeId="urn:microsoft.com/office/officeart/2005/8/quickstyle/3d2" qsCatId="3D" csTypeId="urn:microsoft.com/office/officeart/2005/8/colors/colorful2" csCatId="colorful" phldr="1"/>
      <dgm:spPr/>
      <dgm:t>
        <a:bodyPr/>
        <a:lstStyle/>
        <a:p>
          <a:endParaRPr lang="it-IT"/>
        </a:p>
      </dgm:t>
    </dgm:pt>
    <dgm:pt modelId="{B92BF9BE-69D2-473E-B85B-71A6A1089DD6}">
      <dgm:prSet custT="1">
        <dgm:style>
          <a:lnRef idx="1">
            <a:schemeClr val="accent1"/>
          </a:lnRef>
          <a:fillRef idx="2">
            <a:schemeClr val="accent1"/>
          </a:fillRef>
          <a:effectRef idx="1">
            <a:schemeClr val="accent1"/>
          </a:effectRef>
          <a:fontRef idx="minor">
            <a:schemeClr val="dk1"/>
          </a:fontRef>
        </dgm:style>
      </dgm:prSet>
      <dgm:spPr/>
      <dgm:t>
        <a:bodyPr/>
        <a:lstStyle/>
        <a:p>
          <a:endParaRPr lang="it-IT" sz="2000" b="0" i="0" dirty="0" smtClean="0"/>
        </a:p>
        <a:p>
          <a:r>
            <a:rPr lang="it-IT" sz="2000" b="0" i="0" dirty="0" smtClean="0"/>
            <a:t>In linea con uno dei nuovi elementi introdotti nel trattato di Lisbona, il programma Erasmus+ finanzia attività intese allo </a:t>
          </a:r>
          <a:r>
            <a:rPr lang="it-IT" sz="2000" b="1" i="0" dirty="0" smtClean="0">
              <a:solidFill>
                <a:srgbClr val="FF0000"/>
              </a:solidFill>
            </a:rPr>
            <a:t>sviluppo della dimensione europea dello sport </a:t>
          </a:r>
          <a:r>
            <a:rPr lang="it-IT" sz="2000" b="0" i="0" dirty="0" smtClean="0"/>
            <a:t>promuovendo la cooperazione tra gli organismi responsabili in questo ambito. Il Programma promuove la </a:t>
          </a:r>
          <a:r>
            <a:rPr lang="it-IT" sz="2000" b="1" i="0" dirty="0" smtClean="0">
              <a:solidFill>
                <a:srgbClr val="FF0000"/>
              </a:solidFill>
            </a:rPr>
            <a:t>creazione e lo sviluppo di reti europee</a:t>
          </a:r>
          <a:r>
            <a:rPr lang="it-IT" sz="2000" b="0" i="0" dirty="0" smtClean="0"/>
            <a:t>, creando opportunità di cooperazione tra i soggetti interessati e di scambio e trasferimento delle conoscenze e del know-how in diverse aree relative allo sport e all'attività fisica. Questa cooperazione rafforzata avrà effetti positivi soprattutto nello sviluppo del potenziale del capitale umano europeo, riducendo i costi sociali ed economici dell'inattività fisica.</a:t>
          </a:r>
        </a:p>
        <a:p>
          <a:endParaRPr lang="it-IT" sz="1800" b="0" i="0" dirty="0"/>
        </a:p>
      </dgm:t>
    </dgm:pt>
    <dgm:pt modelId="{089A7B92-F7B5-4288-A10E-AB4B5ED449D1}" type="parTrans" cxnId="{5CEB27CB-14AA-46FD-9B9A-5C3D533C0B3C}">
      <dgm:prSet/>
      <dgm:spPr/>
      <dgm:t>
        <a:bodyPr/>
        <a:lstStyle/>
        <a:p>
          <a:endParaRPr lang="it-IT"/>
        </a:p>
      </dgm:t>
    </dgm:pt>
    <dgm:pt modelId="{3AF13998-C31D-48AE-8E08-C2A687BC85FF}" type="sibTrans" cxnId="{5CEB27CB-14AA-46FD-9B9A-5C3D533C0B3C}">
      <dgm:prSet/>
      <dgm:spPr/>
      <dgm:t>
        <a:bodyPr/>
        <a:lstStyle/>
        <a:p>
          <a:endParaRPr lang="it-IT"/>
        </a:p>
      </dgm:t>
    </dgm:pt>
    <dgm:pt modelId="{829A469B-9D0A-464D-9AF9-BEB144A10F4C}" type="pres">
      <dgm:prSet presAssocID="{5C82F19F-F69A-4E46-8673-309F201DC0AA}" presName="diagram" presStyleCnt="0">
        <dgm:presLayoutVars>
          <dgm:dir/>
          <dgm:resizeHandles val="exact"/>
        </dgm:presLayoutVars>
      </dgm:prSet>
      <dgm:spPr/>
      <dgm:t>
        <a:bodyPr/>
        <a:lstStyle/>
        <a:p>
          <a:endParaRPr lang="it-IT"/>
        </a:p>
      </dgm:t>
    </dgm:pt>
    <dgm:pt modelId="{517789D7-8BD8-49EC-8333-E4A1E9A7ADCF}" type="pres">
      <dgm:prSet presAssocID="{B92BF9BE-69D2-473E-B85B-71A6A1089DD6}" presName="node" presStyleLbl="node1" presStyleIdx="0" presStyleCnt="1">
        <dgm:presLayoutVars>
          <dgm:bulletEnabled val="1"/>
        </dgm:presLayoutVars>
      </dgm:prSet>
      <dgm:spPr/>
      <dgm:t>
        <a:bodyPr/>
        <a:lstStyle/>
        <a:p>
          <a:endParaRPr lang="it-IT"/>
        </a:p>
      </dgm:t>
    </dgm:pt>
  </dgm:ptLst>
  <dgm:cxnLst>
    <dgm:cxn modelId="{4A200632-4005-4844-B220-9A96D5C0A751}" type="presOf" srcId="{B92BF9BE-69D2-473E-B85B-71A6A1089DD6}" destId="{517789D7-8BD8-49EC-8333-E4A1E9A7ADCF}" srcOrd="0" destOrd="0" presId="urn:microsoft.com/office/officeart/2005/8/layout/default"/>
    <dgm:cxn modelId="{5CEB27CB-14AA-46FD-9B9A-5C3D533C0B3C}" srcId="{5C82F19F-F69A-4E46-8673-309F201DC0AA}" destId="{B92BF9BE-69D2-473E-B85B-71A6A1089DD6}" srcOrd="0" destOrd="0" parTransId="{089A7B92-F7B5-4288-A10E-AB4B5ED449D1}" sibTransId="{3AF13998-C31D-48AE-8E08-C2A687BC85FF}"/>
    <dgm:cxn modelId="{372638AF-1FD1-437C-B5CE-9113D31D7B32}" type="presOf" srcId="{5C82F19F-F69A-4E46-8673-309F201DC0AA}" destId="{829A469B-9D0A-464D-9AF9-BEB144A10F4C}" srcOrd="0" destOrd="0" presId="urn:microsoft.com/office/officeart/2005/8/layout/default"/>
    <dgm:cxn modelId="{AF9A295D-0E89-4D8D-A8FB-79F515CF87F8}" type="presParOf" srcId="{829A469B-9D0A-464D-9AF9-BEB144A10F4C}" destId="{517789D7-8BD8-49EC-8333-E4A1E9A7ADCF}"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3669EE-8540-40DA-9040-1379FA4FBDD8}"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it-IT"/>
        </a:p>
      </dgm:t>
    </dgm:pt>
    <dgm:pt modelId="{534B1827-6D9A-4E46-9998-0A0782CCD182}">
      <dgm:prSet phldrT="[Testo]" custT="1"/>
      <dgm:spPr/>
      <dgm:t>
        <a:bodyPr/>
        <a:lstStyle/>
        <a:p>
          <a:r>
            <a:rPr lang="it-IT" sz="2800" dirty="0" smtClean="0"/>
            <a:t>Obiettivo generale</a:t>
          </a:r>
          <a:endParaRPr lang="it-IT" sz="2800" dirty="0"/>
        </a:p>
      </dgm:t>
    </dgm:pt>
    <dgm:pt modelId="{43BAE8AC-CF1E-4895-8C5C-D1C7848EEED5}" type="parTrans" cxnId="{D16E780F-0F59-473B-B45A-B31272A8F58A}">
      <dgm:prSet/>
      <dgm:spPr/>
      <dgm:t>
        <a:bodyPr/>
        <a:lstStyle/>
        <a:p>
          <a:endParaRPr lang="it-IT"/>
        </a:p>
      </dgm:t>
    </dgm:pt>
    <dgm:pt modelId="{9065F29E-CABD-45BF-B815-8170A203B501}" type="sibTrans" cxnId="{D16E780F-0F59-473B-B45A-B31272A8F58A}">
      <dgm:prSet/>
      <dgm:spPr/>
      <dgm:t>
        <a:bodyPr/>
        <a:lstStyle/>
        <a:p>
          <a:endParaRPr lang="it-IT"/>
        </a:p>
      </dgm:t>
    </dgm:pt>
    <dgm:pt modelId="{2E61DFD3-6B78-43D5-9BCD-6E136453C27A}">
      <dgm:prSet phldrT="[Testo]"/>
      <dgm:spPr/>
      <dgm:t>
        <a:bodyPr/>
        <a:lstStyle/>
        <a:p>
          <a:r>
            <a:rPr lang="it-IT" b="0" i="0" dirty="0" smtClean="0"/>
            <a:t>Sviluppo della dimensione europea dello sport, in particolare lo sport di base, conformemente al piano di lavoro dell'Unione per lo sport</a:t>
          </a:r>
          <a:endParaRPr lang="it-IT" dirty="0"/>
        </a:p>
      </dgm:t>
    </dgm:pt>
    <dgm:pt modelId="{1986B3A1-AF66-491C-AFA4-19BA8E47AADC}" type="parTrans" cxnId="{D627D49A-F37C-43CD-B7ED-990D45DD01B1}">
      <dgm:prSet/>
      <dgm:spPr/>
      <dgm:t>
        <a:bodyPr/>
        <a:lstStyle/>
        <a:p>
          <a:endParaRPr lang="it-IT"/>
        </a:p>
      </dgm:t>
    </dgm:pt>
    <dgm:pt modelId="{974D9DFC-7E23-4E2B-8C27-DAB3DD03E908}" type="sibTrans" cxnId="{D627D49A-F37C-43CD-B7ED-990D45DD01B1}">
      <dgm:prSet/>
      <dgm:spPr/>
      <dgm:t>
        <a:bodyPr/>
        <a:lstStyle/>
        <a:p>
          <a:endParaRPr lang="it-IT"/>
        </a:p>
      </dgm:t>
    </dgm:pt>
    <dgm:pt modelId="{5DADFBCD-1B04-4F5F-8BAC-F63F2AAA07E8}" type="pres">
      <dgm:prSet presAssocID="{803669EE-8540-40DA-9040-1379FA4FBDD8}" presName="diagram" presStyleCnt="0">
        <dgm:presLayoutVars>
          <dgm:chPref val="1"/>
          <dgm:dir/>
          <dgm:animOne val="branch"/>
          <dgm:animLvl val="lvl"/>
          <dgm:resizeHandles val="exact"/>
        </dgm:presLayoutVars>
      </dgm:prSet>
      <dgm:spPr/>
      <dgm:t>
        <a:bodyPr/>
        <a:lstStyle/>
        <a:p>
          <a:endParaRPr lang="it-IT"/>
        </a:p>
      </dgm:t>
    </dgm:pt>
    <dgm:pt modelId="{9EBD7497-00A2-470D-B55D-E7D1BB9415E4}" type="pres">
      <dgm:prSet presAssocID="{534B1827-6D9A-4E46-9998-0A0782CCD182}" presName="root1" presStyleCnt="0"/>
      <dgm:spPr/>
    </dgm:pt>
    <dgm:pt modelId="{7EE32204-E85A-4BD0-AAE2-8103231C0E5D}" type="pres">
      <dgm:prSet presAssocID="{534B1827-6D9A-4E46-9998-0A0782CCD182}" presName="LevelOneTextNode" presStyleLbl="node0" presStyleIdx="0" presStyleCnt="1">
        <dgm:presLayoutVars>
          <dgm:chPref val="3"/>
        </dgm:presLayoutVars>
      </dgm:prSet>
      <dgm:spPr/>
      <dgm:t>
        <a:bodyPr/>
        <a:lstStyle/>
        <a:p>
          <a:endParaRPr lang="it-IT"/>
        </a:p>
      </dgm:t>
    </dgm:pt>
    <dgm:pt modelId="{4F6D160A-1BD6-4590-8CCC-144F4CDE23B9}" type="pres">
      <dgm:prSet presAssocID="{534B1827-6D9A-4E46-9998-0A0782CCD182}" presName="level2hierChild" presStyleCnt="0"/>
      <dgm:spPr/>
    </dgm:pt>
    <dgm:pt modelId="{3BD996CC-5623-4414-8843-1709EA9F3333}" type="pres">
      <dgm:prSet presAssocID="{1986B3A1-AF66-491C-AFA4-19BA8E47AADC}" presName="conn2-1" presStyleLbl="parChTrans1D2" presStyleIdx="0" presStyleCnt="1"/>
      <dgm:spPr/>
      <dgm:t>
        <a:bodyPr/>
        <a:lstStyle/>
        <a:p>
          <a:endParaRPr lang="it-IT"/>
        </a:p>
      </dgm:t>
    </dgm:pt>
    <dgm:pt modelId="{ECBE324C-681B-43E5-9BC8-C78DE14444D1}" type="pres">
      <dgm:prSet presAssocID="{1986B3A1-AF66-491C-AFA4-19BA8E47AADC}" presName="connTx" presStyleLbl="parChTrans1D2" presStyleIdx="0" presStyleCnt="1"/>
      <dgm:spPr/>
      <dgm:t>
        <a:bodyPr/>
        <a:lstStyle/>
        <a:p>
          <a:endParaRPr lang="it-IT"/>
        </a:p>
      </dgm:t>
    </dgm:pt>
    <dgm:pt modelId="{CC47395F-F3D2-4FB0-BD46-B453F3141AB7}" type="pres">
      <dgm:prSet presAssocID="{2E61DFD3-6B78-43D5-9BCD-6E136453C27A}" presName="root2" presStyleCnt="0"/>
      <dgm:spPr/>
    </dgm:pt>
    <dgm:pt modelId="{2BA5FB0F-C476-477D-B5FA-0E284912D675}" type="pres">
      <dgm:prSet presAssocID="{2E61DFD3-6B78-43D5-9BCD-6E136453C27A}" presName="LevelTwoTextNode" presStyleLbl="node2" presStyleIdx="0" presStyleCnt="1" custScaleY="204971">
        <dgm:presLayoutVars>
          <dgm:chPref val="3"/>
        </dgm:presLayoutVars>
      </dgm:prSet>
      <dgm:spPr/>
      <dgm:t>
        <a:bodyPr/>
        <a:lstStyle/>
        <a:p>
          <a:endParaRPr lang="it-IT"/>
        </a:p>
      </dgm:t>
    </dgm:pt>
    <dgm:pt modelId="{24DDB66D-E6FC-4E47-99F8-5CA8228B9DC3}" type="pres">
      <dgm:prSet presAssocID="{2E61DFD3-6B78-43D5-9BCD-6E136453C27A}" presName="level3hierChild" presStyleCnt="0"/>
      <dgm:spPr/>
    </dgm:pt>
  </dgm:ptLst>
  <dgm:cxnLst>
    <dgm:cxn modelId="{89135E8A-D3C6-493F-82A2-68327A506045}" type="presOf" srcId="{803669EE-8540-40DA-9040-1379FA4FBDD8}" destId="{5DADFBCD-1B04-4F5F-8BAC-F63F2AAA07E8}" srcOrd="0" destOrd="0" presId="urn:microsoft.com/office/officeart/2005/8/layout/hierarchy2"/>
    <dgm:cxn modelId="{D16E780F-0F59-473B-B45A-B31272A8F58A}" srcId="{803669EE-8540-40DA-9040-1379FA4FBDD8}" destId="{534B1827-6D9A-4E46-9998-0A0782CCD182}" srcOrd="0" destOrd="0" parTransId="{43BAE8AC-CF1E-4895-8C5C-D1C7848EEED5}" sibTransId="{9065F29E-CABD-45BF-B815-8170A203B501}"/>
    <dgm:cxn modelId="{5ECCE038-FD6A-4EEB-BBE6-78F74F70C18F}" type="presOf" srcId="{534B1827-6D9A-4E46-9998-0A0782CCD182}" destId="{7EE32204-E85A-4BD0-AAE2-8103231C0E5D}" srcOrd="0" destOrd="0" presId="urn:microsoft.com/office/officeart/2005/8/layout/hierarchy2"/>
    <dgm:cxn modelId="{D627D49A-F37C-43CD-B7ED-990D45DD01B1}" srcId="{534B1827-6D9A-4E46-9998-0A0782CCD182}" destId="{2E61DFD3-6B78-43D5-9BCD-6E136453C27A}" srcOrd="0" destOrd="0" parTransId="{1986B3A1-AF66-491C-AFA4-19BA8E47AADC}" sibTransId="{974D9DFC-7E23-4E2B-8C27-DAB3DD03E908}"/>
    <dgm:cxn modelId="{DDB9B57F-18BF-4B3F-A57A-3DF0862AF571}" type="presOf" srcId="{1986B3A1-AF66-491C-AFA4-19BA8E47AADC}" destId="{3BD996CC-5623-4414-8843-1709EA9F3333}" srcOrd="0" destOrd="0" presId="urn:microsoft.com/office/officeart/2005/8/layout/hierarchy2"/>
    <dgm:cxn modelId="{D17B02B8-3B43-4930-A228-D547131F206F}" type="presOf" srcId="{2E61DFD3-6B78-43D5-9BCD-6E136453C27A}" destId="{2BA5FB0F-C476-477D-B5FA-0E284912D675}" srcOrd="0" destOrd="0" presId="urn:microsoft.com/office/officeart/2005/8/layout/hierarchy2"/>
    <dgm:cxn modelId="{99B65001-95A0-4CCF-AA30-B68F242CCEB4}" type="presOf" srcId="{1986B3A1-AF66-491C-AFA4-19BA8E47AADC}" destId="{ECBE324C-681B-43E5-9BC8-C78DE14444D1}" srcOrd="1" destOrd="0" presId="urn:microsoft.com/office/officeart/2005/8/layout/hierarchy2"/>
    <dgm:cxn modelId="{1D4E8979-9567-4163-8A1F-1D23615718C5}" type="presParOf" srcId="{5DADFBCD-1B04-4F5F-8BAC-F63F2AAA07E8}" destId="{9EBD7497-00A2-470D-B55D-E7D1BB9415E4}" srcOrd="0" destOrd="0" presId="urn:microsoft.com/office/officeart/2005/8/layout/hierarchy2"/>
    <dgm:cxn modelId="{6A111831-60B6-40EE-A9A8-75DF99D07D2F}" type="presParOf" srcId="{9EBD7497-00A2-470D-B55D-E7D1BB9415E4}" destId="{7EE32204-E85A-4BD0-AAE2-8103231C0E5D}" srcOrd="0" destOrd="0" presId="urn:microsoft.com/office/officeart/2005/8/layout/hierarchy2"/>
    <dgm:cxn modelId="{F9ECF7A3-4B71-4564-9E3F-5504C24C5077}" type="presParOf" srcId="{9EBD7497-00A2-470D-B55D-E7D1BB9415E4}" destId="{4F6D160A-1BD6-4590-8CCC-144F4CDE23B9}" srcOrd="1" destOrd="0" presId="urn:microsoft.com/office/officeart/2005/8/layout/hierarchy2"/>
    <dgm:cxn modelId="{B1F3048F-DB35-47DA-9ECD-4D946C05FDE0}" type="presParOf" srcId="{4F6D160A-1BD6-4590-8CCC-144F4CDE23B9}" destId="{3BD996CC-5623-4414-8843-1709EA9F3333}" srcOrd="0" destOrd="0" presId="urn:microsoft.com/office/officeart/2005/8/layout/hierarchy2"/>
    <dgm:cxn modelId="{641BCBDB-DDAE-472B-A42A-3649D373276F}" type="presParOf" srcId="{3BD996CC-5623-4414-8843-1709EA9F3333}" destId="{ECBE324C-681B-43E5-9BC8-C78DE14444D1}" srcOrd="0" destOrd="0" presId="urn:microsoft.com/office/officeart/2005/8/layout/hierarchy2"/>
    <dgm:cxn modelId="{9F0D3E78-9010-4EBD-927E-72C9816BC6DD}" type="presParOf" srcId="{4F6D160A-1BD6-4590-8CCC-144F4CDE23B9}" destId="{CC47395F-F3D2-4FB0-BD46-B453F3141AB7}" srcOrd="1" destOrd="0" presId="urn:microsoft.com/office/officeart/2005/8/layout/hierarchy2"/>
    <dgm:cxn modelId="{05670755-2B44-4D65-873C-7D6B7562414B}" type="presParOf" srcId="{CC47395F-F3D2-4FB0-BD46-B453F3141AB7}" destId="{2BA5FB0F-C476-477D-B5FA-0E284912D675}" srcOrd="0" destOrd="0" presId="urn:microsoft.com/office/officeart/2005/8/layout/hierarchy2"/>
    <dgm:cxn modelId="{B67BA072-461A-4B37-8411-8E7683E52868}" type="presParOf" srcId="{CC47395F-F3D2-4FB0-BD46-B453F3141AB7}" destId="{24DDB66D-E6FC-4E47-99F8-5CA8228B9DC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3669EE-8540-40DA-9040-1379FA4FBDD8}"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it-IT"/>
        </a:p>
      </dgm:t>
    </dgm:pt>
    <dgm:pt modelId="{534B1827-6D9A-4E46-9998-0A0782CCD182}">
      <dgm:prSet phldrT="[Testo]" custT="1"/>
      <dgm:spPr/>
      <dgm:t>
        <a:bodyPr/>
        <a:lstStyle/>
        <a:p>
          <a:r>
            <a:rPr lang="it-IT" sz="2800" dirty="0" smtClean="0"/>
            <a:t>Obiettivo generale</a:t>
          </a:r>
          <a:endParaRPr lang="it-IT" sz="2800" dirty="0"/>
        </a:p>
      </dgm:t>
    </dgm:pt>
    <dgm:pt modelId="{43BAE8AC-CF1E-4895-8C5C-D1C7848EEED5}" type="parTrans" cxnId="{D16E780F-0F59-473B-B45A-B31272A8F58A}">
      <dgm:prSet/>
      <dgm:spPr/>
      <dgm:t>
        <a:bodyPr/>
        <a:lstStyle/>
        <a:p>
          <a:endParaRPr lang="it-IT"/>
        </a:p>
      </dgm:t>
    </dgm:pt>
    <dgm:pt modelId="{9065F29E-CABD-45BF-B815-8170A203B501}" type="sibTrans" cxnId="{D16E780F-0F59-473B-B45A-B31272A8F58A}">
      <dgm:prSet/>
      <dgm:spPr/>
      <dgm:t>
        <a:bodyPr/>
        <a:lstStyle/>
        <a:p>
          <a:endParaRPr lang="it-IT"/>
        </a:p>
      </dgm:t>
    </dgm:pt>
    <dgm:pt modelId="{2E61DFD3-6B78-43D5-9BCD-6E136453C27A}">
      <dgm:prSet phldrT="[Testo]"/>
      <dgm:spPr/>
      <dgm:t>
        <a:bodyPr/>
        <a:lstStyle/>
        <a:p>
          <a:r>
            <a:rPr lang="it-IT" b="0" i="0" dirty="0" smtClean="0"/>
            <a:t>Sviluppo della dimensione europea dello sport, in particolare lo sport di base, conformemente al piano di lavoro dell'Unione per lo sport</a:t>
          </a:r>
          <a:endParaRPr lang="it-IT" dirty="0"/>
        </a:p>
      </dgm:t>
    </dgm:pt>
    <dgm:pt modelId="{1986B3A1-AF66-491C-AFA4-19BA8E47AADC}" type="parTrans" cxnId="{D627D49A-F37C-43CD-B7ED-990D45DD01B1}">
      <dgm:prSet/>
      <dgm:spPr/>
      <dgm:t>
        <a:bodyPr/>
        <a:lstStyle/>
        <a:p>
          <a:endParaRPr lang="it-IT"/>
        </a:p>
      </dgm:t>
    </dgm:pt>
    <dgm:pt modelId="{974D9DFC-7E23-4E2B-8C27-DAB3DD03E908}" type="sibTrans" cxnId="{D627D49A-F37C-43CD-B7ED-990D45DD01B1}">
      <dgm:prSet/>
      <dgm:spPr/>
      <dgm:t>
        <a:bodyPr/>
        <a:lstStyle/>
        <a:p>
          <a:endParaRPr lang="it-IT"/>
        </a:p>
      </dgm:t>
    </dgm:pt>
    <dgm:pt modelId="{5DADFBCD-1B04-4F5F-8BAC-F63F2AAA07E8}" type="pres">
      <dgm:prSet presAssocID="{803669EE-8540-40DA-9040-1379FA4FBDD8}" presName="diagram" presStyleCnt="0">
        <dgm:presLayoutVars>
          <dgm:chPref val="1"/>
          <dgm:dir/>
          <dgm:animOne val="branch"/>
          <dgm:animLvl val="lvl"/>
          <dgm:resizeHandles val="exact"/>
        </dgm:presLayoutVars>
      </dgm:prSet>
      <dgm:spPr/>
      <dgm:t>
        <a:bodyPr/>
        <a:lstStyle/>
        <a:p>
          <a:endParaRPr lang="it-IT"/>
        </a:p>
      </dgm:t>
    </dgm:pt>
    <dgm:pt modelId="{9EBD7497-00A2-470D-B55D-E7D1BB9415E4}" type="pres">
      <dgm:prSet presAssocID="{534B1827-6D9A-4E46-9998-0A0782CCD182}" presName="root1" presStyleCnt="0"/>
      <dgm:spPr/>
    </dgm:pt>
    <dgm:pt modelId="{7EE32204-E85A-4BD0-AAE2-8103231C0E5D}" type="pres">
      <dgm:prSet presAssocID="{534B1827-6D9A-4E46-9998-0A0782CCD182}" presName="LevelOneTextNode" presStyleLbl="node0" presStyleIdx="0" presStyleCnt="1">
        <dgm:presLayoutVars>
          <dgm:chPref val="3"/>
        </dgm:presLayoutVars>
      </dgm:prSet>
      <dgm:spPr/>
      <dgm:t>
        <a:bodyPr/>
        <a:lstStyle/>
        <a:p>
          <a:endParaRPr lang="it-IT"/>
        </a:p>
      </dgm:t>
    </dgm:pt>
    <dgm:pt modelId="{4F6D160A-1BD6-4590-8CCC-144F4CDE23B9}" type="pres">
      <dgm:prSet presAssocID="{534B1827-6D9A-4E46-9998-0A0782CCD182}" presName="level2hierChild" presStyleCnt="0"/>
      <dgm:spPr/>
    </dgm:pt>
    <dgm:pt modelId="{3BD996CC-5623-4414-8843-1709EA9F3333}" type="pres">
      <dgm:prSet presAssocID="{1986B3A1-AF66-491C-AFA4-19BA8E47AADC}" presName="conn2-1" presStyleLbl="parChTrans1D2" presStyleIdx="0" presStyleCnt="1"/>
      <dgm:spPr/>
      <dgm:t>
        <a:bodyPr/>
        <a:lstStyle/>
        <a:p>
          <a:endParaRPr lang="it-IT"/>
        </a:p>
      </dgm:t>
    </dgm:pt>
    <dgm:pt modelId="{ECBE324C-681B-43E5-9BC8-C78DE14444D1}" type="pres">
      <dgm:prSet presAssocID="{1986B3A1-AF66-491C-AFA4-19BA8E47AADC}" presName="connTx" presStyleLbl="parChTrans1D2" presStyleIdx="0" presStyleCnt="1"/>
      <dgm:spPr/>
      <dgm:t>
        <a:bodyPr/>
        <a:lstStyle/>
        <a:p>
          <a:endParaRPr lang="it-IT"/>
        </a:p>
      </dgm:t>
    </dgm:pt>
    <dgm:pt modelId="{CC47395F-F3D2-4FB0-BD46-B453F3141AB7}" type="pres">
      <dgm:prSet presAssocID="{2E61DFD3-6B78-43D5-9BCD-6E136453C27A}" presName="root2" presStyleCnt="0"/>
      <dgm:spPr/>
    </dgm:pt>
    <dgm:pt modelId="{2BA5FB0F-C476-477D-B5FA-0E284912D675}" type="pres">
      <dgm:prSet presAssocID="{2E61DFD3-6B78-43D5-9BCD-6E136453C27A}" presName="LevelTwoTextNode" presStyleLbl="node2" presStyleIdx="0" presStyleCnt="1" custScaleY="204971">
        <dgm:presLayoutVars>
          <dgm:chPref val="3"/>
        </dgm:presLayoutVars>
      </dgm:prSet>
      <dgm:spPr/>
      <dgm:t>
        <a:bodyPr/>
        <a:lstStyle/>
        <a:p>
          <a:endParaRPr lang="it-IT"/>
        </a:p>
      </dgm:t>
    </dgm:pt>
    <dgm:pt modelId="{24DDB66D-E6FC-4E47-99F8-5CA8228B9DC3}" type="pres">
      <dgm:prSet presAssocID="{2E61DFD3-6B78-43D5-9BCD-6E136453C27A}" presName="level3hierChild" presStyleCnt="0"/>
      <dgm:spPr/>
    </dgm:pt>
  </dgm:ptLst>
  <dgm:cxnLst>
    <dgm:cxn modelId="{359921D2-AF93-485F-BE19-C55A98A43B42}" type="presOf" srcId="{534B1827-6D9A-4E46-9998-0A0782CCD182}" destId="{7EE32204-E85A-4BD0-AAE2-8103231C0E5D}" srcOrd="0" destOrd="0" presId="urn:microsoft.com/office/officeart/2005/8/layout/hierarchy2"/>
    <dgm:cxn modelId="{68D9F0E2-A7D8-4CB0-9B27-347E12F04609}" type="presOf" srcId="{1986B3A1-AF66-491C-AFA4-19BA8E47AADC}" destId="{3BD996CC-5623-4414-8843-1709EA9F3333}" srcOrd="0" destOrd="0" presId="urn:microsoft.com/office/officeart/2005/8/layout/hierarchy2"/>
    <dgm:cxn modelId="{40BECE8D-0290-4CA4-BEE2-E1A4CCA177C1}" type="presOf" srcId="{1986B3A1-AF66-491C-AFA4-19BA8E47AADC}" destId="{ECBE324C-681B-43E5-9BC8-C78DE14444D1}" srcOrd="1" destOrd="0" presId="urn:microsoft.com/office/officeart/2005/8/layout/hierarchy2"/>
    <dgm:cxn modelId="{B74852D7-A8CF-43C2-9DCE-F4BBE76B1380}" type="presOf" srcId="{803669EE-8540-40DA-9040-1379FA4FBDD8}" destId="{5DADFBCD-1B04-4F5F-8BAC-F63F2AAA07E8}" srcOrd="0" destOrd="0" presId="urn:microsoft.com/office/officeart/2005/8/layout/hierarchy2"/>
    <dgm:cxn modelId="{407FADE7-0289-4FD0-A4C9-78CAA2763BD5}" type="presOf" srcId="{2E61DFD3-6B78-43D5-9BCD-6E136453C27A}" destId="{2BA5FB0F-C476-477D-B5FA-0E284912D675}" srcOrd="0" destOrd="0" presId="urn:microsoft.com/office/officeart/2005/8/layout/hierarchy2"/>
    <dgm:cxn modelId="{D16E780F-0F59-473B-B45A-B31272A8F58A}" srcId="{803669EE-8540-40DA-9040-1379FA4FBDD8}" destId="{534B1827-6D9A-4E46-9998-0A0782CCD182}" srcOrd="0" destOrd="0" parTransId="{43BAE8AC-CF1E-4895-8C5C-D1C7848EEED5}" sibTransId="{9065F29E-CABD-45BF-B815-8170A203B501}"/>
    <dgm:cxn modelId="{D627D49A-F37C-43CD-B7ED-990D45DD01B1}" srcId="{534B1827-6D9A-4E46-9998-0A0782CCD182}" destId="{2E61DFD3-6B78-43D5-9BCD-6E136453C27A}" srcOrd="0" destOrd="0" parTransId="{1986B3A1-AF66-491C-AFA4-19BA8E47AADC}" sibTransId="{974D9DFC-7E23-4E2B-8C27-DAB3DD03E908}"/>
    <dgm:cxn modelId="{2B13D888-FB03-41DD-AA3D-084D0383C44C}" type="presParOf" srcId="{5DADFBCD-1B04-4F5F-8BAC-F63F2AAA07E8}" destId="{9EBD7497-00A2-470D-B55D-E7D1BB9415E4}" srcOrd="0" destOrd="0" presId="urn:microsoft.com/office/officeart/2005/8/layout/hierarchy2"/>
    <dgm:cxn modelId="{95103FB1-4D7B-48EA-B511-5C6473BFE2A3}" type="presParOf" srcId="{9EBD7497-00A2-470D-B55D-E7D1BB9415E4}" destId="{7EE32204-E85A-4BD0-AAE2-8103231C0E5D}" srcOrd="0" destOrd="0" presId="urn:microsoft.com/office/officeart/2005/8/layout/hierarchy2"/>
    <dgm:cxn modelId="{6DBEE219-C5D1-4028-BEF8-42319DC43C28}" type="presParOf" srcId="{9EBD7497-00A2-470D-B55D-E7D1BB9415E4}" destId="{4F6D160A-1BD6-4590-8CCC-144F4CDE23B9}" srcOrd="1" destOrd="0" presId="urn:microsoft.com/office/officeart/2005/8/layout/hierarchy2"/>
    <dgm:cxn modelId="{7D83CEAF-7A66-48FC-BA84-070B5EDB6EC8}" type="presParOf" srcId="{4F6D160A-1BD6-4590-8CCC-144F4CDE23B9}" destId="{3BD996CC-5623-4414-8843-1709EA9F3333}" srcOrd="0" destOrd="0" presId="urn:microsoft.com/office/officeart/2005/8/layout/hierarchy2"/>
    <dgm:cxn modelId="{21A8B4E2-EF8E-42C0-8079-C442DBDD5DA6}" type="presParOf" srcId="{3BD996CC-5623-4414-8843-1709EA9F3333}" destId="{ECBE324C-681B-43E5-9BC8-C78DE14444D1}" srcOrd="0" destOrd="0" presId="urn:microsoft.com/office/officeart/2005/8/layout/hierarchy2"/>
    <dgm:cxn modelId="{78342030-CFD8-4ACF-8C1F-1278BB814B47}" type="presParOf" srcId="{4F6D160A-1BD6-4590-8CCC-144F4CDE23B9}" destId="{CC47395F-F3D2-4FB0-BD46-B453F3141AB7}" srcOrd="1" destOrd="0" presId="urn:microsoft.com/office/officeart/2005/8/layout/hierarchy2"/>
    <dgm:cxn modelId="{6AB76FA3-DE62-4DD4-8F16-9299A771518D}" type="presParOf" srcId="{CC47395F-F3D2-4FB0-BD46-B453F3141AB7}" destId="{2BA5FB0F-C476-477D-B5FA-0E284912D675}" srcOrd="0" destOrd="0" presId="urn:microsoft.com/office/officeart/2005/8/layout/hierarchy2"/>
    <dgm:cxn modelId="{19921AA4-1D27-4BB0-8614-CED87F1E0C91}" type="presParOf" srcId="{CC47395F-F3D2-4FB0-BD46-B453F3141AB7}" destId="{24DDB66D-E6FC-4E47-99F8-5CA8228B9DC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3669EE-8540-40DA-9040-1379FA4FBDD8}"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it-IT"/>
        </a:p>
      </dgm:t>
    </dgm:pt>
    <dgm:pt modelId="{5DADFBCD-1B04-4F5F-8BAC-F63F2AAA07E8}" type="pres">
      <dgm:prSet presAssocID="{803669EE-8540-40DA-9040-1379FA4FBDD8}" presName="diagram" presStyleCnt="0">
        <dgm:presLayoutVars>
          <dgm:chPref val="1"/>
          <dgm:dir/>
          <dgm:animOne val="branch"/>
          <dgm:animLvl val="lvl"/>
          <dgm:resizeHandles val="exact"/>
        </dgm:presLayoutVars>
      </dgm:prSet>
      <dgm:spPr/>
      <dgm:t>
        <a:bodyPr/>
        <a:lstStyle/>
        <a:p>
          <a:endParaRPr lang="it-IT"/>
        </a:p>
      </dgm:t>
    </dgm:pt>
  </dgm:ptLst>
  <dgm:cxnLst>
    <dgm:cxn modelId="{D7D9B430-FE8D-4C66-9F8A-78457EBAB9D6}" type="presOf" srcId="{803669EE-8540-40DA-9040-1379FA4FBDD8}" destId="{5DADFBCD-1B04-4F5F-8BAC-F63F2AAA07E8}" srcOrd="0"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3669EE-8540-40DA-9040-1379FA4FBDD8}"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it-IT"/>
        </a:p>
      </dgm:t>
    </dgm:pt>
    <dgm:pt modelId="{5DADFBCD-1B04-4F5F-8BAC-F63F2AAA07E8}" type="pres">
      <dgm:prSet presAssocID="{803669EE-8540-40DA-9040-1379FA4FBDD8}" presName="diagram" presStyleCnt="0">
        <dgm:presLayoutVars>
          <dgm:chPref val="1"/>
          <dgm:dir/>
          <dgm:animOne val="branch"/>
          <dgm:animLvl val="lvl"/>
          <dgm:resizeHandles val="exact"/>
        </dgm:presLayoutVars>
      </dgm:prSet>
      <dgm:spPr/>
      <dgm:t>
        <a:bodyPr/>
        <a:lstStyle/>
        <a:p>
          <a:endParaRPr lang="it-IT"/>
        </a:p>
      </dgm:t>
    </dgm:pt>
  </dgm:ptLst>
  <dgm:cxnLst>
    <dgm:cxn modelId="{5023D187-5E6A-45CD-9863-674652FCD46F}" type="presOf" srcId="{803669EE-8540-40DA-9040-1379FA4FBDD8}" destId="{5DADFBCD-1B04-4F5F-8BAC-F63F2AAA07E8}" srcOrd="0"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23A03-710B-4183-8F88-4499806C1476}">
      <dsp:nvSpPr>
        <dsp:cNvPr id="0" name=""/>
        <dsp:cNvSpPr/>
      </dsp:nvSpPr>
      <dsp:spPr>
        <a:xfrm>
          <a:off x="1004" y="869763"/>
          <a:ext cx="3917900" cy="2350740"/>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it-IT" sz="3800" kern="1200" dirty="0" smtClean="0"/>
            <a:t>Scadenza: 04/04/2019</a:t>
          </a:r>
          <a:endParaRPr lang="it-IT" sz="3800" kern="1200" dirty="0"/>
        </a:p>
      </dsp:txBody>
      <dsp:txXfrm>
        <a:off x="1004" y="869763"/>
        <a:ext cx="3917900" cy="2350740"/>
      </dsp:txXfrm>
    </dsp:sp>
    <dsp:sp modelId="{5EC6EA6A-1335-469F-B72D-8CB73886C72C}">
      <dsp:nvSpPr>
        <dsp:cNvPr id="0" name=""/>
        <dsp:cNvSpPr/>
      </dsp:nvSpPr>
      <dsp:spPr>
        <a:xfrm>
          <a:off x="4310695" y="869763"/>
          <a:ext cx="3917900" cy="2350740"/>
        </a:xfrm>
        <a:prstGeom prst="rect">
          <a:avLst/>
        </a:prstGeom>
        <a:gradFill rotWithShape="0">
          <a:gsLst>
            <a:gs pos="0">
              <a:srgbClr val="92D050"/>
            </a:gs>
            <a:gs pos="50000">
              <a:schemeClr val="accent2">
                <a:hueOff val="-20163186"/>
                <a:satOff val="8769"/>
                <a:lumOff val="2550"/>
                <a:alphaOff val="0"/>
                <a:shade val="45000"/>
                <a:satMod val="170000"/>
              </a:schemeClr>
            </a:gs>
            <a:gs pos="70000">
              <a:schemeClr val="accent2">
                <a:hueOff val="-20163186"/>
                <a:satOff val="8769"/>
                <a:lumOff val="2550"/>
                <a:alphaOff val="0"/>
                <a:tint val="99000"/>
                <a:shade val="65000"/>
                <a:satMod val="155000"/>
              </a:schemeClr>
            </a:gs>
            <a:gs pos="100000">
              <a:schemeClr val="accent2">
                <a:hueOff val="-20163186"/>
                <a:satOff val="8769"/>
                <a:lumOff val="255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it-IT" sz="3800" kern="1200" dirty="0" smtClean="0"/>
            <a:t>Agenzia di riferimento: EACEA*</a:t>
          </a:r>
          <a:endParaRPr lang="it-IT" sz="3800" kern="1200" dirty="0"/>
        </a:p>
      </dsp:txBody>
      <dsp:txXfrm>
        <a:off x="4310695" y="869763"/>
        <a:ext cx="3917900" cy="23507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AF142-B714-4056-BCC8-F359A4BE01A8}">
      <dsp:nvSpPr>
        <dsp:cNvPr id="0" name=""/>
        <dsp:cNvSpPr/>
      </dsp:nvSpPr>
      <dsp:spPr>
        <a:xfrm>
          <a:off x="194998" y="1737700"/>
          <a:ext cx="3017854" cy="1508927"/>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Guida al programma</a:t>
          </a:r>
          <a:endParaRPr lang="it-IT" sz="1800" kern="1200" dirty="0"/>
        </a:p>
      </dsp:txBody>
      <dsp:txXfrm>
        <a:off x="239193" y="1781895"/>
        <a:ext cx="2929464" cy="1420537"/>
      </dsp:txXfrm>
    </dsp:sp>
    <dsp:sp modelId="{7E270036-415D-4603-A358-320412294489}">
      <dsp:nvSpPr>
        <dsp:cNvPr id="0" name=""/>
        <dsp:cNvSpPr/>
      </dsp:nvSpPr>
      <dsp:spPr>
        <a:xfrm rot="18289469">
          <a:off x="2759501" y="1597284"/>
          <a:ext cx="2113845" cy="54492"/>
        </a:xfrm>
        <a:custGeom>
          <a:avLst/>
          <a:gdLst/>
          <a:ahLst/>
          <a:cxnLst/>
          <a:rect l="0" t="0" r="0" b="0"/>
          <a:pathLst>
            <a:path>
              <a:moveTo>
                <a:pt x="0" y="27246"/>
              </a:moveTo>
              <a:lnTo>
                <a:pt x="2113845" y="27246"/>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3763577" y="1571684"/>
        <a:ext cx="105692" cy="105692"/>
      </dsp:txXfrm>
    </dsp:sp>
    <dsp:sp modelId="{61C91598-CC36-48EE-BF80-C88724D184D1}">
      <dsp:nvSpPr>
        <dsp:cNvPr id="0" name=""/>
        <dsp:cNvSpPr/>
      </dsp:nvSpPr>
      <dsp:spPr>
        <a:xfrm>
          <a:off x="4419994" y="2433"/>
          <a:ext cx="3017854" cy="1508927"/>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Parte A: quadro generale del Programma</a:t>
          </a:r>
          <a:endParaRPr lang="it-IT" sz="1800" kern="1200" dirty="0"/>
        </a:p>
      </dsp:txBody>
      <dsp:txXfrm>
        <a:off x="4464189" y="46628"/>
        <a:ext cx="2929464" cy="1420537"/>
      </dsp:txXfrm>
    </dsp:sp>
    <dsp:sp modelId="{C223B7DB-B7E5-41BB-96B5-21EE2D4274D6}">
      <dsp:nvSpPr>
        <dsp:cNvPr id="0" name=""/>
        <dsp:cNvSpPr/>
      </dsp:nvSpPr>
      <dsp:spPr>
        <a:xfrm>
          <a:off x="3212853" y="2464917"/>
          <a:ext cx="1207141" cy="54492"/>
        </a:xfrm>
        <a:custGeom>
          <a:avLst/>
          <a:gdLst/>
          <a:ahLst/>
          <a:cxnLst/>
          <a:rect l="0" t="0" r="0" b="0"/>
          <a:pathLst>
            <a:path>
              <a:moveTo>
                <a:pt x="0" y="27246"/>
              </a:moveTo>
              <a:lnTo>
                <a:pt x="1207141" y="27246"/>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3786245" y="2461985"/>
        <a:ext cx="60357" cy="60357"/>
      </dsp:txXfrm>
    </dsp:sp>
    <dsp:sp modelId="{B5FCF969-4290-479F-88D0-61D133AE72FB}">
      <dsp:nvSpPr>
        <dsp:cNvPr id="0" name=""/>
        <dsp:cNvSpPr/>
      </dsp:nvSpPr>
      <dsp:spPr>
        <a:xfrm>
          <a:off x="4419994" y="1737700"/>
          <a:ext cx="3017854" cy="1508927"/>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Parte B: informazioni specifiche sulle azioni del Programma</a:t>
          </a:r>
          <a:endParaRPr lang="it-IT" sz="1800" kern="1200" dirty="0"/>
        </a:p>
      </dsp:txBody>
      <dsp:txXfrm>
        <a:off x="4464189" y="1781895"/>
        <a:ext cx="2929464" cy="1420537"/>
      </dsp:txXfrm>
    </dsp:sp>
    <dsp:sp modelId="{661E58BA-68C7-4BCD-875A-16699B8D7BCD}">
      <dsp:nvSpPr>
        <dsp:cNvPr id="0" name=""/>
        <dsp:cNvSpPr/>
      </dsp:nvSpPr>
      <dsp:spPr>
        <a:xfrm rot="3310531">
          <a:off x="2759501" y="3332551"/>
          <a:ext cx="2113845" cy="54492"/>
        </a:xfrm>
        <a:custGeom>
          <a:avLst/>
          <a:gdLst/>
          <a:ahLst/>
          <a:cxnLst/>
          <a:rect l="0" t="0" r="0" b="0"/>
          <a:pathLst>
            <a:path>
              <a:moveTo>
                <a:pt x="0" y="27246"/>
              </a:moveTo>
              <a:lnTo>
                <a:pt x="2113845" y="27246"/>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3763577" y="3306951"/>
        <a:ext cx="105692" cy="105692"/>
      </dsp:txXfrm>
    </dsp:sp>
    <dsp:sp modelId="{F8392C52-9BBD-451D-9200-C834B3DE9C70}">
      <dsp:nvSpPr>
        <dsp:cNvPr id="0" name=""/>
        <dsp:cNvSpPr/>
      </dsp:nvSpPr>
      <dsp:spPr>
        <a:xfrm>
          <a:off x="4419994" y="3472966"/>
          <a:ext cx="3017854" cy="1508927"/>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Parte C: informazioni dettagliate sulle procedure per la domanda di sovvenzione</a:t>
          </a:r>
          <a:endParaRPr lang="it-IT" sz="1800" kern="1200" dirty="0"/>
        </a:p>
      </dsp:txBody>
      <dsp:txXfrm>
        <a:off x="4464189" y="3517161"/>
        <a:ext cx="2929464" cy="14205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A8CE1B-006B-47EB-8151-54950801DA67}" type="datetimeFigureOut">
              <a:rPr lang="it-IT" smtClean="0"/>
              <a:t>22/03/2019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87726A-F759-408D-B108-2F01B389946E}" type="slidenum">
              <a:rPr lang="it-IT" smtClean="0"/>
              <a:t>‹N›</a:t>
            </a:fld>
            <a:endParaRPr lang="it-IT"/>
          </a:p>
        </p:txBody>
      </p:sp>
    </p:spTree>
    <p:extLst>
      <p:ext uri="{BB962C8B-B14F-4D97-AF65-F5344CB8AC3E}">
        <p14:creationId xmlns:p14="http://schemas.microsoft.com/office/powerpoint/2010/main" val="1777013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FD386CC9-79FF-44D5-B8C7-3053751AC618}" type="datetime1">
              <a:rPr lang="it-IT" smtClean="0"/>
              <a:t>22/03/2019</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D9EEC94-0566-4618-8C60-3788B7869202}"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551F157-AE9C-4652-9C57-BA6FD3F99878}" type="datetime1">
              <a:rPr lang="it-IT" smtClean="0"/>
              <a:t>22/03/2019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D9EEC94-0566-4618-8C60-3788B7869202}"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37A4351F-CEA7-4038-AA17-5F4922E9C43A}" type="datetime1">
              <a:rPr lang="it-IT" smtClean="0"/>
              <a:t>22/03/2019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D9EEC94-0566-4618-8C60-3788B7869202}"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AE3C840-0048-4D37-818F-B200614144D6}" type="datetime1">
              <a:rPr lang="it-IT" smtClean="0"/>
              <a:t>22/03/2019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D9EEC94-0566-4618-8C60-3788B7869202}"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38B19523-F949-4B01-B8CD-49F09A4D18F8}" type="datetime1">
              <a:rPr lang="it-IT" smtClean="0"/>
              <a:t>22/03/2019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D9EEC94-0566-4618-8C60-3788B7869202}"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D4861FD3-8A19-4F09-9005-A443299D8457}" type="datetime1">
              <a:rPr lang="it-IT" smtClean="0"/>
              <a:t>22/03/2019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9D9EEC94-0566-4618-8C60-3788B7869202}"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9D744DC-1BEF-4422-8B37-0B7A3AD5B8E5}" type="datetime1">
              <a:rPr lang="it-IT" smtClean="0"/>
              <a:t>22/03/2019</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9D9EEC94-0566-4618-8C60-3788B7869202}"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C744B9A7-AC1C-4100-9C14-AED26404FD29}" type="datetime1">
              <a:rPr lang="it-IT" smtClean="0"/>
              <a:t>22/03/2019</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9D9EEC94-0566-4618-8C60-3788B7869202}"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811C33AD-9C7D-49EA-9112-32E448FDDB82}" type="datetime1">
              <a:rPr lang="it-IT" smtClean="0"/>
              <a:t>22/03/2019</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9D9EEC94-0566-4618-8C60-3788B7869202}"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5693833E-841E-4A37-BD29-179B28C4E705}" type="datetime1">
              <a:rPr lang="it-IT" smtClean="0"/>
              <a:t>22/03/2019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9D9EEC94-0566-4618-8C60-3788B7869202}"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121A79E5-F805-4E5A-9BEB-581CADDE8B4D}" type="datetime1">
              <a:rPr lang="it-IT" smtClean="0"/>
              <a:t>22/03/2019</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D9EEC94-0566-4618-8C60-3788B7869202}"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D9BB83A-F97E-4D0C-B622-ABC8212CB3F8}" type="datetime1">
              <a:rPr lang="it-IT" smtClean="0"/>
              <a:t>22/03/2019</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D9EEC94-0566-4618-8C60-3788B7869202}"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8.xml"/><Relationship Id="rId7" Type="http://schemas.openxmlformats.org/officeDocument/2006/relationships/image" Target="../media/image12.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hyperlink" Target="http://ec.europa.eu/education/participants/portal/desktop/en/organisations/register.html" TargetMode="External"/><Relationship Id="rId2" Type="http://schemas.openxmlformats.org/officeDocument/2006/relationships/hyperlink" Target="https://webgate.ec.europa.eu/cas/eim/external/register.cgi"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ec.europa.eu/budget/contracts_grants/info_contracts/financial_id/financial_id_en.cfm" TargetMode="External"/><Relationship Id="rId2" Type="http://schemas.openxmlformats.org/officeDocument/2006/relationships/hyperlink" Target="http://ec.europa.eu/budget/contracts_grants/info_contracts/legal_entities/legal_entities_en.cf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3608" y="25427"/>
            <a:ext cx="7345313" cy="6832573"/>
          </a:xfrm>
          <a:noFill/>
        </p:spPr>
      </p:pic>
    </p:spTree>
    <p:extLst>
      <p:ext uri="{BB962C8B-B14F-4D97-AF65-F5344CB8AC3E}">
        <p14:creationId xmlns:p14="http://schemas.microsoft.com/office/powerpoint/2010/main" val="169596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444792207"/>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2"/>
          <p:cNvSpPr>
            <a:spLocks noGrp="1"/>
          </p:cNvSpPr>
          <p:nvPr>
            <p:ph type="title"/>
          </p:nvPr>
        </p:nvSpPr>
        <p:spPr/>
        <p:txBody>
          <a:bodyPr>
            <a:normAutofit fontScale="90000"/>
          </a:bodyPr>
          <a:lstStyle/>
          <a:p>
            <a:r>
              <a:rPr lang="it-IT" dirty="0">
                <a:solidFill>
                  <a:srgbClr val="0070C0"/>
                </a:solidFill>
              </a:rPr>
              <a:t>Erasmus+ </a:t>
            </a:r>
            <a:r>
              <a:rPr lang="it-IT" dirty="0" smtClean="0">
                <a:solidFill>
                  <a:srgbClr val="0070C0"/>
                </a:solidFill>
              </a:rPr>
              <a:t>sport: parte A – informazioni generali</a:t>
            </a:r>
            <a:endParaRPr lang="it-IT" dirty="0"/>
          </a:p>
        </p:txBody>
      </p:sp>
      <p:sp>
        <p:nvSpPr>
          <p:cNvPr id="2" name="Segnaposto piè di pagina 1"/>
          <p:cNvSpPr>
            <a:spLocks noGrp="1"/>
          </p:cNvSpPr>
          <p:nvPr>
            <p:ph type="ftr" sz="quarter" idx="11"/>
          </p:nvPr>
        </p:nvSpPr>
        <p:spPr/>
        <p:txBody>
          <a:bodyPr/>
          <a:lstStyle/>
          <a:p>
            <a:endParaRPr lang="it-IT"/>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352"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66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076776400"/>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2"/>
          <p:cNvSpPr>
            <a:spLocks noGrp="1"/>
          </p:cNvSpPr>
          <p:nvPr>
            <p:ph type="title"/>
          </p:nvPr>
        </p:nvSpPr>
        <p:spPr/>
        <p:txBody>
          <a:bodyPr>
            <a:normAutofit fontScale="90000"/>
          </a:bodyPr>
          <a:lstStyle/>
          <a:p>
            <a:r>
              <a:rPr lang="it-IT" dirty="0">
                <a:solidFill>
                  <a:srgbClr val="0070C0"/>
                </a:solidFill>
              </a:rPr>
              <a:t>Erasmus+ sport: parte A – informazioni generali</a:t>
            </a:r>
            <a:endParaRPr lang="it-IT" dirty="0"/>
          </a:p>
        </p:txBody>
      </p:sp>
      <p:sp>
        <p:nvSpPr>
          <p:cNvPr id="2" name="Segnaposto piè di pagina 1"/>
          <p:cNvSpPr>
            <a:spLocks noGrp="1"/>
          </p:cNvSpPr>
          <p:nvPr>
            <p:ph type="ftr" sz="quarter" idx="11"/>
          </p:nvPr>
        </p:nvSpPr>
        <p:spPr/>
        <p:txBody>
          <a:bodyPr/>
          <a:lstStyle/>
          <a:p>
            <a:endParaRPr lang="it-IT"/>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352"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62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030029219"/>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2"/>
          <p:cNvSpPr>
            <a:spLocks noGrp="1"/>
          </p:cNvSpPr>
          <p:nvPr>
            <p:ph type="title"/>
          </p:nvPr>
        </p:nvSpPr>
        <p:spPr/>
        <p:txBody>
          <a:bodyPr>
            <a:normAutofit fontScale="90000"/>
          </a:bodyPr>
          <a:lstStyle/>
          <a:p>
            <a:r>
              <a:rPr lang="it-IT" dirty="0">
                <a:solidFill>
                  <a:srgbClr val="0070C0"/>
                </a:solidFill>
              </a:rPr>
              <a:t>Erasmus+ sport: parte A – informazioni generali</a:t>
            </a:r>
            <a:endParaRPr lang="it-IT" dirty="0"/>
          </a:p>
        </p:txBody>
      </p:sp>
      <p:sp>
        <p:nvSpPr>
          <p:cNvPr id="2" name="Segnaposto piè di pagina 1"/>
          <p:cNvSpPr>
            <a:spLocks noGrp="1"/>
          </p:cNvSpPr>
          <p:nvPr>
            <p:ph type="ftr" sz="quarter" idx="11"/>
          </p:nvPr>
        </p:nvSpPr>
        <p:spPr/>
        <p:txBody>
          <a:bodyPr/>
          <a:lstStyle/>
          <a:p>
            <a:endParaRPr lang="it-IT"/>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352"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65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510128271"/>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2"/>
          <p:cNvSpPr>
            <a:spLocks noGrp="1"/>
          </p:cNvSpPr>
          <p:nvPr>
            <p:ph type="title"/>
          </p:nvPr>
        </p:nvSpPr>
        <p:spPr/>
        <p:txBody>
          <a:bodyPr>
            <a:noAutofit/>
          </a:bodyPr>
          <a:lstStyle/>
          <a:p>
            <a:r>
              <a:rPr lang="it-IT" sz="3200" dirty="0">
                <a:solidFill>
                  <a:srgbClr val="0070C0"/>
                </a:solidFill>
              </a:rPr>
              <a:t>Erasmus+ sport: parte A – informazioni </a:t>
            </a:r>
            <a:r>
              <a:rPr lang="it-IT" sz="3200" dirty="0" smtClean="0">
                <a:solidFill>
                  <a:srgbClr val="0070C0"/>
                </a:solidFill>
              </a:rPr>
              <a:t>generali – </a:t>
            </a:r>
            <a:r>
              <a:rPr lang="it-IT" sz="3200" i="1" dirty="0" smtClean="0">
                <a:solidFill>
                  <a:srgbClr val="0070C0"/>
                </a:solidFill>
              </a:rPr>
              <a:t>caratteristiche importanti del programma</a:t>
            </a:r>
            <a:endParaRPr lang="it-IT" sz="3200" dirty="0"/>
          </a:p>
        </p:txBody>
      </p:sp>
      <p:graphicFrame>
        <p:nvGraphicFramePr>
          <p:cNvPr id="28" name="Tabella 27"/>
          <p:cNvGraphicFramePr>
            <a:graphicFrameLocks noGrp="1"/>
          </p:cNvGraphicFramePr>
          <p:nvPr>
            <p:extLst>
              <p:ext uri="{D42A27DB-BD31-4B8C-83A1-F6EECF244321}">
                <p14:modId xmlns:p14="http://schemas.microsoft.com/office/powerpoint/2010/main" val="330776070"/>
              </p:ext>
            </p:extLst>
          </p:nvPr>
        </p:nvGraphicFramePr>
        <p:xfrm>
          <a:off x="395536" y="1700808"/>
          <a:ext cx="8424936" cy="4688502"/>
        </p:xfrm>
        <a:graphic>
          <a:graphicData uri="http://schemas.openxmlformats.org/drawingml/2006/table">
            <a:tbl>
              <a:tblPr firstRow="1" bandRow="1">
                <a:tableStyleId>{B301B821-A1FF-4177-AEE7-76D212191A09}</a:tableStyleId>
              </a:tblPr>
              <a:tblGrid>
                <a:gridCol w="8424936"/>
              </a:tblGrid>
              <a:tr h="357778">
                <a:tc>
                  <a:txBody>
                    <a:bodyPr/>
                    <a:lstStyle/>
                    <a:p>
                      <a:r>
                        <a:rPr kumimoji="0" lang="it-IT" b="1" i="0" kern="1200" dirty="0" smtClean="0">
                          <a:solidFill>
                            <a:schemeClr val="lt1"/>
                          </a:solidFill>
                          <a:effectLst/>
                          <a:latin typeface="+mn-lt"/>
                          <a:ea typeface="+mn-ea"/>
                          <a:cs typeface="+mn-cs"/>
                        </a:rPr>
                        <a:t>Riconoscimento e convalida delle abilità e delle qualifiche</a:t>
                      </a:r>
                    </a:p>
                  </a:txBody>
                  <a:tcPr/>
                </a:tc>
              </a:tr>
              <a:tr h="4322742">
                <a:tc>
                  <a:txBody>
                    <a:bodyPr/>
                    <a:lstStyle/>
                    <a:p>
                      <a:r>
                        <a:rPr kumimoji="0" lang="it-IT" sz="1600" b="1" i="0" kern="1200" dirty="0" smtClean="0">
                          <a:solidFill>
                            <a:schemeClr val="dk1"/>
                          </a:solidFill>
                          <a:effectLst/>
                          <a:latin typeface="+mn-lt"/>
                          <a:ea typeface="+mn-ea"/>
                          <a:cs typeface="+mn-cs"/>
                        </a:rPr>
                        <a:t>Erasmus+ sostiene gli strumenti dell'UE per la </a:t>
                      </a:r>
                      <a:r>
                        <a:rPr kumimoji="0" lang="it-IT" sz="1600" b="1" i="0" kern="1200" dirty="0" smtClean="0">
                          <a:solidFill>
                            <a:srgbClr val="FF0000"/>
                          </a:solidFill>
                          <a:effectLst/>
                          <a:latin typeface="+mn-lt"/>
                          <a:ea typeface="+mn-ea"/>
                          <a:cs typeface="+mn-cs"/>
                        </a:rPr>
                        <a:t>trasparenza e il riconoscimento delle abilità e delle qualifiche</a:t>
                      </a:r>
                      <a:r>
                        <a:rPr kumimoji="0" lang="it-IT" sz="1600" b="1" i="0" kern="1200" dirty="0" smtClean="0">
                          <a:solidFill>
                            <a:schemeClr val="dk1"/>
                          </a:solidFill>
                          <a:effectLst/>
                          <a:latin typeface="+mn-lt"/>
                          <a:ea typeface="+mn-ea"/>
                          <a:cs typeface="+mn-cs"/>
                        </a:rPr>
                        <a:t>, in particolare:</a:t>
                      </a:r>
                    </a:p>
                    <a:p>
                      <a:pPr marL="285750" indent="-285750">
                        <a:buFont typeface="Arial" panose="020B0604020202020204" pitchFamily="34" charset="0"/>
                        <a:buChar char="•"/>
                      </a:pPr>
                      <a:r>
                        <a:rPr kumimoji="0" lang="it-IT" sz="1600" b="1" i="0" kern="1200" dirty="0" err="1" smtClean="0">
                          <a:solidFill>
                            <a:schemeClr val="dk1"/>
                          </a:solidFill>
                          <a:effectLst/>
                          <a:latin typeface="+mn-lt"/>
                          <a:ea typeface="+mn-ea"/>
                          <a:cs typeface="+mn-cs"/>
                        </a:rPr>
                        <a:t>Europass</a:t>
                      </a:r>
                      <a:endParaRPr kumimoji="0" lang="it-IT" sz="1600" b="1" i="0" kern="1200" dirty="0" smtClean="0">
                        <a:solidFill>
                          <a:schemeClr val="dk1"/>
                        </a:solidFill>
                        <a:effectLst/>
                        <a:latin typeface="+mn-lt"/>
                        <a:ea typeface="+mn-ea"/>
                        <a:cs typeface="+mn-cs"/>
                      </a:endParaRPr>
                    </a:p>
                    <a:p>
                      <a:pPr marL="285750" indent="-285750">
                        <a:buFont typeface="Arial" panose="020B0604020202020204" pitchFamily="34" charset="0"/>
                        <a:buChar char="•"/>
                      </a:pPr>
                      <a:r>
                        <a:rPr kumimoji="0" lang="it-IT" sz="1600" b="1" i="0" kern="1200" dirty="0" err="1" smtClean="0">
                          <a:solidFill>
                            <a:schemeClr val="dk1"/>
                          </a:solidFill>
                          <a:effectLst/>
                          <a:latin typeface="+mn-lt"/>
                          <a:ea typeface="+mn-ea"/>
                          <a:cs typeface="+mn-cs"/>
                        </a:rPr>
                        <a:t>Youthpass</a:t>
                      </a:r>
                      <a:endParaRPr kumimoji="0" lang="it-IT" sz="1600" b="1" i="0" kern="1200" dirty="0" smtClean="0">
                        <a:solidFill>
                          <a:schemeClr val="dk1"/>
                        </a:solidFill>
                        <a:effectLst/>
                        <a:latin typeface="+mn-lt"/>
                        <a:ea typeface="+mn-ea"/>
                        <a:cs typeface="+mn-cs"/>
                      </a:endParaRPr>
                    </a:p>
                    <a:p>
                      <a:pPr marL="285750" indent="-285750">
                        <a:buFont typeface="Arial" panose="020B0604020202020204" pitchFamily="34" charset="0"/>
                        <a:buChar char="•"/>
                      </a:pPr>
                      <a:r>
                        <a:rPr kumimoji="0" lang="it-IT" sz="1600" b="1" i="0" kern="1200" dirty="0" smtClean="0">
                          <a:solidFill>
                            <a:schemeClr val="dk1"/>
                          </a:solidFill>
                          <a:effectLst/>
                          <a:latin typeface="+mn-lt"/>
                          <a:ea typeface="+mn-ea"/>
                          <a:cs typeface="+mn-cs"/>
                        </a:rPr>
                        <a:t>il quadro europeo delle qualifiche (EQF)</a:t>
                      </a:r>
                    </a:p>
                    <a:p>
                      <a:pPr marL="285750" indent="-285750">
                        <a:buFont typeface="Arial" panose="020B0604020202020204" pitchFamily="34" charset="0"/>
                        <a:buChar char="•"/>
                      </a:pPr>
                      <a:r>
                        <a:rPr kumimoji="0" lang="it-IT" sz="1600" b="1" i="0" kern="1200" dirty="0" smtClean="0">
                          <a:solidFill>
                            <a:schemeClr val="dk1"/>
                          </a:solidFill>
                          <a:effectLst/>
                          <a:latin typeface="+mn-lt"/>
                          <a:ea typeface="+mn-ea"/>
                          <a:cs typeface="+mn-cs"/>
                        </a:rPr>
                        <a:t>il sistema europeo di trasferimento e accumulo dei crediti (ECTS)</a:t>
                      </a:r>
                    </a:p>
                    <a:p>
                      <a:pPr marL="285750" indent="-285750">
                        <a:buFont typeface="Arial" panose="020B0604020202020204" pitchFamily="34" charset="0"/>
                        <a:buChar char="•"/>
                      </a:pPr>
                      <a:r>
                        <a:rPr kumimoji="0" lang="it-IT" sz="1600" b="1" i="0" kern="1200" dirty="0" smtClean="0">
                          <a:solidFill>
                            <a:schemeClr val="dk1"/>
                          </a:solidFill>
                          <a:effectLst/>
                          <a:latin typeface="+mn-lt"/>
                          <a:ea typeface="+mn-ea"/>
                          <a:cs typeface="+mn-cs"/>
                        </a:rPr>
                        <a:t>il sistema europeo di crediti per l'istruzione e la formazione professionale (ECVET)</a:t>
                      </a:r>
                    </a:p>
                    <a:p>
                      <a:pPr marL="285750" indent="-285750">
                        <a:buFont typeface="Arial" panose="020B0604020202020204" pitchFamily="34" charset="0"/>
                        <a:buChar char="•"/>
                      </a:pPr>
                      <a:r>
                        <a:rPr kumimoji="0" lang="it-IT" sz="1600" b="1" i="0" kern="1200" dirty="0" smtClean="0">
                          <a:solidFill>
                            <a:schemeClr val="dk1"/>
                          </a:solidFill>
                          <a:effectLst/>
                          <a:latin typeface="+mn-lt"/>
                          <a:ea typeface="+mn-ea"/>
                          <a:cs typeface="+mn-cs"/>
                        </a:rPr>
                        <a:t>il quadro europeo di riferimento per la garanzia della qualità dell'istruzione e della formazione professionale (EQAVET)</a:t>
                      </a:r>
                    </a:p>
                    <a:p>
                      <a:pPr marL="285750" indent="-285750">
                        <a:buFont typeface="Arial" panose="020B0604020202020204" pitchFamily="34" charset="0"/>
                        <a:buChar char="•"/>
                      </a:pPr>
                      <a:r>
                        <a:rPr kumimoji="0" lang="it-IT" sz="1600" b="1" i="0" kern="1200" dirty="0" smtClean="0">
                          <a:solidFill>
                            <a:schemeClr val="dk1"/>
                          </a:solidFill>
                          <a:effectLst/>
                          <a:latin typeface="+mn-lt"/>
                          <a:ea typeface="+mn-ea"/>
                          <a:cs typeface="+mn-cs"/>
                        </a:rPr>
                        <a:t>il registro europeo di certificazione della qualità dell'istruzione superiore (EQAR)</a:t>
                      </a:r>
                    </a:p>
                    <a:p>
                      <a:pPr marL="285750" indent="-285750">
                        <a:buFont typeface="Arial" panose="020B0604020202020204" pitchFamily="34" charset="0"/>
                        <a:buChar char="•"/>
                      </a:pPr>
                      <a:r>
                        <a:rPr kumimoji="0" lang="it-IT" sz="1600" b="1" i="0" kern="1200" dirty="0" smtClean="0">
                          <a:solidFill>
                            <a:schemeClr val="dk1"/>
                          </a:solidFill>
                          <a:effectLst/>
                          <a:latin typeface="+mn-lt"/>
                          <a:ea typeface="+mn-ea"/>
                          <a:cs typeface="+mn-cs"/>
                        </a:rPr>
                        <a:t>l'associazione europea per la garanzia della qualità nell'istruzione superiore (ENQA) </a:t>
                      </a:r>
                    </a:p>
                    <a:p>
                      <a:pPr marL="285750" indent="-285750">
                        <a:buFont typeface="Arial" panose="020B0604020202020204" pitchFamily="34" charset="0"/>
                        <a:buChar char="•"/>
                      </a:pPr>
                      <a:r>
                        <a:rPr kumimoji="0" lang="it-IT" sz="1600" b="1" i="0" kern="1200" dirty="0" smtClean="0">
                          <a:solidFill>
                            <a:schemeClr val="dk1"/>
                          </a:solidFill>
                          <a:effectLst/>
                          <a:latin typeface="+mn-lt"/>
                          <a:ea typeface="+mn-ea"/>
                          <a:cs typeface="+mn-cs"/>
                        </a:rPr>
                        <a:t>nonché le reti dell'Unione operanti nel settore dell'istruzione e della formazione che sostengono questi strumenti, in particolare i centri nazionali d'informazione sul riconoscimento accademico (NARIC), le reti </a:t>
                      </a:r>
                      <a:r>
                        <a:rPr kumimoji="0" lang="it-IT" sz="1600" b="1" i="0" kern="1200" dirty="0" err="1" smtClean="0">
                          <a:solidFill>
                            <a:schemeClr val="dk1"/>
                          </a:solidFill>
                          <a:effectLst/>
                          <a:latin typeface="+mn-lt"/>
                          <a:ea typeface="+mn-ea"/>
                          <a:cs typeface="+mn-cs"/>
                        </a:rPr>
                        <a:t>Euroguidance</a:t>
                      </a:r>
                      <a:r>
                        <a:rPr kumimoji="0" lang="it-IT" sz="1600" b="1" i="0" kern="1200" dirty="0" smtClean="0">
                          <a:solidFill>
                            <a:schemeClr val="dk1"/>
                          </a:solidFill>
                          <a:effectLst/>
                          <a:latin typeface="+mn-lt"/>
                          <a:ea typeface="+mn-ea"/>
                          <a:cs typeface="+mn-cs"/>
                        </a:rPr>
                        <a:t>, i centri nazionali </a:t>
                      </a:r>
                      <a:r>
                        <a:rPr kumimoji="0" lang="it-IT" sz="1600" b="1" i="0" kern="1200" dirty="0" err="1" smtClean="0">
                          <a:solidFill>
                            <a:schemeClr val="dk1"/>
                          </a:solidFill>
                          <a:effectLst/>
                          <a:latin typeface="+mn-lt"/>
                          <a:ea typeface="+mn-ea"/>
                          <a:cs typeface="+mn-cs"/>
                        </a:rPr>
                        <a:t>Europass</a:t>
                      </a:r>
                      <a:r>
                        <a:rPr kumimoji="0" lang="it-IT" sz="1600" b="1" i="0" kern="1200" dirty="0" smtClean="0">
                          <a:solidFill>
                            <a:schemeClr val="dk1"/>
                          </a:solidFill>
                          <a:effectLst/>
                          <a:latin typeface="+mn-lt"/>
                          <a:ea typeface="+mn-ea"/>
                          <a:cs typeface="+mn-cs"/>
                        </a:rPr>
                        <a:t> e i punti nazionali di coordinamento dell'EQF.</a:t>
                      </a:r>
                      <a:endParaRPr lang="it-IT" sz="1600" b="1" dirty="0"/>
                    </a:p>
                  </a:txBody>
                  <a:tcPr/>
                </a:tc>
              </a:tr>
            </a:tbl>
          </a:graphicData>
        </a:graphic>
      </p:graphicFrame>
      <p:sp>
        <p:nvSpPr>
          <p:cNvPr id="2" name="Segnaposto piè di pagina 1"/>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58905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985538057"/>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2"/>
          <p:cNvSpPr>
            <a:spLocks noGrp="1"/>
          </p:cNvSpPr>
          <p:nvPr>
            <p:ph type="title"/>
          </p:nvPr>
        </p:nvSpPr>
        <p:spPr/>
        <p:txBody>
          <a:bodyPr>
            <a:noAutofit/>
          </a:bodyPr>
          <a:lstStyle/>
          <a:p>
            <a:r>
              <a:rPr lang="it-IT" sz="3200" dirty="0">
                <a:solidFill>
                  <a:srgbClr val="0070C0"/>
                </a:solidFill>
              </a:rPr>
              <a:t>Erasmus+ sport: parte A – informazioni </a:t>
            </a:r>
            <a:r>
              <a:rPr lang="it-IT" sz="3200" dirty="0" smtClean="0">
                <a:solidFill>
                  <a:srgbClr val="0070C0"/>
                </a:solidFill>
              </a:rPr>
              <a:t>generali – </a:t>
            </a:r>
            <a:r>
              <a:rPr lang="it-IT" sz="3200" i="1" dirty="0" smtClean="0">
                <a:solidFill>
                  <a:srgbClr val="0070C0"/>
                </a:solidFill>
              </a:rPr>
              <a:t>caratteristiche importanti del programma</a:t>
            </a:r>
            <a:endParaRPr lang="it-IT" sz="3200" dirty="0"/>
          </a:p>
        </p:txBody>
      </p:sp>
      <p:graphicFrame>
        <p:nvGraphicFramePr>
          <p:cNvPr id="28" name="Tabella 27"/>
          <p:cNvGraphicFramePr>
            <a:graphicFrameLocks noGrp="1"/>
          </p:cNvGraphicFramePr>
          <p:nvPr>
            <p:extLst>
              <p:ext uri="{D42A27DB-BD31-4B8C-83A1-F6EECF244321}">
                <p14:modId xmlns:p14="http://schemas.microsoft.com/office/powerpoint/2010/main" val="72646630"/>
              </p:ext>
            </p:extLst>
          </p:nvPr>
        </p:nvGraphicFramePr>
        <p:xfrm>
          <a:off x="395536" y="1946512"/>
          <a:ext cx="8424936" cy="3354696"/>
        </p:xfrm>
        <a:graphic>
          <a:graphicData uri="http://schemas.openxmlformats.org/drawingml/2006/table">
            <a:tbl>
              <a:tblPr firstRow="1" bandRow="1">
                <a:tableStyleId>{B301B821-A1FF-4177-AEE7-76D212191A09}</a:tableStyleId>
              </a:tblPr>
              <a:tblGrid>
                <a:gridCol w="8424936"/>
              </a:tblGrid>
              <a:tr h="251424">
                <a:tc>
                  <a:txBody>
                    <a:bodyPr/>
                    <a:lstStyle/>
                    <a:p>
                      <a:r>
                        <a:rPr kumimoji="0" lang="it-IT" b="1" i="0" kern="1200" dirty="0" smtClean="0">
                          <a:solidFill>
                            <a:schemeClr val="lt1"/>
                          </a:solidFill>
                          <a:effectLst/>
                          <a:latin typeface="+mn-lt"/>
                          <a:ea typeface="+mn-ea"/>
                          <a:cs typeface="+mn-cs"/>
                        </a:rPr>
                        <a:t>Diffusione e valorizzazione dei risultati dei progetti</a:t>
                      </a:r>
                    </a:p>
                  </a:txBody>
                  <a:tcPr/>
                </a:tc>
              </a:tr>
              <a:tr h="2988936">
                <a:tc>
                  <a:txBody>
                    <a:bodyPr/>
                    <a:lstStyle/>
                    <a:p>
                      <a:pPr algn="just">
                        <a:spcBef>
                          <a:spcPts val="1200"/>
                        </a:spcBef>
                      </a:pPr>
                      <a:r>
                        <a:rPr kumimoji="0" lang="it-IT" sz="1600" b="1" i="0" kern="1200" dirty="0" smtClean="0">
                          <a:solidFill>
                            <a:schemeClr val="dk1"/>
                          </a:solidFill>
                          <a:effectLst/>
                          <a:latin typeface="+mn-lt"/>
                          <a:ea typeface="+mn-ea"/>
                          <a:cs typeface="+mn-cs"/>
                        </a:rPr>
                        <a:t>La diffusione e la valorizzazione dei risultati sono punti fondamentali del ciclo di vita del progetto Erasmus+. Le organizzazioni partecipanti hanno l'opportunità di comunicare e condividere le realizzazioni e i prodotti dei loro progetti, ampliandone in tal modo l'impatto, migliorandone la </a:t>
                      </a:r>
                      <a:r>
                        <a:rPr kumimoji="0" lang="it-IT" sz="1600" b="1" i="0" kern="1200" dirty="0" smtClean="0">
                          <a:solidFill>
                            <a:srgbClr val="FF0000"/>
                          </a:solidFill>
                          <a:effectLst/>
                          <a:latin typeface="+mn-lt"/>
                          <a:ea typeface="+mn-ea"/>
                          <a:cs typeface="+mn-cs"/>
                        </a:rPr>
                        <a:t>sostenibilità e giustificando il valore aggiunto europeo di Erasmus+</a:t>
                      </a:r>
                      <a:r>
                        <a:rPr kumimoji="0" lang="it-IT" sz="1600" b="1" i="0" kern="1200" dirty="0" smtClean="0">
                          <a:solidFill>
                            <a:schemeClr val="dk1"/>
                          </a:solidFill>
                          <a:effectLst/>
                          <a:latin typeface="+mn-lt"/>
                          <a:ea typeface="+mn-ea"/>
                          <a:cs typeface="+mn-cs"/>
                        </a:rPr>
                        <a:t>.</a:t>
                      </a:r>
                    </a:p>
                    <a:p>
                      <a:pPr algn="just">
                        <a:spcBef>
                          <a:spcPts val="1200"/>
                        </a:spcBef>
                      </a:pPr>
                      <a:r>
                        <a:rPr kumimoji="0" lang="it-IT" sz="1600" b="1" i="0" kern="1200" dirty="0" smtClean="0">
                          <a:solidFill>
                            <a:schemeClr val="dk1"/>
                          </a:solidFill>
                          <a:effectLst/>
                          <a:latin typeface="+mn-lt"/>
                          <a:ea typeface="+mn-ea"/>
                          <a:cs typeface="+mn-cs"/>
                        </a:rPr>
                        <a:t>Per diffondere e valorizzare al meglio i risultati dei progetti, le organizzazioni coinvolte nei progetti Erasmus+ </a:t>
                      </a:r>
                      <a:r>
                        <a:rPr kumimoji="0" lang="it-IT" sz="1600" b="1" i="0" kern="1200" dirty="0" smtClean="0">
                          <a:solidFill>
                            <a:srgbClr val="FF0000"/>
                          </a:solidFill>
                          <a:effectLst/>
                          <a:latin typeface="+mn-lt"/>
                          <a:ea typeface="+mn-ea"/>
                          <a:cs typeface="+mn-cs"/>
                        </a:rPr>
                        <a:t>devono</a:t>
                      </a:r>
                      <a:r>
                        <a:rPr kumimoji="0" lang="it-IT" sz="1600" b="1" i="0" kern="1200" dirty="0" smtClean="0">
                          <a:solidFill>
                            <a:schemeClr val="dk1"/>
                          </a:solidFill>
                          <a:effectLst/>
                          <a:latin typeface="+mn-lt"/>
                          <a:ea typeface="+mn-ea"/>
                          <a:cs typeface="+mn-cs"/>
                        </a:rPr>
                        <a:t> tenere in debita considerazione le attività di diffusione e valorizzazione dei risultati al momento della progettazione e dell'attuazione del loro progetto. Il livello e l'intensità di tali attività </a:t>
                      </a:r>
                      <a:r>
                        <a:rPr kumimoji="0" lang="it-IT" sz="1600" b="1" i="0" kern="1200" dirty="0" smtClean="0">
                          <a:solidFill>
                            <a:srgbClr val="FF0000"/>
                          </a:solidFill>
                          <a:effectLst/>
                          <a:latin typeface="+mn-lt"/>
                          <a:ea typeface="+mn-ea"/>
                          <a:cs typeface="+mn-cs"/>
                        </a:rPr>
                        <a:t>devono</a:t>
                      </a:r>
                      <a:r>
                        <a:rPr kumimoji="0" lang="it-IT" sz="1600" b="1" i="0" kern="1200" dirty="0" smtClean="0">
                          <a:solidFill>
                            <a:schemeClr val="dk1"/>
                          </a:solidFill>
                          <a:effectLst/>
                          <a:latin typeface="+mn-lt"/>
                          <a:ea typeface="+mn-ea"/>
                          <a:cs typeface="+mn-cs"/>
                        </a:rPr>
                        <a:t> essere proporzionati agli obiettivi e alla portata delle diverse azioni di Erasmus+.</a:t>
                      </a:r>
                    </a:p>
                  </a:txBody>
                  <a:tcPr/>
                </a:tc>
              </a:tr>
            </a:tbl>
          </a:graphicData>
        </a:graphic>
      </p:graphicFrame>
      <p:sp>
        <p:nvSpPr>
          <p:cNvPr id="2" name="Segnaposto piè di pagina 1"/>
          <p:cNvSpPr>
            <a:spLocks noGrp="1"/>
          </p:cNvSpPr>
          <p:nvPr>
            <p:ph type="ftr" sz="quarter" idx="11"/>
          </p:nvPr>
        </p:nvSpPr>
        <p:spPr/>
        <p:txBody>
          <a:bodyPr/>
          <a:lstStyle/>
          <a:p>
            <a:endParaRPr lang="it-IT"/>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96" y="5531472"/>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11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987140722"/>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2"/>
          <p:cNvSpPr>
            <a:spLocks noGrp="1"/>
          </p:cNvSpPr>
          <p:nvPr>
            <p:ph type="title"/>
          </p:nvPr>
        </p:nvSpPr>
        <p:spPr/>
        <p:txBody>
          <a:bodyPr>
            <a:noAutofit/>
          </a:bodyPr>
          <a:lstStyle/>
          <a:p>
            <a:r>
              <a:rPr lang="it-IT" sz="3200" dirty="0">
                <a:solidFill>
                  <a:srgbClr val="0070C0"/>
                </a:solidFill>
              </a:rPr>
              <a:t>Erasmus+ sport: parte A – informazioni </a:t>
            </a:r>
            <a:r>
              <a:rPr lang="it-IT" sz="3200" dirty="0" smtClean="0">
                <a:solidFill>
                  <a:srgbClr val="0070C0"/>
                </a:solidFill>
              </a:rPr>
              <a:t>generali – </a:t>
            </a:r>
            <a:r>
              <a:rPr lang="it-IT" sz="3200" i="1" dirty="0" smtClean="0">
                <a:solidFill>
                  <a:srgbClr val="0070C0"/>
                </a:solidFill>
              </a:rPr>
              <a:t>caratteristiche importanti del programma</a:t>
            </a:r>
            <a:endParaRPr lang="it-IT" sz="3200" dirty="0"/>
          </a:p>
        </p:txBody>
      </p:sp>
      <p:graphicFrame>
        <p:nvGraphicFramePr>
          <p:cNvPr id="28" name="Tabella 27"/>
          <p:cNvGraphicFramePr>
            <a:graphicFrameLocks noGrp="1"/>
          </p:cNvGraphicFramePr>
          <p:nvPr>
            <p:extLst>
              <p:ext uri="{D42A27DB-BD31-4B8C-83A1-F6EECF244321}">
                <p14:modId xmlns:p14="http://schemas.microsoft.com/office/powerpoint/2010/main" val="3653756739"/>
              </p:ext>
            </p:extLst>
          </p:nvPr>
        </p:nvGraphicFramePr>
        <p:xfrm>
          <a:off x="395536" y="1700809"/>
          <a:ext cx="8424936" cy="4351009"/>
        </p:xfrm>
        <a:graphic>
          <a:graphicData uri="http://schemas.openxmlformats.org/drawingml/2006/table">
            <a:tbl>
              <a:tblPr firstRow="1" bandRow="1">
                <a:tableStyleId>{B301B821-A1FF-4177-AEE7-76D212191A09}</a:tableStyleId>
              </a:tblPr>
              <a:tblGrid>
                <a:gridCol w="8424936"/>
              </a:tblGrid>
              <a:tr h="335231">
                <a:tc>
                  <a:txBody>
                    <a:bodyPr/>
                    <a:lstStyle/>
                    <a:p>
                      <a:r>
                        <a:rPr kumimoji="0" lang="it-IT" b="1" i="0" kern="1200" dirty="0" smtClean="0">
                          <a:solidFill>
                            <a:schemeClr val="lt1"/>
                          </a:solidFill>
                          <a:effectLst/>
                          <a:latin typeface="+mn-lt"/>
                          <a:ea typeface="+mn-ea"/>
                          <a:cs typeface="+mn-cs"/>
                        </a:rPr>
                        <a:t>Requisito di accesso aperto ai materiali didattici di Erasmus+</a:t>
                      </a:r>
                    </a:p>
                  </a:txBody>
                  <a:tcPr/>
                </a:tc>
              </a:tr>
              <a:tr h="3985249">
                <a:tc>
                  <a:txBody>
                    <a:bodyPr/>
                    <a:lstStyle/>
                    <a:p>
                      <a:pPr algn="just"/>
                      <a:r>
                        <a:rPr kumimoji="0" lang="it-IT" sz="1600" b="1" i="0" kern="1200" dirty="0" smtClean="0">
                          <a:solidFill>
                            <a:schemeClr val="dk1"/>
                          </a:solidFill>
                          <a:effectLst/>
                          <a:latin typeface="+mn-lt"/>
                          <a:ea typeface="+mn-ea"/>
                          <a:cs typeface="+mn-cs"/>
                        </a:rPr>
                        <a:t>Erasmus+ promuove l'accesso aperto alle realizzazioni dei progetti a sostegno dell'apprendimento, dell'insegnamento, della formazione e dell'animazione socioeducativa. </a:t>
                      </a:r>
                    </a:p>
                    <a:p>
                      <a:pPr algn="just"/>
                      <a:r>
                        <a:rPr kumimoji="0" lang="it-IT" sz="1600" b="1" i="0" kern="1200" dirty="0" smtClean="0">
                          <a:solidFill>
                            <a:schemeClr val="dk1"/>
                          </a:solidFill>
                          <a:effectLst/>
                          <a:latin typeface="+mn-lt"/>
                          <a:ea typeface="+mn-ea"/>
                          <a:cs typeface="+mn-cs"/>
                        </a:rPr>
                        <a:t>In particolare, i beneficiari delle sovvenzioni Erasmus+ che producono risorse e supporti didattici - documenti, contenuti multimediali, software o altri materiali - nell'ambito dei progetti finanziati dal Programma </a:t>
                      </a:r>
                      <a:r>
                        <a:rPr kumimoji="0" lang="it-IT" sz="1600" b="1" i="0" kern="1200" dirty="0" smtClean="0">
                          <a:solidFill>
                            <a:srgbClr val="FF0000"/>
                          </a:solidFill>
                          <a:effectLst/>
                          <a:latin typeface="+mn-lt"/>
                          <a:ea typeface="+mn-ea"/>
                          <a:cs typeface="+mn-cs"/>
                        </a:rPr>
                        <a:t>si impegnano a renderli disponibili al pubblico gratuitamente mediante licenze aperte</a:t>
                      </a:r>
                      <a:r>
                        <a:rPr kumimoji="0" lang="it-IT" sz="1600" b="1" i="0" kern="1200" dirty="0" smtClean="0">
                          <a:solidFill>
                            <a:schemeClr val="dk1"/>
                          </a:solidFill>
                          <a:effectLst/>
                          <a:latin typeface="+mn-lt"/>
                          <a:ea typeface="+mn-ea"/>
                          <a:cs typeface="+mn-cs"/>
                        </a:rPr>
                        <a:t>. I materiali devono essere facilmente accessibili e reperibili gratuitamente e senza limitazioni, e la licenza aperta deve permettere al pubblico di utilizzare, riutilizzare, adattare e condividere la risorsa. </a:t>
                      </a:r>
                    </a:p>
                    <a:p>
                      <a:pPr algn="just"/>
                      <a:r>
                        <a:rPr kumimoji="0" lang="it-IT" sz="1600" b="1" i="0" kern="1200" dirty="0" smtClean="0">
                          <a:solidFill>
                            <a:schemeClr val="dk1"/>
                          </a:solidFill>
                          <a:effectLst/>
                          <a:latin typeface="+mn-lt"/>
                          <a:ea typeface="+mn-ea"/>
                          <a:cs typeface="+mn-cs"/>
                        </a:rPr>
                        <a:t>Tali materiali sono noti come "</a:t>
                      </a:r>
                      <a:r>
                        <a:rPr kumimoji="0" lang="it-IT" sz="1600" b="1" i="0" kern="1200" dirty="0" smtClean="0">
                          <a:solidFill>
                            <a:srgbClr val="FF0000"/>
                          </a:solidFill>
                          <a:effectLst/>
                          <a:latin typeface="+mn-lt"/>
                          <a:ea typeface="+mn-ea"/>
                          <a:cs typeface="+mn-cs"/>
                        </a:rPr>
                        <a:t>Risorse didattiche aperte</a:t>
                      </a:r>
                      <a:r>
                        <a:rPr kumimoji="0" lang="it-IT" sz="1600" b="1" i="0" kern="1200" dirty="0" smtClean="0">
                          <a:solidFill>
                            <a:schemeClr val="dk1"/>
                          </a:solidFill>
                          <a:effectLst/>
                          <a:latin typeface="+mn-lt"/>
                          <a:ea typeface="+mn-ea"/>
                          <a:cs typeface="+mn-cs"/>
                        </a:rPr>
                        <a:t>" (OER). A tal fine, le risorse devono essere caricate in forma digitale modificabile su una piattaforma adeguata e accessibile liberamente. </a:t>
                      </a:r>
                    </a:p>
                    <a:p>
                      <a:pPr algn="r"/>
                      <a:r>
                        <a:rPr kumimoji="0" lang="it-IT" sz="1600" b="1" i="0" kern="1200" dirty="0" smtClean="0">
                          <a:solidFill>
                            <a:schemeClr val="dk1"/>
                          </a:solidFill>
                          <a:effectLst/>
                          <a:latin typeface="+mn-lt"/>
                          <a:ea typeface="+mn-ea"/>
                          <a:cs typeface="+mn-cs"/>
                        </a:rPr>
                        <a:t>L'accesso aperto è </a:t>
                      </a:r>
                      <a:r>
                        <a:rPr kumimoji="0" lang="it-IT" sz="1600" b="1" i="0" kern="1200" dirty="0" smtClean="0">
                          <a:solidFill>
                            <a:srgbClr val="FF0000"/>
                          </a:solidFill>
                          <a:effectLst/>
                          <a:latin typeface="+mn-lt"/>
                          <a:ea typeface="+mn-ea"/>
                          <a:cs typeface="+mn-cs"/>
                        </a:rPr>
                        <a:t>un requisito obbligatorio </a:t>
                      </a:r>
                      <a:r>
                        <a:rPr kumimoji="0" lang="it-IT" sz="1600" b="1" i="0" kern="1200" dirty="0" smtClean="0">
                          <a:solidFill>
                            <a:schemeClr val="dk1"/>
                          </a:solidFill>
                          <a:effectLst/>
                          <a:latin typeface="+mn-lt"/>
                          <a:ea typeface="+mn-ea"/>
                          <a:cs typeface="+mn-cs"/>
                        </a:rPr>
                        <a:t>e non pregiudica i diritti di proprietà intellettuale dei beneficiari della sovvenzione.</a:t>
                      </a:r>
                    </a:p>
                  </a:txBody>
                  <a:tcPr/>
                </a:tc>
              </a:tr>
            </a:tbl>
          </a:graphicData>
        </a:graphic>
      </p:graphicFrame>
      <p:sp>
        <p:nvSpPr>
          <p:cNvPr id="2" name="Segnaposto piè di pagina 1"/>
          <p:cNvSpPr>
            <a:spLocks noGrp="1"/>
          </p:cNvSpPr>
          <p:nvPr>
            <p:ph type="ftr" sz="quarter" idx="11"/>
          </p:nvPr>
        </p:nvSpPr>
        <p:spPr/>
        <p:txBody>
          <a:bodyPr/>
          <a:lstStyle/>
          <a:p>
            <a:endParaRPr lang="it-IT"/>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96" y="5531472"/>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3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861048"/>
            <a:ext cx="5730213" cy="293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8" name="Tabella 27"/>
          <p:cNvGraphicFramePr>
            <a:graphicFrameLocks noGrp="1"/>
          </p:cNvGraphicFramePr>
          <p:nvPr>
            <p:extLst>
              <p:ext uri="{D42A27DB-BD31-4B8C-83A1-F6EECF244321}">
                <p14:modId xmlns:p14="http://schemas.microsoft.com/office/powerpoint/2010/main" val="1725055403"/>
              </p:ext>
            </p:extLst>
          </p:nvPr>
        </p:nvGraphicFramePr>
        <p:xfrm>
          <a:off x="467544" y="1628800"/>
          <a:ext cx="8064896" cy="2160239"/>
        </p:xfrm>
        <a:graphic>
          <a:graphicData uri="http://schemas.openxmlformats.org/drawingml/2006/table">
            <a:tbl>
              <a:tblPr firstRow="1" bandRow="1">
                <a:tableStyleId>{B301B821-A1FF-4177-AEE7-76D212191A09}</a:tableStyleId>
              </a:tblPr>
              <a:tblGrid>
                <a:gridCol w="8064896"/>
              </a:tblGrid>
              <a:tr h="428590">
                <a:tc>
                  <a:txBody>
                    <a:bodyPr/>
                    <a:lstStyle/>
                    <a:p>
                      <a:r>
                        <a:rPr kumimoji="0" lang="it-IT" b="1" i="0" kern="1200" dirty="0" smtClean="0">
                          <a:solidFill>
                            <a:schemeClr val="lt1"/>
                          </a:solidFill>
                          <a:effectLst/>
                          <a:latin typeface="+mn-lt"/>
                          <a:ea typeface="+mn-ea"/>
                          <a:cs typeface="+mn-cs"/>
                        </a:rPr>
                        <a:t>Accesso aperto alla ricerca e ai dati prodotti nell'ambito di Erasmus+</a:t>
                      </a:r>
                    </a:p>
                  </a:txBody>
                  <a:tcPr/>
                </a:tc>
              </a:tr>
              <a:tr h="1731649">
                <a:tc>
                  <a:txBody>
                    <a:bodyPr/>
                    <a:lstStyle/>
                    <a:p>
                      <a:pPr algn="just"/>
                      <a:r>
                        <a:rPr kumimoji="0" lang="it-IT" sz="1600" b="1" i="0" kern="1200" dirty="0" smtClean="0">
                          <a:solidFill>
                            <a:schemeClr val="dk1"/>
                          </a:solidFill>
                          <a:effectLst/>
                          <a:latin typeface="+mn-lt"/>
                          <a:ea typeface="+mn-ea"/>
                          <a:cs typeface="+mn-cs"/>
                        </a:rPr>
                        <a:t>Erasmus+ incoraggia i beneficiari a pubblicare i risultati della propria ricerca su </a:t>
                      </a:r>
                      <a:r>
                        <a:rPr kumimoji="0" lang="it-IT" sz="1600" b="1" i="0" kern="1200" dirty="0" smtClean="0">
                          <a:solidFill>
                            <a:srgbClr val="FF0000"/>
                          </a:solidFill>
                          <a:effectLst/>
                          <a:latin typeface="+mn-lt"/>
                          <a:ea typeface="+mn-ea"/>
                          <a:cs typeface="+mn-cs"/>
                        </a:rPr>
                        <a:t>canali ad accesso aperto</a:t>
                      </a:r>
                      <a:r>
                        <a:rPr kumimoji="0" lang="it-IT" sz="1600" b="1" i="0" kern="1200" dirty="0" smtClean="0">
                          <a:solidFill>
                            <a:schemeClr val="dk1"/>
                          </a:solidFill>
                          <a:effectLst/>
                          <a:latin typeface="+mn-lt"/>
                          <a:ea typeface="+mn-ea"/>
                          <a:cs typeface="+mn-cs"/>
                        </a:rPr>
                        <a:t>, vale a dire non a pagamento né soggetti ad altre limitazioni di accesso. Si raccomanda inoltre ai beneficiari di applicare licenze aperte su tali risultati. Se possibile, i dati raccolti nell'ambito dei progetti dovrebbero essere pubblicati sotto forma di "</a:t>
                      </a:r>
                      <a:r>
                        <a:rPr kumimoji="0" lang="it-IT" sz="1600" b="1" i="0" kern="1200" dirty="0" smtClean="0">
                          <a:solidFill>
                            <a:srgbClr val="FF0000"/>
                          </a:solidFill>
                          <a:effectLst/>
                          <a:latin typeface="+mn-lt"/>
                          <a:ea typeface="+mn-ea"/>
                          <a:cs typeface="+mn-cs"/>
                        </a:rPr>
                        <a:t>open data</a:t>
                      </a:r>
                      <a:r>
                        <a:rPr kumimoji="0" lang="it-IT" sz="1600" b="1" i="0" kern="1200" dirty="0" smtClean="0">
                          <a:solidFill>
                            <a:schemeClr val="dk1"/>
                          </a:solidFill>
                          <a:effectLst/>
                          <a:latin typeface="+mn-lt"/>
                          <a:ea typeface="+mn-ea"/>
                          <a:cs typeface="+mn-cs"/>
                        </a:rPr>
                        <a:t>", vale a dire con licenza aperta, in formato idoneo e su un'apposita piattaforma per dati aperti.</a:t>
                      </a:r>
                    </a:p>
                  </a:txBody>
                  <a:tcPr/>
                </a:tc>
              </a:tr>
            </a:tbl>
          </a:graphicData>
        </a:graphic>
      </p:graphicFrame>
      <p:sp>
        <p:nvSpPr>
          <p:cNvPr id="3" name="Titolo 2"/>
          <p:cNvSpPr>
            <a:spLocks noGrp="1"/>
          </p:cNvSpPr>
          <p:nvPr>
            <p:ph type="title"/>
          </p:nvPr>
        </p:nvSpPr>
        <p:spPr/>
        <p:txBody>
          <a:bodyPr>
            <a:noAutofit/>
          </a:bodyPr>
          <a:lstStyle/>
          <a:p>
            <a:r>
              <a:rPr lang="it-IT" sz="3200" dirty="0">
                <a:solidFill>
                  <a:srgbClr val="0070C0"/>
                </a:solidFill>
              </a:rPr>
              <a:t>Erasmus+ sport: parte A – informazioni </a:t>
            </a:r>
            <a:r>
              <a:rPr lang="it-IT" sz="3200" dirty="0" smtClean="0">
                <a:solidFill>
                  <a:srgbClr val="0070C0"/>
                </a:solidFill>
              </a:rPr>
              <a:t>generali – </a:t>
            </a:r>
            <a:r>
              <a:rPr lang="it-IT" sz="3200" i="1" dirty="0" smtClean="0">
                <a:solidFill>
                  <a:srgbClr val="0070C0"/>
                </a:solidFill>
              </a:rPr>
              <a:t>caratteristiche importanti del programma</a:t>
            </a:r>
            <a:endParaRPr lang="it-IT" sz="3200" dirty="0"/>
          </a:p>
        </p:txBody>
      </p:sp>
      <p:sp>
        <p:nvSpPr>
          <p:cNvPr id="2" name="Segnaposto piè di pagina 1"/>
          <p:cNvSpPr>
            <a:spLocks noGrp="1"/>
          </p:cNvSpPr>
          <p:nvPr>
            <p:ph type="ftr" sz="quarter" idx="11"/>
          </p:nvPr>
        </p:nvSpPr>
        <p:spPr/>
        <p:txBody>
          <a:bodyPr/>
          <a:lstStyle/>
          <a:p>
            <a:endParaRPr lang="it-IT"/>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5531472"/>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10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a:solidFill>
                  <a:srgbClr val="0070C0"/>
                </a:solidFill>
              </a:rPr>
              <a:t>Erasmus+ sport: parte A – informazioni </a:t>
            </a:r>
            <a:r>
              <a:rPr lang="it-IT" sz="3200" dirty="0" smtClean="0">
                <a:solidFill>
                  <a:srgbClr val="0070C0"/>
                </a:solidFill>
              </a:rPr>
              <a:t>generali – </a:t>
            </a:r>
            <a:r>
              <a:rPr lang="it-IT" sz="3200" i="1" dirty="0" smtClean="0">
                <a:solidFill>
                  <a:srgbClr val="0070C0"/>
                </a:solidFill>
              </a:rPr>
              <a:t>caratteristiche importanti del programma</a:t>
            </a:r>
            <a:endParaRPr lang="it-IT" sz="3200" dirty="0"/>
          </a:p>
        </p:txBody>
      </p:sp>
      <p:graphicFrame>
        <p:nvGraphicFramePr>
          <p:cNvPr id="28" name="Tabella 27"/>
          <p:cNvGraphicFramePr>
            <a:graphicFrameLocks noGrp="1"/>
          </p:cNvGraphicFramePr>
          <p:nvPr>
            <p:extLst>
              <p:ext uri="{D42A27DB-BD31-4B8C-83A1-F6EECF244321}">
                <p14:modId xmlns:p14="http://schemas.microsoft.com/office/powerpoint/2010/main" val="4269507583"/>
              </p:ext>
            </p:extLst>
          </p:nvPr>
        </p:nvGraphicFramePr>
        <p:xfrm>
          <a:off x="1413940" y="1679163"/>
          <a:ext cx="7406531" cy="4478535"/>
        </p:xfrm>
        <a:graphic>
          <a:graphicData uri="http://schemas.openxmlformats.org/drawingml/2006/table">
            <a:tbl>
              <a:tblPr firstRow="1" bandRow="1">
                <a:tableStyleId>{B301B821-A1FF-4177-AEE7-76D212191A09}</a:tableStyleId>
              </a:tblPr>
              <a:tblGrid>
                <a:gridCol w="7406531"/>
              </a:tblGrid>
              <a:tr h="341848">
                <a:tc>
                  <a:txBody>
                    <a:bodyPr/>
                    <a:lstStyle/>
                    <a:p>
                      <a:r>
                        <a:rPr kumimoji="0" lang="it-IT" sz="1800" b="1" i="0" kern="1200" dirty="0" smtClean="0">
                          <a:solidFill>
                            <a:schemeClr val="lt1"/>
                          </a:solidFill>
                          <a:effectLst/>
                          <a:latin typeface="+mn-lt"/>
                          <a:ea typeface="+mn-ea"/>
                          <a:cs typeface="+mn-cs"/>
                        </a:rPr>
                        <a:t>Dimensione internazionale</a:t>
                      </a:r>
                    </a:p>
                  </a:txBody>
                  <a:tcPr>
                    <a:solidFill>
                      <a:srgbClr val="00B0F0"/>
                    </a:solidFill>
                  </a:tcPr>
                </a:tc>
              </a:tr>
              <a:tr h="997058">
                <a:tc>
                  <a:txBody>
                    <a:bodyPr/>
                    <a:lstStyle/>
                    <a:p>
                      <a:r>
                        <a:rPr kumimoji="0" lang="it-IT" sz="1800" b="1" i="0" kern="1200" dirty="0" smtClean="0">
                          <a:solidFill>
                            <a:schemeClr val="dk1"/>
                          </a:solidFill>
                          <a:effectLst/>
                          <a:latin typeface="+mn-lt"/>
                          <a:ea typeface="+mn-ea"/>
                          <a:cs typeface="+mn-cs"/>
                        </a:rPr>
                        <a:t>Il Programma Erasmus+ ha una forte dimensione internazionale (ossia cooperazione con paesi partner), soprattutto nei settori dell'istruzione superiore e della gioventù.</a:t>
                      </a:r>
                    </a:p>
                  </a:txBody>
                  <a:tcPr>
                    <a:solidFill>
                      <a:schemeClr val="accent1">
                        <a:lumMod val="20000"/>
                        <a:lumOff val="80000"/>
                      </a:schemeClr>
                    </a:solidFill>
                  </a:tcPr>
                </a:tc>
              </a:tr>
              <a:tr h="555397">
                <a:tc>
                  <a:txBody>
                    <a:bodyPr/>
                    <a:lstStyle/>
                    <a:p>
                      <a:r>
                        <a:rPr kumimoji="0" lang="it-IT" sz="1800" b="1" i="0" kern="1200" dirty="0" smtClean="0">
                          <a:solidFill>
                            <a:schemeClr val="bg1"/>
                          </a:solidFill>
                          <a:effectLst/>
                          <a:latin typeface="+mn-lt"/>
                          <a:ea typeface="+mn-ea"/>
                          <a:cs typeface="+mn-cs"/>
                        </a:rPr>
                        <a:t>Multilinguismo</a:t>
                      </a:r>
                    </a:p>
                  </a:txBody>
                  <a:tcPr>
                    <a:solidFill>
                      <a:srgbClr val="00B0F0"/>
                    </a:solidFill>
                  </a:tcPr>
                </a:tc>
              </a:tr>
              <a:tr h="461293">
                <a:tc>
                  <a:txBody>
                    <a:bodyPr/>
                    <a:lstStyle/>
                    <a:p>
                      <a:pPr algn="just"/>
                      <a:r>
                        <a:rPr kumimoji="0" lang="it-IT" b="1" i="0" kern="1200" dirty="0" smtClean="0">
                          <a:solidFill>
                            <a:schemeClr val="dk1"/>
                          </a:solidFill>
                          <a:effectLst/>
                          <a:latin typeface="+mn-lt"/>
                          <a:ea typeface="+mn-ea"/>
                          <a:cs typeface="+mn-cs"/>
                        </a:rPr>
                        <a:t>Il multilinguismo rappresenta uno dei pilastri del progetto europeo e un simbolo significativo della volontà dell'UE di mostrarsi unita nella diversità. Le lingue straniere ricoprono un ruolo fondamentale nelle competenze che consentiranno alle persone di prepararsi al meglio per il mercato del lavoro e di trarre il maggior profitto possibile dalle opportunità disponibili. </a:t>
                      </a:r>
                    </a:p>
                    <a:p>
                      <a:pPr algn="just"/>
                      <a:r>
                        <a:rPr kumimoji="0" lang="it-IT" b="1" i="1" kern="1200" dirty="0" smtClean="0">
                          <a:solidFill>
                            <a:schemeClr val="dk1"/>
                          </a:solidFill>
                          <a:effectLst/>
                          <a:latin typeface="+mn-lt"/>
                          <a:ea typeface="+mn-ea"/>
                          <a:cs typeface="+mn-cs"/>
                        </a:rPr>
                        <a:t>L'UE ha stabilito l'obiettivo di dare l'opportunità a ogni cittadino di imparare </a:t>
                      </a:r>
                      <a:r>
                        <a:rPr kumimoji="0" lang="it-IT" b="1" i="1" kern="1200" dirty="0" smtClean="0">
                          <a:solidFill>
                            <a:srgbClr val="FF0000"/>
                          </a:solidFill>
                          <a:effectLst/>
                          <a:latin typeface="+mn-lt"/>
                          <a:ea typeface="+mn-ea"/>
                          <a:cs typeface="+mn-cs"/>
                        </a:rPr>
                        <a:t>almeno due </a:t>
                      </a:r>
                      <a:r>
                        <a:rPr kumimoji="0" lang="it-IT" b="1" i="1" kern="1200" dirty="0" smtClean="0">
                          <a:solidFill>
                            <a:schemeClr val="dk1"/>
                          </a:solidFill>
                          <a:effectLst/>
                          <a:latin typeface="+mn-lt"/>
                          <a:ea typeface="+mn-ea"/>
                          <a:cs typeface="+mn-cs"/>
                        </a:rPr>
                        <a:t>lingue straniere, sin dalla prima infanzia.</a:t>
                      </a:r>
                    </a:p>
                  </a:txBody>
                  <a:tcPr>
                    <a:solidFill>
                      <a:schemeClr val="bg2"/>
                    </a:solidFill>
                  </a:tcPr>
                </a:tc>
              </a:tr>
            </a:tbl>
          </a:graphicData>
        </a:graphic>
      </p:graphicFrame>
      <p:sp>
        <p:nvSpPr>
          <p:cNvPr id="2" name="Segnaposto piè di pagina 1"/>
          <p:cNvSpPr>
            <a:spLocks noGrp="1"/>
          </p:cNvSpPr>
          <p:nvPr>
            <p:ph type="ftr" sz="quarter" idx="11"/>
          </p:nvPr>
        </p:nvSpPr>
        <p:spPr/>
        <p:txBody>
          <a:bodyPr/>
          <a:lstStyle/>
          <a:p>
            <a:endParaRPr lang="it-IT"/>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5531472"/>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56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a:solidFill>
                  <a:srgbClr val="0070C0"/>
                </a:solidFill>
              </a:rPr>
              <a:t>Erasmus+ sport: parte A – informazioni </a:t>
            </a:r>
            <a:r>
              <a:rPr lang="it-IT" sz="3200" dirty="0" smtClean="0">
                <a:solidFill>
                  <a:srgbClr val="0070C0"/>
                </a:solidFill>
              </a:rPr>
              <a:t>generali – </a:t>
            </a:r>
            <a:r>
              <a:rPr lang="it-IT" sz="3200" i="1" dirty="0" smtClean="0">
                <a:solidFill>
                  <a:srgbClr val="0070C0"/>
                </a:solidFill>
              </a:rPr>
              <a:t>caratteristiche importanti del programma</a:t>
            </a:r>
            <a:endParaRPr lang="it-IT" sz="3200" dirty="0"/>
          </a:p>
        </p:txBody>
      </p:sp>
      <p:graphicFrame>
        <p:nvGraphicFramePr>
          <p:cNvPr id="28" name="Tabella 27"/>
          <p:cNvGraphicFramePr>
            <a:graphicFrameLocks noGrp="1"/>
          </p:cNvGraphicFramePr>
          <p:nvPr>
            <p:extLst>
              <p:ext uri="{D42A27DB-BD31-4B8C-83A1-F6EECF244321}">
                <p14:modId xmlns:p14="http://schemas.microsoft.com/office/powerpoint/2010/main" val="1039305203"/>
              </p:ext>
            </p:extLst>
          </p:nvPr>
        </p:nvGraphicFramePr>
        <p:xfrm>
          <a:off x="395536" y="1679163"/>
          <a:ext cx="8424936" cy="1725834"/>
        </p:xfrm>
        <a:graphic>
          <a:graphicData uri="http://schemas.openxmlformats.org/drawingml/2006/table">
            <a:tbl>
              <a:tblPr firstRow="1" bandRow="1">
                <a:tableStyleId>{B301B821-A1FF-4177-AEE7-76D212191A09}</a:tableStyleId>
              </a:tblPr>
              <a:tblGrid>
                <a:gridCol w="8424936"/>
              </a:tblGrid>
              <a:tr h="406079">
                <a:tc>
                  <a:txBody>
                    <a:bodyPr/>
                    <a:lstStyle/>
                    <a:p>
                      <a:r>
                        <a:rPr kumimoji="0" lang="it-IT" sz="1800" b="1" i="0" kern="1200" dirty="0" smtClean="0">
                          <a:solidFill>
                            <a:schemeClr val="lt1"/>
                          </a:solidFill>
                          <a:effectLst/>
                          <a:latin typeface="+mn-lt"/>
                          <a:ea typeface="+mn-ea"/>
                          <a:cs typeface="+mn-cs"/>
                        </a:rPr>
                        <a:t>Equità e inclusione</a:t>
                      </a:r>
                    </a:p>
                  </a:txBody>
                  <a:tcPr>
                    <a:solidFill>
                      <a:srgbClr val="00B0F0"/>
                    </a:solidFill>
                  </a:tcPr>
                </a:tc>
              </a:tr>
              <a:tr h="1319755">
                <a:tc>
                  <a:txBody>
                    <a:bodyPr/>
                    <a:lstStyle/>
                    <a:p>
                      <a:pPr>
                        <a:spcBef>
                          <a:spcPts val="600"/>
                        </a:spcBef>
                      </a:pPr>
                      <a:r>
                        <a:rPr kumimoji="0" lang="it-IT" sz="1800" b="1" i="0" kern="1200" dirty="0" smtClean="0">
                          <a:solidFill>
                            <a:schemeClr val="dk1"/>
                          </a:solidFill>
                          <a:effectLst/>
                          <a:latin typeface="+mn-lt"/>
                          <a:ea typeface="+mn-ea"/>
                          <a:cs typeface="+mn-cs"/>
                        </a:rPr>
                        <a:t>Il Programma Erasmus+ intende promuovere l'equità e l'inclusione, facilitando l'accesso ai partecipanti provenienti da ambienti svantaggiati e con minori opportunità rispetto ai loro coetanei nei casi in cui lo svantaggio limiti o impedisca la partecipazione ad attività transnazionali</a:t>
                      </a:r>
                    </a:p>
                  </a:txBody>
                  <a:tcPr>
                    <a:solidFill>
                      <a:schemeClr val="accent1">
                        <a:lumMod val="20000"/>
                        <a:lumOff val="80000"/>
                      </a:schemeClr>
                    </a:solidFill>
                  </a:tcPr>
                </a:tc>
              </a:tr>
            </a:tbl>
          </a:graphicData>
        </a:graphic>
      </p:graphicFrame>
      <p:sp>
        <p:nvSpPr>
          <p:cNvPr id="2" name="Segnaposto piè di pagina 1"/>
          <p:cNvSpPr>
            <a:spLocks noGrp="1"/>
          </p:cNvSpPr>
          <p:nvPr>
            <p:ph type="ftr" sz="quarter" idx="11"/>
          </p:nvPr>
        </p:nvSpPr>
        <p:spPr/>
        <p:txBody>
          <a:bodyPr/>
          <a:lstStyle/>
          <a:p>
            <a:endParaRPr lang="it-IT"/>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404997"/>
            <a:ext cx="6210690" cy="2760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5531472"/>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23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a:solidFill>
                  <a:srgbClr val="0070C0"/>
                </a:solidFill>
              </a:rPr>
              <a:t>Erasmus+ sport: parte A – informazioni </a:t>
            </a:r>
            <a:r>
              <a:rPr lang="it-IT" sz="3200" dirty="0" smtClean="0">
                <a:solidFill>
                  <a:srgbClr val="0070C0"/>
                </a:solidFill>
              </a:rPr>
              <a:t>generali – </a:t>
            </a:r>
            <a:r>
              <a:rPr lang="it-IT" sz="3200" i="1" dirty="0" smtClean="0">
                <a:solidFill>
                  <a:srgbClr val="0070C0"/>
                </a:solidFill>
              </a:rPr>
              <a:t>caratteristiche importanti del programma</a:t>
            </a:r>
            <a:endParaRPr lang="it-IT" sz="3200" dirty="0"/>
          </a:p>
        </p:txBody>
      </p:sp>
      <p:graphicFrame>
        <p:nvGraphicFramePr>
          <p:cNvPr id="28" name="Tabella 27"/>
          <p:cNvGraphicFramePr>
            <a:graphicFrameLocks noGrp="1"/>
          </p:cNvGraphicFramePr>
          <p:nvPr>
            <p:extLst>
              <p:ext uri="{D42A27DB-BD31-4B8C-83A1-F6EECF244321}">
                <p14:modId xmlns:p14="http://schemas.microsoft.com/office/powerpoint/2010/main" val="1947053815"/>
              </p:ext>
            </p:extLst>
          </p:nvPr>
        </p:nvGraphicFramePr>
        <p:xfrm>
          <a:off x="395536" y="1628800"/>
          <a:ext cx="8424936" cy="3977640"/>
        </p:xfrm>
        <a:graphic>
          <a:graphicData uri="http://schemas.openxmlformats.org/drawingml/2006/table">
            <a:tbl>
              <a:tblPr firstRow="1" bandRow="1">
                <a:tableStyleId>{B301B821-A1FF-4177-AEE7-76D212191A09}</a:tableStyleId>
              </a:tblPr>
              <a:tblGrid>
                <a:gridCol w="8424936"/>
              </a:tblGrid>
              <a:tr h="341848">
                <a:tc>
                  <a:txBody>
                    <a:bodyPr/>
                    <a:lstStyle/>
                    <a:p>
                      <a:r>
                        <a:rPr kumimoji="0" lang="it-IT" sz="1800" b="1" i="0" kern="1200" dirty="0" smtClean="0">
                          <a:solidFill>
                            <a:schemeClr val="lt1"/>
                          </a:solidFill>
                          <a:effectLst/>
                          <a:latin typeface="+mn-lt"/>
                          <a:ea typeface="+mn-ea"/>
                          <a:cs typeface="+mn-cs"/>
                        </a:rPr>
                        <a:t>Equità e inclusione</a:t>
                      </a:r>
                    </a:p>
                  </a:txBody>
                  <a:tcPr>
                    <a:solidFill>
                      <a:srgbClr val="00B0F0"/>
                    </a:solidFill>
                  </a:tcPr>
                </a:tc>
              </a:tr>
              <a:tr h="997058">
                <a:tc>
                  <a:txBody>
                    <a:bodyPr/>
                    <a:lstStyle/>
                    <a:p>
                      <a:pPr marL="0" indent="0">
                        <a:spcBef>
                          <a:spcPts val="600"/>
                        </a:spcBef>
                        <a:buFont typeface="Arial" panose="020B0604020202020204" pitchFamily="34" charset="0"/>
                        <a:buNone/>
                      </a:pPr>
                      <a:r>
                        <a:rPr kumimoji="0" lang="it-IT" sz="1800" b="1" i="0" kern="1200" dirty="0" smtClean="0">
                          <a:solidFill>
                            <a:schemeClr val="dk1"/>
                          </a:solidFill>
                          <a:effectLst/>
                          <a:latin typeface="+mn-lt"/>
                          <a:ea typeface="+mn-ea"/>
                          <a:cs typeface="+mn-cs"/>
                        </a:rPr>
                        <a:t>Il Programma Erasmus+ intende affrontare problemi</a:t>
                      </a:r>
                      <a:r>
                        <a:rPr kumimoji="0" lang="it-IT" sz="1800" b="1" i="0" kern="1200" baseline="0" dirty="0" smtClean="0">
                          <a:solidFill>
                            <a:schemeClr val="dk1"/>
                          </a:solidFill>
                          <a:effectLst/>
                          <a:latin typeface="+mn-lt"/>
                          <a:ea typeface="+mn-ea"/>
                          <a:cs typeface="+mn-cs"/>
                        </a:rPr>
                        <a:t> quali:</a:t>
                      </a:r>
                      <a:endParaRPr kumimoji="0" lang="it-IT" sz="1800" b="1" i="0" kern="1200" dirty="0" smtClean="0">
                        <a:solidFill>
                          <a:srgbClr val="FF0000"/>
                        </a:solidFill>
                        <a:effectLst/>
                        <a:latin typeface="+mn-lt"/>
                        <a:ea typeface="+mn-ea"/>
                        <a:cs typeface="+mn-cs"/>
                      </a:endParaRPr>
                    </a:p>
                    <a:p>
                      <a:pPr marL="285750" indent="-285750" algn="just">
                        <a:spcBef>
                          <a:spcPts val="600"/>
                        </a:spcBef>
                        <a:buFont typeface="Arial" panose="020B0604020202020204" pitchFamily="34" charset="0"/>
                        <a:buChar char="•"/>
                      </a:pPr>
                      <a:r>
                        <a:rPr kumimoji="0" lang="it-IT" sz="1800" b="1" i="0" kern="1200" dirty="0" smtClean="0">
                          <a:solidFill>
                            <a:srgbClr val="FF0000"/>
                          </a:solidFill>
                          <a:effectLst/>
                          <a:latin typeface="+mn-lt"/>
                          <a:ea typeface="+mn-ea"/>
                          <a:cs typeface="+mn-cs"/>
                        </a:rPr>
                        <a:t>disabilità</a:t>
                      </a:r>
                      <a:r>
                        <a:rPr kumimoji="0" lang="it-IT" sz="1800" b="1" i="0" kern="1200" dirty="0" smtClean="0">
                          <a:solidFill>
                            <a:schemeClr val="dk1"/>
                          </a:solidFill>
                          <a:effectLst/>
                          <a:latin typeface="+mn-lt"/>
                          <a:ea typeface="+mn-ea"/>
                          <a:cs typeface="+mn-cs"/>
                        </a:rPr>
                        <a:t> (cioè partecipanti con esigenze speciali): persone con disabilità mentali (intellettuali, cognitive, di apprendimento), fisiche, sensoriali o di altro tipo</a:t>
                      </a:r>
                    </a:p>
                    <a:p>
                      <a:pPr marL="285750" indent="-285750" algn="just">
                        <a:spcBef>
                          <a:spcPts val="600"/>
                        </a:spcBef>
                        <a:buFont typeface="Arial" panose="020B0604020202020204" pitchFamily="34" charset="0"/>
                        <a:buChar char="•"/>
                      </a:pPr>
                      <a:r>
                        <a:rPr kumimoji="0" lang="it-IT" sz="1800" b="1" i="0" kern="1200" dirty="0" smtClean="0">
                          <a:solidFill>
                            <a:srgbClr val="FF0000"/>
                          </a:solidFill>
                          <a:effectLst/>
                          <a:latin typeface="+mn-lt"/>
                          <a:ea typeface="+mn-ea"/>
                          <a:cs typeface="+mn-cs"/>
                        </a:rPr>
                        <a:t>difficoltà di apprendimento</a:t>
                      </a:r>
                      <a:r>
                        <a:rPr kumimoji="0" lang="it-IT" sz="1800" b="1" i="0" kern="1200" dirty="0" smtClean="0">
                          <a:solidFill>
                            <a:schemeClr val="dk1"/>
                          </a:solidFill>
                          <a:effectLst/>
                          <a:latin typeface="+mn-lt"/>
                          <a:ea typeface="+mn-ea"/>
                          <a:cs typeface="+mn-cs"/>
                        </a:rPr>
                        <a:t>: giovani con difficoltà di apprendimento, persone che hanno abbandonano prematuramente la scuola, persone con qualifiche di basso livello, giovani con risultati scolastici insufficienti</a:t>
                      </a:r>
                    </a:p>
                    <a:p>
                      <a:pPr marL="285750" indent="-285750" algn="just">
                        <a:spcBef>
                          <a:spcPts val="600"/>
                        </a:spcBef>
                        <a:buFont typeface="Arial" panose="020B0604020202020204" pitchFamily="34" charset="0"/>
                        <a:buChar char="•"/>
                      </a:pPr>
                      <a:r>
                        <a:rPr kumimoji="0" lang="it-IT" sz="1800" b="1" i="0" kern="1200" dirty="0" smtClean="0">
                          <a:solidFill>
                            <a:srgbClr val="FF0000"/>
                          </a:solidFill>
                          <a:effectLst/>
                          <a:latin typeface="+mn-lt"/>
                          <a:ea typeface="+mn-ea"/>
                          <a:cs typeface="+mn-cs"/>
                        </a:rPr>
                        <a:t>ostacoli economici</a:t>
                      </a:r>
                      <a:r>
                        <a:rPr kumimoji="0" lang="it-IT" sz="1800" b="1" i="0" kern="1200" dirty="0" smtClean="0">
                          <a:solidFill>
                            <a:schemeClr val="dk1"/>
                          </a:solidFill>
                          <a:effectLst/>
                          <a:latin typeface="+mn-lt"/>
                          <a:ea typeface="+mn-ea"/>
                          <a:cs typeface="+mn-cs"/>
                        </a:rPr>
                        <a:t>: persone con basso tenore di vita o basso reddito che dipendono dall'assistenza sociale o senzatetto, giovani in situazioni di disoccupazione o povertà a lungo termine, persone con debiti o problemi finanziari.</a:t>
                      </a:r>
                    </a:p>
                  </a:txBody>
                  <a:tcPr>
                    <a:solidFill>
                      <a:schemeClr val="accent1">
                        <a:lumMod val="20000"/>
                        <a:lumOff val="80000"/>
                      </a:schemeClr>
                    </a:solidFill>
                  </a:tcPr>
                </a:tc>
              </a:tr>
            </a:tbl>
          </a:graphicData>
        </a:graphic>
      </p:graphicFrame>
      <p:sp>
        <p:nvSpPr>
          <p:cNvPr id="2" name="Segnaposto piè di pagina 1"/>
          <p:cNvSpPr>
            <a:spLocks noGrp="1"/>
          </p:cNvSpPr>
          <p:nvPr>
            <p:ph type="ftr" sz="quarter" idx="11"/>
          </p:nvPr>
        </p:nvSpPr>
        <p:spPr/>
        <p:txBody>
          <a:bodyPr/>
          <a:lstStyle/>
          <a:p>
            <a:endParaRPr lang="it-IT"/>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894" y="5666334"/>
            <a:ext cx="3771578" cy="1075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5531472"/>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00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2856"/>
            <a:ext cx="7772400" cy="945450"/>
          </a:xfrm>
        </p:spPr>
        <p:txBody>
          <a:bodyPr/>
          <a:lstStyle/>
          <a:p>
            <a:pPr algn="l"/>
            <a:r>
              <a:rPr lang="it-IT" dirty="0" smtClean="0">
                <a:solidFill>
                  <a:srgbClr val="0070C0"/>
                </a:solidFill>
              </a:rPr>
              <a:t>Erasmus+ sport</a:t>
            </a:r>
            <a:endParaRPr lang="it-IT"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03301"/>
            <a:ext cx="9144000" cy="3082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5" y="-10337"/>
            <a:ext cx="2476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6034" y="58864"/>
            <a:ext cx="1512763" cy="1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84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a:solidFill>
                  <a:srgbClr val="0070C0"/>
                </a:solidFill>
              </a:rPr>
              <a:t>Erasmus+ sport: parte A – informazioni </a:t>
            </a:r>
            <a:r>
              <a:rPr lang="it-IT" sz="3200" dirty="0" smtClean="0">
                <a:solidFill>
                  <a:srgbClr val="0070C0"/>
                </a:solidFill>
              </a:rPr>
              <a:t>generali – </a:t>
            </a:r>
            <a:r>
              <a:rPr lang="it-IT" sz="3200" i="1" dirty="0" smtClean="0">
                <a:solidFill>
                  <a:srgbClr val="0070C0"/>
                </a:solidFill>
              </a:rPr>
              <a:t>caratteristiche importanti del programma</a:t>
            </a:r>
            <a:endParaRPr lang="it-IT" sz="3200" dirty="0"/>
          </a:p>
        </p:txBody>
      </p:sp>
      <p:graphicFrame>
        <p:nvGraphicFramePr>
          <p:cNvPr id="28" name="Tabella 27"/>
          <p:cNvGraphicFramePr>
            <a:graphicFrameLocks noGrp="1"/>
          </p:cNvGraphicFramePr>
          <p:nvPr>
            <p:extLst>
              <p:ext uri="{D42A27DB-BD31-4B8C-83A1-F6EECF244321}">
                <p14:modId xmlns:p14="http://schemas.microsoft.com/office/powerpoint/2010/main" val="3117568440"/>
              </p:ext>
            </p:extLst>
          </p:nvPr>
        </p:nvGraphicFramePr>
        <p:xfrm>
          <a:off x="611560" y="1679163"/>
          <a:ext cx="8208912" cy="4800600"/>
        </p:xfrm>
        <a:graphic>
          <a:graphicData uri="http://schemas.openxmlformats.org/drawingml/2006/table">
            <a:tbl>
              <a:tblPr firstRow="1" bandRow="1">
                <a:tableStyleId>{B301B821-A1FF-4177-AEE7-76D212191A09}</a:tableStyleId>
              </a:tblPr>
              <a:tblGrid>
                <a:gridCol w="8208912"/>
              </a:tblGrid>
              <a:tr h="320381">
                <a:tc>
                  <a:txBody>
                    <a:bodyPr/>
                    <a:lstStyle/>
                    <a:p>
                      <a:r>
                        <a:rPr kumimoji="0" lang="it-IT" sz="1800" b="1" i="0" kern="1200" dirty="0" smtClean="0">
                          <a:solidFill>
                            <a:schemeClr val="lt1"/>
                          </a:solidFill>
                          <a:effectLst/>
                          <a:latin typeface="+mn-lt"/>
                          <a:ea typeface="+mn-ea"/>
                          <a:cs typeface="+mn-cs"/>
                        </a:rPr>
                        <a:t>Equità e inclusione</a:t>
                      </a:r>
                    </a:p>
                  </a:txBody>
                  <a:tcPr>
                    <a:solidFill>
                      <a:srgbClr val="00B0F0"/>
                    </a:solidFill>
                  </a:tcPr>
                </a:tc>
              </a:tr>
              <a:tr h="4237768">
                <a:tc>
                  <a:txBody>
                    <a:bodyPr/>
                    <a:lstStyle/>
                    <a:p>
                      <a:pPr marL="285750" indent="-285750" algn="just">
                        <a:spcBef>
                          <a:spcPts val="600"/>
                        </a:spcBef>
                        <a:buFont typeface="Arial" panose="020B0604020202020204" pitchFamily="34" charset="0"/>
                        <a:buChar char="•"/>
                      </a:pPr>
                      <a:r>
                        <a:rPr kumimoji="0" lang="it-IT" sz="1800" b="1" i="0" kern="1200" dirty="0" smtClean="0">
                          <a:solidFill>
                            <a:srgbClr val="FF0000"/>
                          </a:solidFill>
                          <a:effectLst/>
                          <a:latin typeface="+mn-lt"/>
                          <a:ea typeface="+mn-ea"/>
                          <a:cs typeface="+mn-cs"/>
                        </a:rPr>
                        <a:t>differenze culturali</a:t>
                      </a:r>
                      <a:r>
                        <a:rPr kumimoji="0" lang="it-IT" sz="1800" b="1" i="0" kern="1200" dirty="0" smtClean="0">
                          <a:solidFill>
                            <a:schemeClr val="dk1"/>
                          </a:solidFill>
                          <a:effectLst/>
                          <a:latin typeface="+mn-lt"/>
                          <a:ea typeface="+mn-ea"/>
                          <a:cs typeface="+mn-cs"/>
                        </a:rPr>
                        <a:t>: immigrati o rifugiati o discendenti da famiglie di immigrati o rifugiati, persone appartenenti a minoranze nazionali o etniche, persone con difficoltà di adattamento linguistico o culturale</a:t>
                      </a:r>
                    </a:p>
                    <a:p>
                      <a:pPr marL="285750" indent="-285750" algn="just">
                        <a:spcBef>
                          <a:spcPts val="600"/>
                        </a:spcBef>
                        <a:buFont typeface="Arial" panose="020B0604020202020204" pitchFamily="34" charset="0"/>
                        <a:buChar char="•"/>
                      </a:pPr>
                      <a:r>
                        <a:rPr kumimoji="0" lang="it-IT" sz="1800" b="1" i="0" kern="1200" dirty="0" smtClean="0">
                          <a:solidFill>
                            <a:srgbClr val="FF0000"/>
                          </a:solidFill>
                          <a:effectLst/>
                          <a:latin typeface="+mn-lt"/>
                          <a:ea typeface="+mn-ea"/>
                          <a:cs typeface="+mn-cs"/>
                        </a:rPr>
                        <a:t>problemi di salute</a:t>
                      </a:r>
                      <a:r>
                        <a:rPr kumimoji="0" lang="it-IT" sz="1800" b="1" i="0" kern="1200" dirty="0" smtClean="0">
                          <a:solidFill>
                            <a:schemeClr val="dk1"/>
                          </a:solidFill>
                          <a:effectLst/>
                          <a:latin typeface="+mn-lt"/>
                          <a:ea typeface="+mn-ea"/>
                          <a:cs typeface="+mn-cs"/>
                        </a:rPr>
                        <a:t>: persone con problemi di salute cronici, condizioni cliniche o psichiatriche gravi</a:t>
                      </a:r>
                    </a:p>
                    <a:p>
                      <a:pPr marL="285750" indent="-285750" algn="just">
                        <a:spcBef>
                          <a:spcPts val="600"/>
                        </a:spcBef>
                        <a:buFont typeface="Arial" panose="020B0604020202020204" pitchFamily="34" charset="0"/>
                        <a:buChar char="•"/>
                      </a:pPr>
                      <a:r>
                        <a:rPr kumimoji="0" lang="it-IT" sz="1800" b="1" i="0" kern="1200" dirty="0" smtClean="0">
                          <a:solidFill>
                            <a:srgbClr val="FF0000"/>
                          </a:solidFill>
                          <a:effectLst/>
                          <a:latin typeface="+mn-lt"/>
                          <a:ea typeface="+mn-ea"/>
                          <a:cs typeface="+mn-cs"/>
                        </a:rPr>
                        <a:t>ostacoli sociali</a:t>
                      </a:r>
                      <a:r>
                        <a:rPr kumimoji="0" lang="it-IT" sz="1800" b="1" i="0" kern="1200" dirty="0" smtClean="0">
                          <a:solidFill>
                            <a:schemeClr val="dk1"/>
                          </a:solidFill>
                          <a:effectLst/>
                          <a:latin typeface="+mn-lt"/>
                          <a:ea typeface="+mn-ea"/>
                          <a:cs typeface="+mn-cs"/>
                        </a:rPr>
                        <a:t>: persone vittime di discriminazione per genere, età, appartenenza etnica, religione, orientamento sessuale, disabilità, ecc.; persone con limitate competenze sociali, comportamenti antisociali o a rischio; giovani in situazioni precarie, (ex)criminali, (ex)dipendenti da alcol o droghe; genitori giovani e/o single; orfani</a:t>
                      </a:r>
                    </a:p>
                    <a:p>
                      <a:pPr marL="285750" indent="-285750" algn="r">
                        <a:spcBef>
                          <a:spcPts val="600"/>
                        </a:spcBef>
                        <a:buFont typeface="Arial" panose="020B0604020202020204" pitchFamily="34" charset="0"/>
                        <a:buChar char="•"/>
                      </a:pPr>
                      <a:r>
                        <a:rPr kumimoji="0" lang="it-IT" sz="1800" b="1" i="0" kern="1200" dirty="0" smtClean="0">
                          <a:solidFill>
                            <a:srgbClr val="FF0000"/>
                          </a:solidFill>
                          <a:effectLst/>
                          <a:latin typeface="+mn-lt"/>
                          <a:ea typeface="+mn-ea"/>
                          <a:cs typeface="+mn-cs"/>
                        </a:rPr>
                        <a:t>ostacoli geografici</a:t>
                      </a:r>
                      <a:r>
                        <a:rPr kumimoji="0" lang="it-IT" sz="1800" b="1" i="0" kern="1200" dirty="0" smtClean="0">
                          <a:solidFill>
                            <a:schemeClr val="dk1"/>
                          </a:solidFill>
                          <a:effectLst/>
                          <a:latin typeface="+mn-lt"/>
                          <a:ea typeface="+mn-ea"/>
                          <a:cs typeface="+mn-cs"/>
                        </a:rPr>
                        <a:t>: persone provenienti da zone remote o rurali, persone che vivono in piccole isole o in regioni periferiche, in aree urbane problematiche o in zone con servizi ridotti </a:t>
                      </a:r>
                    </a:p>
                    <a:p>
                      <a:pPr marL="0" indent="0" algn="r">
                        <a:spcBef>
                          <a:spcPts val="0"/>
                        </a:spcBef>
                        <a:buFont typeface="Arial" panose="020B0604020202020204" pitchFamily="34" charset="0"/>
                        <a:buNone/>
                      </a:pPr>
                      <a:r>
                        <a:rPr kumimoji="0" lang="it-IT" sz="1800" b="1" i="0" kern="1200" dirty="0" smtClean="0">
                          <a:solidFill>
                            <a:schemeClr val="dk1"/>
                          </a:solidFill>
                          <a:effectLst/>
                          <a:latin typeface="+mn-lt"/>
                          <a:ea typeface="+mn-ea"/>
                          <a:cs typeface="+mn-cs"/>
                        </a:rPr>
                        <a:t>(limitato trasporto pubblico, infrastrutture carenti).</a:t>
                      </a:r>
                    </a:p>
                    <a:p>
                      <a:pPr marL="285750" indent="-285750">
                        <a:buFont typeface="Arial" panose="020B0604020202020204" pitchFamily="34" charset="0"/>
                        <a:buChar char="•"/>
                      </a:pPr>
                      <a:endParaRPr kumimoji="0" lang="it-IT" sz="1800" b="1" i="0" kern="1200" dirty="0" smtClean="0">
                        <a:solidFill>
                          <a:schemeClr val="dk1"/>
                        </a:solidFill>
                        <a:effectLst/>
                        <a:latin typeface="+mn-lt"/>
                        <a:ea typeface="+mn-ea"/>
                        <a:cs typeface="+mn-cs"/>
                      </a:endParaRPr>
                    </a:p>
                  </a:txBody>
                  <a:tcPr>
                    <a:solidFill>
                      <a:schemeClr val="accent1">
                        <a:lumMod val="20000"/>
                        <a:lumOff val="80000"/>
                      </a:schemeClr>
                    </a:solidFill>
                  </a:tcPr>
                </a:tc>
              </a:tr>
            </a:tbl>
          </a:graphicData>
        </a:graphic>
      </p:graphicFrame>
      <p:sp>
        <p:nvSpPr>
          <p:cNvPr id="2" name="Segnaposto piè di pagina 1"/>
          <p:cNvSpPr>
            <a:spLocks noGrp="1"/>
          </p:cNvSpPr>
          <p:nvPr>
            <p:ph type="ftr" sz="quarter" idx="11"/>
          </p:nvPr>
        </p:nvSpPr>
        <p:spPr/>
        <p:txBody>
          <a:bodyPr/>
          <a:lstStyle/>
          <a:p>
            <a:endParaRPr lang="it-IT"/>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5" y="5531472"/>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40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a:solidFill>
                  <a:srgbClr val="0070C0"/>
                </a:solidFill>
              </a:rPr>
              <a:t>Erasmus+ sport: parte A – informazioni </a:t>
            </a:r>
            <a:r>
              <a:rPr lang="it-IT" sz="3200" dirty="0" smtClean="0">
                <a:solidFill>
                  <a:srgbClr val="0070C0"/>
                </a:solidFill>
              </a:rPr>
              <a:t>generali – </a:t>
            </a:r>
            <a:r>
              <a:rPr lang="it-IT" sz="3200" i="1" dirty="0" smtClean="0">
                <a:solidFill>
                  <a:srgbClr val="0070C0"/>
                </a:solidFill>
              </a:rPr>
              <a:t>caratteristiche importanti del programma</a:t>
            </a:r>
            <a:endParaRPr lang="it-IT" sz="3200" dirty="0"/>
          </a:p>
        </p:txBody>
      </p:sp>
      <p:graphicFrame>
        <p:nvGraphicFramePr>
          <p:cNvPr id="28" name="Tabella 27"/>
          <p:cNvGraphicFramePr>
            <a:graphicFrameLocks noGrp="1"/>
          </p:cNvGraphicFramePr>
          <p:nvPr>
            <p:extLst>
              <p:ext uri="{D42A27DB-BD31-4B8C-83A1-F6EECF244321}">
                <p14:modId xmlns:p14="http://schemas.microsoft.com/office/powerpoint/2010/main" val="830833661"/>
              </p:ext>
            </p:extLst>
          </p:nvPr>
        </p:nvGraphicFramePr>
        <p:xfrm>
          <a:off x="395536" y="1679163"/>
          <a:ext cx="8424936" cy="4103680"/>
        </p:xfrm>
        <a:graphic>
          <a:graphicData uri="http://schemas.openxmlformats.org/drawingml/2006/table">
            <a:tbl>
              <a:tblPr firstRow="1" bandRow="1">
                <a:tableStyleId>{B301B821-A1FF-4177-AEE7-76D212191A09}</a:tableStyleId>
              </a:tblPr>
              <a:tblGrid>
                <a:gridCol w="8424936"/>
              </a:tblGrid>
              <a:tr h="346653">
                <a:tc>
                  <a:txBody>
                    <a:bodyPr/>
                    <a:lstStyle/>
                    <a:p>
                      <a:r>
                        <a:rPr kumimoji="0" lang="it-IT" sz="2000" b="1" i="0" kern="1200" dirty="0" smtClean="0">
                          <a:solidFill>
                            <a:schemeClr val="lt1"/>
                          </a:solidFill>
                          <a:effectLst/>
                          <a:latin typeface="+mn-lt"/>
                          <a:ea typeface="+mn-ea"/>
                          <a:cs typeface="+mn-cs"/>
                        </a:rPr>
                        <a:t>Protezione e sicurezza dei partecipanti</a:t>
                      </a:r>
                    </a:p>
                  </a:txBody>
                  <a:tcPr>
                    <a:solidFill>
                      <a:srgbClr val="00B0F0"/>
                    </a:solidFill>
                  </a:tcPr>
                </a:tc>
              </a:tr>
              <a:tr h="3707440">
                <a:tc>
                  <a:txBody>
                    <a:bodyPr/>
                    <a:lstStyle/>
                    <a:p>
                      <a:pPr algn="just"/>
                      <a:r>
                        <a:rPr kumimoji="0" lang="it-IT" b="1" i="0" kern="1200" dirty="0" smtClean="0">
                          <a:solidFill>
                            <a:schemeClr val="dk1"/>
                          </a:solidFill>
                          <a:effectLst/>
                          <a:latin typeface="+mn-lt"/>
                          <a:ea typeface="+mn-ea"/>
                          <a:cs typeface="+mn-cs"/>
                        </a:rPr>
                        <a:t>La protezione e la sicurezza dei partecipanti coinvolti nei progetti Erasmus+ sono principi importanti del programma. Tutti i partecipanti al Programma Erasmus+ </a:t>
                      </a:r>
                      <a:r>
                        <a:rPr kumimoji="0" lang="it-IT" b="1" i="0" kern="1200" dirty="0" smtClean="0">
                          <a:solidFill>
                            <a:srgbClr val="FF0000"/>
                          </a:solidFill>
                          <a:effectLst/>
                          <a:latin typeface="+mn-lt"/>
                          <a:ea typeface="+mn-ea"/>
                          <a:cs typeface="+mn-cs"/>
                        </a:rPr>
                        <a:t>devono </a:t>
                      </a:r>
                      <a:r>
                        <a:rPr kumimoji="0" lang="it-IT" b="1" i="0" kern="1200" dirty="0" smtClean="0">
                          <a:solidFill>
                            <a:schemeClr val="dk1"/>
                          </a:solidFill>
                          <a:effectLst/>
                          <a:latin typeface="+mn-lt"/>
                          <a:ea typeface="+mn-ea"/>
                          <a:cs typeface="+mn-cs"/>
                        </a:rPr>
                        <a:t>poter trarre pieno vantaggio dalle possibilità di sviluppo e apprendimento personale e professionale. Ciò può essere garantito solamente in un ambiente sicuro che rispetti e protegga i diritti di tutti.</a:t>
                      </a:r>
                    </a:p>
                    <a:p>
                      <a:pPr algn="just"/>
                      <a:endParaRPr kumimoji="0" lang="it-IT" b="1" i="0" kern="1200" dirty="0" smtClean="0">
                        <a:solidFill>
                          <a:schemeClr val="dk1"/>
                        </a:solidFill>
                        <a:effectLst/>
                        <a:latin typeface="+mn-lt"/>
                        <a:ea typeface="+mn-ea"/>
                        <a:cs typeface="+mn-cs"/>
                      </a:endParaRPr>
                    </a:p>
                    <a:p>
                      <a:pPr algn="just"/>
                      <a:r>
                        <a:rPr kumimoji="0" lang="it-IT" b="1" i="0" kern="1200" dirty="0" smtClean="0">
                          <a:solidFill>
                            <a:schemeClr val="dk1"/>
                          </a:solidFill>
                          <a:effectLst/>
                          <a:latin typeface="+mn-lt"/>
                          <a:ea typeface="+mn-ea"/>
                          <a:cs typeface="+mn-cs"/>
                        </a:rPr>
                        <a:t>A questo riguardo, </a:t>
                      </a:r>
                      <a:r>
                        <a:rPr kumimoji="0" lang="it-IT" b="1" i="0" kern="1200" dirty="0" smtClean="0">
                          <a:solidFill>
                            <a:srgbClr val="FF0000"/>
                          </a:solidFill>
                          <a:effectLst/>
                          <a:latin typeface="+mn-lt"/>
                          <a:ea typeface="+mn-ea"/>
                          <a:cs typeface="+mn-cs"/>
                        </a:rPr>
                        <a:t>tutti gli studenti, i tirocinanti, gli apprendisti, gli alunni, i discenti adulti, i giovani, il personale e i volontari coinvolti in attività di mobilità nell'ambito di qualsiasi azione chiave del Programma Erasmus+ devono essere assicurati contro i rischi connessi alla loro partecipazione a queste attività</a:t>
                      </a:r>
                      <a:r>
                        <a:rPr kumimoji="0" lang="it-IT" b="1" i="0" kern="1200" dirty="0" smtClean="0">
                          <a:solidFill>
                            <a:schemeClr val="dk1"/>
                          </a:solidFill>
                          <a:effectLst/>
                          <a:latin typeface="+mn-lt"/>
                          <a:ea typeface="+mn-ea"/>
                          <a:cs typeface="+mn-cs"/>
                        </a:rPr>
                        <a:t>. </a:t>
                      </a:r>
                      <a:endParaRPr kumimoji="0" lang="it-IT" sz="1800" b="1" i="0" kern="1200" dirty="0" smtClean="0">
                        <a:solidFill>
                          <a:schemeClr val="dk1"/>
                        </a:solidFill>
                        <a:effectLst/>
                        <a:latin typeface="+mn-lt"/>
                        <a:ea typeface="+mn-ea"/>
                        <a:cs typeface="+mn-cs"/>
                      </a:endParaRPr>
                    </a:p>
                  </a:txBody>
                  <a:tcPr>
                    <a:solidFill>
                      <a:schemeClr val="accent1">
                        <a:lumMod val="20000"/>
                        <a:lumOff val="80000"/>
                      </a:schemeClr>
                    </a:solidFill>
                  </a:tcPr>
                </a:tc>
              </a:tr>
            </a:tbl>
          </a:graphicData>
        </a:graphic>
      </p:graphicFrame>
      <p:sp>
        <p:nvSpPr>
          <p:cNvPr id="2" name="Segnaposto piè di pagina 1"/>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06082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a:solidFill>
                  <a:srgbClr val="0070C0"/>
                </a:solidFill>
              </a:rPr>
              <a:t>Erasmus+ sport: parte A – informazioni </a:t>
            </a:r>
            <a:r>
              <a:rPr lang="it-IT" sz="3200" dirty="0" smtClean="0">
                <a:solidFill>
                  <a:srgbClr val="0070C0"/>
                </a:solidFill>
              </a:rPr>
              <a:t>generali – </a:t>
            </a:r>
            <a:r>
              <a:rPr lang="it-IT" sz="3200" i="1" dirty="0" smtClean="0">
                <a:solidFill>
                  <a:srgbClr val="0070C0"/>
                </a:solidFill>
              </a:rPr>
              <a:t>caratteristiche importanti del programma</a:t>
            </a:r>
            <a:endParaRPr lang="it-IT" sz="3200" dirty="0"/>
          </a:p>
        </p:txBody>
      </p:sp>
      <p:graphicFrame>
        <p:nvGraphicFramePr>
          <p:cNvPr id="28" name="Tabella 27"/>
          <p:cNvGraphicFramePr>
            <a:graphicFrameLocks noGrp="1"/>
          </p:cNvGraphicFramePr>
          <p:nvPr>
            <p:extLst>
              <p:ext uri="{D42A27DB-BD31-4B8C-83A1-F6EECF244321}">
                <p14:modId xmlns:p14="http://schemas.microsoft.com/office/powerpoint/2010/main" val="200084541"/>
              </p:ext>
            </p:extLst>
          </p:nvPr>
        </p:nvGraphicFramePr>
        <p:xfrm>
          <a:off x="395536" y="1679163"/>
          <a:ext cx="8424936" cy="4951164"/>
        </p:xfrm>
        <a:graphic>
          <a:graphicData uri="http://schemas.openxmlformats.org/drawingml/2006/table">
            <a:tbl>
              <a:tblPr firstRow="1" bandRow="1">
                <a:tableStyleId>{B301B821-A1FF-4177-AEE7-76D212191A09}</a:tableStyleId>
              </a:tblPr>
              <a:tblGrid>
                <a:gridCol w="8424936"/>
              </a:tblGrid>
              <a:tr h="317545">
                <a:tc>
                  <a:txBody>
                    <a:bodyPr/>
                    <a:lstStyle/>
                    <a:p>
                      <a:r>
                        <a:rPr kumimoji="0" lang="it-IT" sz="1700" b="1" i="0" kern="1200" dirty="0" smtClean="0">
                          <a:solidFill>
                            <a:schemeClr val="lt1"/>
                          </a:solidFill>
                          <a:effectLst/>
                          <a:latin typeface="+mn-lt"/>
                          <a:ea typeface="+mn-ea"/>
                          <a:cs typeface="+mn-cs"/>
                        </a:rPr>
                        <a:t>Protezione e sicurezza dei partecipanti</a:t>
                      </a:r>
                    </a:p>
                  </a:txBody>
                  <a:tcPr>
                    <a:solidFill>
                      <a:srgbClr val="00B0F0"/>
                    </a:solidFill>
                  </a:tcPr>
                </a:tc>
              </a:tr>
              <a:tr h="4600644">
                <a:tc>
                  <a:txBody>
                    <a:bodyPr/>
                    <a:lstStyle/>
                    <a:p>
                      <a:pPr algn="just"/>
                      <a:r>
                        <a:rPr kumimoji="0" lang="it-IT" sz="1700" b="1" i="0" kern="1200" dirty="0" smtClean="0">
                          <a:solidFill>
                            <a:schemeClr val="dk1"/>
                          </a:solidFill>
                          <a:effectLst/>
                          <a:latin typeface="+mn-lt"/>
                          <a:ea typeface="+mn-ea"/>
                          <a:cs typeface="+mn-cs"/>
                        </a:rPr>
                        <a:t>Eccezion fatta per le attività di volontariato, che prevedono una polizza di assicurazione specifica, il Programma Erasmus+ non definisce un formato unico di assicurazione, né raccomanda compagnie di assicurazione specifiche. Il Programma lascia agli organizzatori del progetto il compito di selezionare la polizza assicurativa più adatta a seconda della tipologia di progetto svolto e delle tipologie di assicurazione disponibili a livello nazionale. </a:t>
                      </a:r>
                    </a:p>
                    <a:p>
                      <a:pPr algn="just"/>
                      <a:r>
                        <a:rPr kumimoji="0" lang="it-IT" sz="1700" b="1" i="0" kern="1200" dirty="0" smtClean="0">
                          <a:solidFill>
                            <a:schemeClr val="dk1"/>
                          </a:solidFill>
                          <a:effectLst/>
                          <a:latin typeface="+mn-lt"/>
                          <a:ea typeface="+mn-ea"/>
                          <a:cs typeface="+mn-cs"/>
                        </a:rPr>
                        <a:t>Inoltre, non è necessario sottoscrivere un'assicurazione specifica per un progetto se i partecipanti sono già coperti da polizze assicurative esistenti degli organizzatori del progetto.</a:t>
                      </a:r>
                    </a:p>
                    <a:p>
                      <a:r>
                        <a:rPr kumimoji="0" lang="it-IT" sz="1700" b="1" i="0" kern="1200" dirty="0" smtClean="0">
                          <a:solidFill>
                            <a:schemeClr val="dk1"/>
                          </a:solidFill>
                          <a:effectLst/>
                          <a:latin typeface="+mn-lt"/>
                          <a:ea typeface="+mn-ea"/>
                          <a:cs typeface="+mn-cs"/>
                        </a:rPr>
                        <a:t>In ogni caso, l'assicurazione </a:t>
                      </a:r>
                      <a:r>
                        <a:rPr kumimoji="0" lang="it-IT" sz="1700" b="1" i="0" kern="1200" dirty="0" smtClean="0">
                          <a:solidFill>
                            <a:srgbClr val="FF0000"/>
                          </a:solidFill>
                          <a:effectLst/>
                          <a:latin typeface="+mn-lt"/>
                          <a:ea typeface="+mn-ea"/>
                          <a:cs typeface="+mn-cs"/>
                        </a:rPr>
                        <a:t>deve</a:t>
                      </a:r>
                      <a:r>
                        <a:rPr kumimoji="0" lang="it-IT" sz="1700" b="1" i="0" kern="1200" dirty="0" smtClean="0">
                          <a:solidFill>
                            <a:schemeClr val="dk1"/>
                          </a:solidFill>
                          <a:effectLst/>
                          <a:latin typeface="+mn-lt"/>
                          <a:ea typeface="+mn-ea"/>
                          <a:cs typeface="+mn-cs"/>
                        </a:rPr>
                        <a:t> coprire i seguenti rischi:</a:t>
                      </a:r>
                    </a:p>
                    <a:p>
                      <a:pPr marL="285750" indent="-285750">
                        <a:buFont typeface="Arial" panose="020B0604020202020204" pitchFamily="34" charset="0"/>
                        <a:buChar char="•"/>
                      </a:pPr>
                      <a:r>
                        <a:rPr kumimoji="0" lang="it-IT" sz="1700" b="1" i="0" kern="1200" dirty="0" smtClean="0">
                          <a:solidFill>
                            <a:schemeClr val="dk1"/>
                          </a:solidFill>
                          <a:effectLst/>
                          <a:latin typeface="+mn-lt"/>
                          <a:ea typeface="+mn-ea"/>
                          <a:cs typeface="+mn-cs"/>
                        </a:rPr>
                        <a:t>ogniqualvolta risulti opportuno, il viaggio (inclusi perdita o danni al bagaglio)</a:t>
                      </a:r>
                    </a:p>
                    <a:p>
                      <a:pPr marL="285750" indent="-285750">
                        <a:buFont typeface="Arial" panose="020B0604020202020204" pitchFamily="34" charset="0"/>
                        <a:buChar char="•"/>
                      </a:pPr>
                      <a:r>
                        <a:rPr kumimoji="0" lang="it-IT" sz="1700" b="1" i="0" kern="1200" dirty="0" smtClean="0">
                          <a:solidFill>
                            <a:schemeClr val="dk1"/>
                          </a:solidFill>
                          <a:effectLst/>
                          <a:latin typeface="+mn-lt"/>
                          <a:ea typeface="+mn-ea"/>
                          <a:cs typeface="+mn-cs"/>
                        </a:rPr>
                        <a:t>responsabilità verso terzi (che includa, se necessario, responsabilità professionale o assicurazione per responsabilità)</a:t>
                      </a:r>
                    </a:p>
                    <a:p>
                      <a:pPr marL="285750" indent="-285750">
                        <a:buFont typeface="Arial" panose="020B0604020202020204" pitchFamily="34" charset="0"/>
                        <a:buChar char="•"/>
                      </a:pPr>
                      <a:r>
                        <a:rPr kumimoji="0" lang="it-IT" sz="1700" b="1" i="0" kern="1200" dirty="0" smtClean="0">
                          <a:solidFill>
                            <a:schemeClr val="dk1"/>
                          </a:solidFill>
                          <a:effectLst/>
                          <a:latin typeface="+mn-lt"/>
                          <a:ea typeface="+mn-ea"/>
                          <a:cs typeface="+mn-cs"/>
                        </a:rPr>
                        <a:t>incidenti e malattia grave (che includa incapacità permanente o temporanea)</a:t>
                      </a:r>
                    </a:p>
                    <a:p>
                      <a:pPr marL="285750" indent="-285750">
                        <a:buFont typeface="Arial" panose="020B0604020202020204" pitchFamily="34" charset="0"/>
                        <a:buChar char="•"/>
                      </a:pPr>
                      <a:r>
                        <a:rPr kumimoji="0" lang="it-IT" sz="1700" b="1" i="0" kern="1200" dirty="0" smtClean="0">
                          <a:solidFill>
                            <a:schemeClr val="dk1"/>
                          </a:solidFill>
                          <a:effectLst/>
                          <a:latin typeface="+mn-lt"/>
                          <a:ea typeface="+mn-ea"/>
                          <a:cs typeface="+mn-cs"/>
                        </a:rPr>
                        <a:t>morte (che includa il rimpatrio in caso di progetti svolti all'estero).</a:t>
                      </a:r>
                    </a:p>
                  </a:txBody>
                  <a:tcPr>
                    <a:solidFill>
                      <a:schemeClr val="accent1">
                        <a:lumMod val="20000"/>
                        <a:lumOff val="80000"/>
                      </a:schemeClr>
                    </a:solidFill>
                  </a:tcPr>
                </a:tc>
              </a:tr>
            </a:tbl>
          </a:graphicData>
        </a:graphic>
      </p:graphicFrame>
      <p:sp>
        <p:nvSpPr>
          <p:cNvPr id="2" name="Segnaposto piè di pagina 1"/>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76721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a:solidFill>
                  <a:srgbClr val="0070C0"/>
                </a:solidFill>
              </a:rPr>
              <a:t>Erasmus+ sport: parte A – informazioni </a:t>
            </a:r>
            <a:r>
              <a:rPr lang="it-IT" sz="3200" dirty="0" smtClean="0">
                <a:solidFill>
                  <a:srgbClr val="0070C0"/>
                </a:solidFill>
              </a:rPr>
              <a:t>generali – </a:t>
            </a:r>
            <a:r>
              <a:rPr lang="it-IT" sz="3200" i="1" dirty="0" smtClean="0">
                <a:solidFill>
                  <a:srgbClr val="0070C0"/>
                </a:solidFill>
              </a:rPr>
              <a:t>chi attua il Programma</a:t>
            </a:r>
            <a:endParaRPr lang="it-IT" sz="3200" dirty="0"/>
          </a:p>
        </p:txBody>
      </p:sp>
      <p:graphicFrame>
        <p:nvGraphicFramePr>
          <p:cNvPr id="4" name="Tabella 3"/>
          <p:cNvGraphicFramePr>
            <a:graphicFrameLocks noGrp="1"/>
          </p:cNvGraphicFramePr>
          <p:nvPr>
            <p:extLst>
              <p:ext uri="{D42A27DB-BD31-4B8C-83A1-F6EECF244321}">
                <p14:modId xmlns:p14="http://schemas.microsoft.com/office/powerpoint/2010/main" val="1248682753"/>
              </p:ext>
            </p:extLst>
          </p:nvPr>
        </p:nvGraphicFramePr>
        <p:xfrm>
          <a:off x="1331640" y="1679163"/>
          <a:ext cx="7488832" cy="4621813"/>
        </p:xfrm>
        <a:graphic>
          <a:graphicData uri="http://schemas.openxmlformats.org/drawingml/2006/table">
            <a:tbl>
              <a:tblPr firstRow="1" bandRow="1">
                <a:tableStyleId>{B301B821-A1FF-4177-AEE7-76D212191A09}</a:tableStyleId>
              </a:tblPr>
              <a:tblGrid>
                <a:gridCol w="7488832"/>
              </a:tblGrid>
              <a:tr h="341848">
                <a:tc>
                  <a:txBody>
                    <a:bodyPr/>
                    <a:lstStyle/>
                    <a:p>
                      <a:r>
                        <a:rPr kumimoji="0" lang="it-IT" sz="1700" b="1" i="0" kern="1200" dirty="0" smtClean="0">
                          <a:solidFill>
                            <a:schemeClr val="lt1"/>
                          </a:solidFill>
                          <a:effectLst/>
                          <a:latin typeface="+mn-lt"/>
                          <a:ea typeface="+mn-ea"/>
                          <a:cs typeface="+mn-cs"/>
                        </a:rPr>
                        <a:t>La</a:t>
                      </a:r>
                      <a:r>
                        <a:rPr kumimoji="0" lang="it-IT" sz="1700" b="1" i="0" kern="1200" baseline="0" dirty="0" smtClean="0">
                          <a:solidFill>
                            <a:schemeClr val="lt1"/>
                          </a:solidFill>
                          <a:effectLst/>
                          <a:latin typeface="+mn-lt"/>
                          <a:ea typeface="+mn-ea"/>
                          <a:cs typeface="+mn-cs"/>
                        </a:rPr>
                        <a:t> Commissione Europea</a:t>
                      </a:r>
                      <a:endParaRPr kumimoji="0" lang="it-IT" sz="1700" b="1" i="0" kern="1200" dirty="0" smtClean="0">
                        <a:solidFill>
                          <a:schemeClr val="lt1"/>
                        </a:solidFill>
                        <a:effectLst/>
                        <a:latin typeface="+mn-lt"/>
                        <a:ea typeface="+mn-ea"/>
                        <a:cs typeface="+mn-cs"/>
                      </a:endParaRPr>
                    </a:p>
                  </a:txBody>
                  <a:tcPr>
                    <a:solidFill>
                      <a:srgbClr val="00B0F0"/>
                    </a:solidFill>
                  </a:tcPr>
                </a:tc>
              </a:tr>
              <a:tr h="997058">
                <a:tc>
                  <a:txBody>
                    <a:bodyPr/>
                    <a:lstStyle/>
                    <a:p>
                      <a:r>
                        <a:rPr kumimoji="0" lang="it-IT" sz="1700" b="1" i="0" kern="1200" dirty="0" smtClean="0">
                          <a:solidFill>
                            <a:schemeClr val="dk1"/>
                          </a:solidFill>
                          <a:effectLst/>
                          <a:latin typeface="+mn-lt"/>
                          <a:ea typeface="+mn-ea"/>
                          <a:cs typeface="+mn-cs"/>
                        </a:rPr>
                        <a:t>La responsabilità ultima del </a:t>
                      </a:r>
                      <a:r>
                        <a:rPr kumimoji="0" lang="it-IT" sz="1700" b="1" i="0" kern="1200" dirty="0" smtClean="0">
                          <a:solidFill>
                            <a:srgbClr val="FF0000"/>
                          </a:solidFill>
                          <a:effectLst/>
                          <a:latin typeface="+mn-lt"/>
                          <a:ea typeface="+mn-ea"/>
                          <a:cs typeface="+mn-cs"/>
                        </a:rPr>
                        <a:t>regolare</a:t>
                      </a:r>
                      <a:r>
                        <a:rPr kumimoji="0" lang="it-IT" sz="1700" b="1" i="0" kern="1200" dirty="0" smtClean="0">
                          <a:solidFill>
                            <a:schemeClr val="dk1"/>
                          </a:solidFill>
                          <a:effectLst/>
                          <a:latin typeface="+mn-lt"/>
                          <a:ea typeface="+mn-ea"/>
                          <a:cs typeface="+mn-cs"/>
                        </a:rPr>
                        <a:t> funzionamento del Programma Erasmus+ spetta alla Commissione europea, che ne gestisce il bilancio e ne stabilisce costantemente priorità, obiettivi e criteri. Essa inoltre guida e supervisiona la realizzazione generale, il follow-up e la valutazione del Programma a livello europeo. Alla Commissione europea spetta, inoltre, la responsabilità </a:t>
                      </a:r>
                      <a:r>
                        <a:rPr kumimoji="0" lang="it-IT" sz="1700" b="1" i="0" kern="1200" dirty="0" smtClean="0">
                          <a:solidFill>
                            <a:srgbClr val="FF0000"/>
                          </a:solidFill>
                          <a:effectLst/>
                          <a:latin typeface="+mn-lt"/>
                          <a:ea typeface="+mn-ea"/>
                          <a:cs typeface="+mn-cs"/>
                        </a:rPr>
                        <a:t>generale</a:t>
                      </a:r>
                      <a:r>
                        <a:rPr kumimoji="0" lang="it-IT" sz="1700" b="1" i="0" kern="1200" dirty="0" smtClean="0">
                          <a:solidFill>
                            <a:schemeClr val="dk1"/>
                          </a:solidFill>
                          <a:effectLst/>
                          <a:latin typeface="+mn-lt"/>
                          <a:ea typeface="+mn-ea"/>
                          <a:cs typeface="+mn-cs"/>
                        </a:rPr>
                        <a:t> della supervisione e del coordinamento delle strutture incaricate di attuare il Programma a livello nazionale.</a:t>
                      </a:r>
                    </a:p>
                  </a:txBody>
                  <a:tcPr>
                    <a:solidFill>
                      <a:schemeClr val="accent1">
                        <a:lumMod val="20000"/>
                        <a:lumOff val="80000"/>
                      </a:schemeClr>
                    </a:solidFill>
                  </a:tcPr>
                </a:tc>
              </a:tr>
              <a:tr h="461293">
                <a:tc>
                  <a:txBody>
                    <a:bodyPr/>
                    <a:lstStyle/>
                    <a:p>
                      <a:r>
                        <a:rPr kumimoji="0" lang="it-IT" sz="1700" b="1" i="0" kern="1200" dirty="0" smtClean="0">
                          <a:solidFill>
                            <a:schemeClr val="bg1"/>
                          </a:solidFill>
                          <a:effectLst/>
                          <a:latin typeface="+mn-lt"/>
                          <a:ea typeface="+mn-ea"/>
                          <a:cs typeface="+mn-cs"/>
                        </a:rPr>
                        <a:t>Le Agenzie nazionali</a:t>
                      </a:r>
                    </a:p>
                  </a:txBody>
                  <a:tcPr>
                    <a:solidFill>
                      <a:srgbClr val="00B0F0"/>
                    </a:solidFill>
                  </a:tcPr>
                </a:tc>
              </a:tr>
              <a:tr h="461293">
                <a:tc>
                  <a:txBody>
                    <a:bodyPr/>
                    <a:lstStyle/>
                    <a:p>
                      <a:pPr algn="just"/>
                      <a:r>
                        <a:rPr kumimoji="0" lang="it-IT" sz="1700" b="1" i="0" kern="1200" dirty="0" smtClean="0">
                          <a:solidFill>
                            <a:schemeClr val="dk1"/>
                          </a:solidFill>
                          <a:effectLst/>
                          <a:latin typeface="+mn-lt"/>
                          <a:ea typeface="+mn-ea"/>
                          <a:cs typeface="+mn-cs"/>
                        </a:rPr>
                        <a:t>L'attuazione del Programma Erasmus+ è in </a:t>
                      </a:r>
                      <a:r>
                        <a:rPr kumimoji="0" lang="it-IT" sz="1700" b="1" i="0" kern="1200" dirty="0" smtClean="0">
                          <a:solidFill>
                            <a:schemeClr val="accent2"/>
                          </a:solidFill>
                          <a:effectLst/>
                          <a:latin typeface="+mn-lt"/>
                          <a:ea typeface="+mn-ea"/>
                          <a:cs typeface="+mn-cs"/>
                        </a:rPr>
                        <a:t>massima parte decentrata</a:t>
                      </a:r>
                      <a:r>
                        <a:rPr kumimoji="0" lang="it-IT" sz="1700" b="1" i="0" kern="1200" dirty="0" smtClean="0">
                          <a:solidFill>
                            <a:schemeClr val="dk1"/>
                          </a:solidFill>
                          <a:effectLst/>
                          <a:latin typeface="+mn-lt"/>
                          <a:ea typeface="+mn-ea"/>
                          <a:cs typeface="+mn-cs"/>
                        </a:rPr>
                        <a:t>. Ciò significa che la Commissione europea affida le funzioni di esecuzione del bilancio alle Agenzie nazionali; lo scopo di questo approccio consiste nel portare Erasmus+ il più vicino possibile ai suoi beneficiari e adattarlo alle differenze nei sistemi nazionali di istruzione, formazione e gioventù</a:t>
                      </a:r>
                      <a:endParaRPr kumimoji="0" lang="it-IT" sz="1700" b="1" i="1" kern="1200" dirty="0" smtClean="0">
                        <a:solidFill>
                          <a:schemeClr val="dk1"/>
                        </a:solidFill>
                        <a:effectLst/>
                        <a:latin typeface="+mn-lt"/>
                        <a:ea typeface="+mn-ea"/>
                        <a:cs typeface="+mn-cs"/>
                      </a:endParaRPr>
                    </a:p>
                  </a:txBody>
                  <a:tcPr>
                    <a:solidFill>
                      <a:schemeClr val="bg2"/>
                    </a:solidFill>
                  </a:tcPr>
                </a:tc>
              </a:tr>
            </a:tbl>
          </a:graphicData>
        </a:graphic>
      </p:graphicFrame>
      <p:sp>
        <p:nvSpPr>
          <p:cNvPr id="2" name="Segnaposto piè di pagina 1"/>
          <p:cNvSpPr>
            <a:spLocks noGrp="1"/>
          </p:cNvSpPr>
          <p:nvPr>
            <p:ph type="ftr" sz="quarter" idx="11"/>
          </p:nvPr>
        </p:nvSpPr>
        <p:spPr/>
        <p:txBody>
          <a:bodyPr/>
          <a:lstStyle/>
          <a:p>
            <a:endParaRPr lang="it-IT"/>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5531472"/>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90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a:solidFill>
                  <a:srgbClr val="0070C0"/>
                </a:solidFill>
              </a:rPr>
              <a:t>Erasmus+ sport: parte A – informazioni </a:t>
            </a:r>
            <a:r>
              <a:rPr lang="it-IT" sz="3200" dirty="0" smtClean="0">
                <a:solidFill>
                  <a:srgbClr val="0070C0"/>
                </a:solidFill>
              </a:rPr>
              <a:t>generali – </a:t>
            </a:r>
            <a:r>
              <a:rPr lang="it-IT" sz="3200" i="1" dirty="0" smtClean="0">
                <a:solidFill>
                  <a:srgbClr val="0070C0"/>
                </a:solidFill>
              </a:rPr>
              <a:t>chi attua il Programma</a:t>
            </a:r>
            <a:endParaRPr lang="it-IT" sz="3200" dirty="0"/>
          </a:p>
        </p:txBody>
      </p:sp>
      <p:grpSp>
        <p:nvGrpSpPr>
          <p:cNvPr id="6" name="Gruppo 5"/>
          <p:cNvGrpSpPr/>
          <p:nvPr/>
        </p:nvGrpSpPr>
        <p:grpSpPr>
          <a:xfrm>
            <a:off x="616417" y="1575352"/>
            <a:ext cx="7988031" cy="4339590"/>
            <a:chOff x="616417" y="1575352"/>
            <a:chExt cx="7988031" cy="4339590"/>
          </a:xfrm>
          <a:scene3d>
            <a:camera prst="orthographicFront">
              <a:rot lat="0" lon="0" rev="0"/>
            </a:camera>
            <a:lightRig rig="balanced" dir="t">
              <a:rot lat="0" lon="0" rev="8700000"/>
            </a:lightRig>
          </a:scene3d>
        </p:grpSpPr>
        <p:sp>
          <p:nvSpPr>
            <p:cNvPr id="7" name="Figura a mano libera 6"/>
            <p:cNvSpPr/>
            <p:nvPr/>
          </p:nvSpPr>
          <p:spPr>
            <a:xfrm>
              <a:off x="4094774" y="4960492"/>
              <a:ext cx="954450" cy="954450"/>
            </a:xfrm>
            <a:custGeom>
              <a:avLst/>
              <a:gdLst>
                <a:gd name="connsiteX0" fmla="*/ 0 w 954450"/>
                <a:gd name="connsiteY0" fmla="*/ 477225 h 954450"/>
                <a:gd name="connsiteX1" fmla="*/ 477225 w 954450"/>
                <a:gd name="connsiteY1" fmla="*/ 0 h 954450"/>
                <a:gd name="connsiteX2" fmla="*/ 954450 w 954450"/>
                <a:gd name="connsiteY2" fmla="*/ 477225 h 954450"/>
                <a:gd name="connsiteX3" fmla="*/ 477225 w 954450"/>
                <a:gd name="connsiteY3" fmla="*/ 954450 h 954450"/>
                <a:gd name="connsiteX4" fmla="*/ 0 w 954450"/>
                <a:gd name="connsiteY4" fmla="*/ 477225 h 95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50" h="954450">
                  <a:moveTo>
                    <a:pt x="0" y="477225"/>
                  </a:moveTo>
                  <a:cubicBezTo>
                    <a:pt x="0" y="213661"/>
                    <a:pt x="213661" y="0"/>
                    <a:pt x="477225" y="0"/>
                  </a:cubicBezTo>
                  <a:cubicBezTo>
                    <a:pt x="740789" y="0"/>
                    <a:pt x="954450" y="213661"/>
                    <a:pt x="954450" y="477225"/>
                  </a:cubicBezTo>
                  <a:cubicBezTo>
                    <a:pt x="954450" y="740789"/>
                    <a:pt x="740789" y="954450"/>
                    <a:pt x="477225" y="954450"/>
                  </a:cubicBezTo>
                  <a:cubicBezTo>
                    <a:pt x="213661" y="954450"/>
                    <a:pt x="0" y="740789"/>
                    <a:pt x="0" y="477225"/>
                  </a:cubicBezTo>
                  <a:close/>
                </a:path>
              </a:pathLst>
            </a:cu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1206" tIns="151206" rIns="151206" bIns="151206" numCol="1" spcCol="1270" anchor="ctr" anchorCtr="0">
              <a:noAutofit/>
            </a:bodyPr>
            <a:lstStyle/>
            <a:p>
              <a:pPr lvl="0" algn="ctr" defTabSz="800100">
                <a:lnSpc>
                  <a:spcPct val="90000"/>
                </a:lnSpc>
                <a:spcBef>
                  <a:spcPct val="0"/>
                </a:spcBef>
                <a:spcAft>
                  <a:spcPct val="35000"/>
                </a:spcAft>
              </a:pPr>
              <a:r>
                <a:rPr lang="it-IT" b="1" kern="1200" dirty="0" smtClean="0"/>
                <a:t>Altri enti</a:t>
              </a:r>
              <a:endParaRPr lang="it-IT" b="1" kern="1200" dirty="0"/>
            </a:p>
          </p:txBody>
        </p:sp>
        <p:sp>
          <p:nvSpPr>
            <p:cNvPr id="8" name="Freccia a sinistra 7"/>
            <p:cNvSpPr/>
            <p:nvPr/>
          </p:nvSpPr>
          <p:spPr>
            <a:xfrm rot="10800000">
              <a:off x="950475" y="5301709"/>
              <a:ext cx="2971362" cy="272018"/>
            </a:xfrm>
            <a:prstGeom prst="leftArrow">
              <a:avLst>
                <a:gd name="adj1" fmla="val 60000"/>
                <a:gd name="adj2" fmla="val 50000"/>
              </a:avLst>
            </a:prstGeom>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Figura a mano libera 8"/>
            <p:cNvSpPr/>
            <p:nvPr/>
          </p:nvSpPr>
          <p:spPr>
            <a:xfrm>
              <a:off x="616417" y="5170472"/>
              <a:ext cx="668115" cy="534492"/>
            </a:xfrm>
            <a:custGeom>
              <a:avLst/>
              <a:gdLst>
                <a:gd name="connsiteX0" fmla="*/ 0 w 668115"/>
                <a:gd name="connsiteY0" fmla="*/ 53449 h 534492"/>
                <a:gd name="connsiteX1" fmla="*/ 53449 w 668115"/>
                <a:gd name="connsiteY1" fmla="*/ 0 h 534492"/>
                <a:gd name="connsiteX2" fmla="*/ 614666 w 668115"/>
                <a:gd name="connsiteY2" fmla="*/ 0 h 534492"/>
                <a:gd name="connsiteX3" fmla="*/ 668115 w 668115"/>
                <a:gd name="connsiteY3" fmla="*/ 53449 h 534492"/>
                <a:gd name="connsiteX4" fmla="*/ 668115 w 668115"/>
                <a:gd name="connsiteY4" fmla="*/ 481043 h 534492"/>
                <a:gd name="connsiteX5" fmla="*/ 614666 w 668115"/>
                <a:gd name="connsiteY5" fmla="*/ 534492 h 534492"/>
                <a:gd name="connsiteX6" fmla="*/ 53449 w 668115"/>
                <a:gd name="connsiteY6" fmla="*/ 534492 h 534492"/>
                <a:gd name="connsiteX7" fmla="*/ 0 w 668115"/>
                <a:gd name="connsiteY7" fmla="*/ 481043 h 534492"/>
                <a:gd name="connsiteX8" fmla="*/ 0 w 668115"/>
                <a:gd name="connsiteY8" fmla="*/ 53449 h 5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15" h="534492">
                  <a:moveTo>
                    <a:pt x="0" y="53449"/>
                  </a:moveTo>
                  <a:cubicBezTo>
                    <a:pt x="0" y="23930"/>
                    <a:pt x="23930" y="0"/>
                    <a:pt x="53449" y="0"/>
                  </a:cubicBezTo>
                  <a:lnTo>
                    <a:pt x="614666" y="0"/>
                  </a:lnTo>
                  <a:cubicBezTo>
                    <a:pt x="644185" y="0"/>
                    <a:pt x="668115" y="23930"/>
                    <a:pt x="668115" y="53449"/>
                  </a:cubicBezTo>
                  <a:lnTo>
                    <a:pt x="668115" y="481043"/>
                  </a:lnTo>
                  <a:cubicBezTo>
                    <a:pt x="668115" y="510562"/>
                    <a:pt x="644185" y="534492"/>
                    <a:pt x="614666" y="534492"/>
                  </a:cubicBezTo>
                  <a:lnTo>
                    <a:pt x="53449" y="534492"/>
                  </a:lnTo>
                  <a:cubicBezTo>
                    <a:pt x="23930" y="534492"/>
                    <a:pt x="0" y="510562"/>
                    <a:pt x="0" y="481043"/>
                  </a:cubicBezTo>
                  <a:lnTo>
                    <a:pt x="0" y="53449"/>
                  </a:lnTo>
                  <a:close/>
                </a:path>
              </a:pathLst>
            </a:cu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80" tIns="25180" rIns="25180" bIns="25180" numCol="1" spcCol="1270" anchor="ctr" anchorCtr="0">
              <a:noAutofit/>
            </a:bodyPr>
            <a:lstStyle/>
            <a:p>
              <a:pPr lvl="0" algn="ctr" defTabSz="222250">
                <a:lnSpc>
                  <a:spcPct val="90000"/>
                </a:lnSpc>
                <a:spcBef>
                  <a:spcPct val="0"/>
                </a:spcBef>
                <a:spcAft>
                  <a:spcPct val="35000"/>
                </a:spcAft>
              </a:pPr>
              <a:r>
                <a:rPr lang="it-IT" sz="900" kern="1200" dirty="0" smtClean="0"/>
                <a:t>Rete </a:t>
              </a:r>
              <a:r>
                <a:rPr lang="it-IT" sz="900" kern="1200" dirty="0" err="1" smtClean="0"/>
                <a:t>Eurydice</a:t>
              </a:r>
              <a:endParaRPr lang="it-IT" sz="900" kern="1200" dirty="0"/>
            </a:p>
          </p:txBody>
        </p:sp>
        <p:sp>
          <p:nvSpPr>
            <p:cNvPr id="10" name="Freccia a sinistra 9"/>
            <p:cNvSpPr/>
            <p:nvPr/>
          </p:nvSpPr>
          <p:spPr>
            <a:xfrm rot="11630769">
              <a:off x="1012539" y="4790568"/>
              <a:ext cx="2971362" cy="272018"/>
            </a:xfrm>
            <a:prstGeom prst="leftArrow">
              <a:avLst>
                <a:gd name="adj1" fmla="val 60000"/>
                <a:gd name="adj2" fmla="val 50000"/>
              </a:avLst>
            </a:prstGeom>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igura a mano libera 10"/>
            <p:cNvSpPr/>
            <p:nvPr/>
          </p:nvSpPr>
          <p:spPr>
            <a:xfrm>
              <a:off x="616418" y="4303784"/>
              <a:ext cx="1003254" cy="534492"/>
            </a:xfrm>
            <a:custGeom>
              <a:avLst/>
              <a:gdLst>
                <a:gd name="connsiteX0" fmla="*/ 0 w 668115"/>
                <a:gd name="connsiteY0" fmla="*/ 53449 h 534492"/>
                <a:gd name="connsiteX1" fmla="*/ 53449 w 668115"/>
                <a:gd name="connsiteY1" fmla="*/ 0 h 534492"/>
                <a:gd name="connsiteX2" fmla="*/ 614666 w 668115"/>
                <a:gd name="connsiteY2" fmla="*/ 0 h 534492"/>
                <a:gd name="connsiteX3" fmla="*/ 668115 w 668115"/>
                <a:gd name="connsiteY3" fmla="*/ 53449 h 534492"/>
                <a:gd name="connsiteX4" fmla="*/ 668115 w 668115"/>
                <a:gd name="connsiteY4" fmla="*/ 481043 h 534492"/>
                <a:gd name="connsiteX5" fmla="*/ 614666 w 668115"/>
                <a:gd name="connsiteY5" fmla="*/ 534492 h 534492"/>
                <a:gd name="connsiteX6" fmla="*/ 53449 w 668115"/>
                <a:gd name="connsiteY6" fmla="*/ 534492 h 534492"/>
                <a:gd name="connsiteX7" fmla="*/ 0 w 668115"/>
                <a:gd name="connsiteY7" fmla="*/ 481043 h 534492"/>
                <a:gd name="connsiteX8" fmla="*/ 0 w 668115"/>
                <a:gd name="connsiteY8" fmla="*/ 53449 h 5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15" h="534492">
                  <a:moveTo>
                    <a:pt x="0" y="53449"/>
                  </a:moveTo>
                  <a:cubicBezTo>
                    <a:pt x="0" y="23930"/>
                    <a:pt x="23930" y="0"/>
                    <a:pt x="53449" y="0"/>
                  </a:cubicBezTo>
                  <a:lnTo>
                    <a:pt x="614666" y="0"/>
                  </a:lnTo>
                  <a:cubicBezTo>
                    <a:pt x="644185" y="0"/>
                    <a:pt x="668115" y="23930"/>
                    <a:pt x="668115" y="53449"/>
                  </a:cubicBezTo>
                  <a:lnTo>
                    <a:pt x="668115" y="481043"/>
                  </a:lnTo>
                  <a:cubicBezTo>
                    <a:pt x="668115" y="510562"/>
                    <a:pt x="644185" y="534492"/>
                    <a:pt x="614666" y="534492"/>
                  </a:cubicBezTo>
                  <a:lnTo>
                    <a:pt x="53449" y="534492"/>
                  </a:lnTo>
                  <a:cubicBezTo>
                    <a:pt x="23930" y="534492"/>
                    <a:pt x="0" y="510562"/>
                    <a:pt x="0" y="481043"/>
                  </a:cubicBezTo>
                  <a:lnTo>
                    <a:pt x="0" y="53449"/>
                  </a:lnTo>
                  <a:close/>
                </a:path>
              </a:pathLst>
            </a:cu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80" tIns="25180" rIns="25180" bIns="25180" numCol="1" spcCol="1270" anchor="ctr" anchorCtr="0">
              <a:noAutofit/>
            </a:bodyPr>
            <a:lstStyle/>
            <a:p>
              <a:pPr lvl="0" algn="ctr" defTabSz="222250">
                <a:lnSpc>
                  <a:spcPct val="90000"/>
                </a:lnSpc>
                <a:spcBef>
                  <a:spcPct val="0"/>
                </a:spcBef>
                <a:spcAft>
                  <a:spcPct val="35000"/>
                </a:spcAft>
              </a:pPr>
              <a:r>
                <a:rPr lang="it-IT" sz="900" kern="1200" dirty="0" smtClean="0"/>
                <a:t>Rete nazionale di corrispondenti Youth </a:t>
              </a:r>
              <a:r>
                <a:rPr lang="it-IT" sz="900" kern="1200" dirty="0" err="1" smtClean="0"/>
                <a:t>Wiki</a:t>
              </a:r>
              <a:endParaRPr lang="it-IT" sz="900" kern="1200" dirty="0"/>
            </a:p>
          </p:txBody>
        </p:sp>
        <p:sp>
          <p:nvSpPr>
            <p:cNvPr id="12" name="Freccia a sinistra 11"/>
            <p:cNvSpPr/>
            <p:nvPr/>
          </p:nvSpPr>
          <p:spPr>
            <a:xfrm rot="12461538">
              <a:off x="1195123" y="4309133"/>
              <a:ext cx="2971362" cy="272018"/>
            </a:xfrm>
            <a:prstGeom prst="leftArrow">
              <a:avLst>
                <a:gd name="adj1" fmla="val 60000"/>
                <a:gd name="adj2" fmla="val 50000"/>
              </a:avLst>
            </a:prstGeom>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Figura a mano libera 12"/>
            <p:cNvSpPr/>
            <p:nvPr/>
          </p:nvSpPr>
          <p:spPr>
            <a:xfrm>
              <a:off x="827585" y="3487465"/>
              <a:ext cx="871772" cy="534492"/>
            </a:xfrm>
            <a:custGeom>
              <a:avLst/>
              <a:gdLst>
                <a:gd name="connsiteX0" fmla="*/ 0 w 668115"/>
                <a:gd name="connsiteY0" fmla="*/ 53449 h 534492"/>
                <a:gd name="connsiteX1" fmla="*/ 53449 w 668115"/>
                <a:gd name="connsiteY1" fmla="*/ 0 h 534492"/>
                <a:gd name="connsiteX2" fmla="*/ 614666 w 668115"/>
                <a:gd name="connsiteY2" fmla="*/ 0 h 534492"/>
                <a:gd name="connsiteX3" fmla="*/ 668115 w 668115"/>
                <a:gd name="connsiteY3" fmla="*/ 53449 h 534492"/>
                <a:gd name="connsiteX4" fmla="*/ 668115 w 668115"/>
                <a:gd name="connsiteY4" fmla="*/ 481043 h 534492"/>
                <a:gd name="connsiteX5" fmla="*/ 614666 w 668115"/>
                <a:gd name="connsiteY5" fmla="*/ 534492 h 534492"/>
                <a:gd name="connsiteX6" fmla="*/ 53449 w 668115"/>
                <a:gd name="connsiteY6" fmla="*/ 534492 h 534492"/>
                <a:gd name="connsiteX7" fmla="*/ 0 w 668115"/>
                <a:gd name="connsiteY7" fmla="*/ 481043 h 534492"/>
                <a:gd name="connsiteX8" fmla="*/ 0 w 668115"/>
                <a:gd name="connsiteY8" fmla="*/ 53449 h 5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15" h="534492">
                  <a:moveTo>
                    <a:pt x="0" y="53449"/>
                  </a:moveTo>
                  <a:cubicBezTo>
                    <a:pt x="0" y="23930"/>
                    <a:pt x="23930" y="0"/>
                    <a:pt x="53449" y="0"/>
                  </a:cubicBezTo>
                  <a:lnTo>
                    <a:pt x="614666" y="0"/>
                  </a:lnTo>
                  <a:cubicBezTo>
                    <a:pt x="644185" y="0"/>
                    <a:pt x="668115" y="23930"/>
                    <a:pt x="668115" y="53449"/>
                  </a:cubicBezTo>
                  <a:lnTo>
                    <a:pt x="668115" y="481043"/>
                  </a:lnTo>
                  <a:cubicBezTo>
                    <a:pt x="668115" y="510562"/>
                    <a:pt x="644185" y="534492"/>
                    <a:pt x="614666" y="534492"/>
                  </a:cubicBezTo>
                  <a:lnTo>
                    <a:pt x="53449" y="534492"/>
                  </a:lnTo>
                  <a:cubicBezTo>
                    <a:pt x="23930" y="534492"/>
                    <a:pt x="0" y="510562"/>
                    <a:pt x="0" y="481043"/>
                  </a:cubicBezTo>
                  <a:lnTo>
                    <a:pt x="0" y="53449"/>
                  </a:lnTo>
                  <a:close/>
                </a:path>
              </a:pathLst>
            </a:cu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80" tIns="25180" rIns="25180" bIns="25180" numCol="1" spcCol="1270" anchor="ctr" anchorCtr="0">
              <a:noAutofit/>
            </a:bodyPr>
            <a:lstStyle/>
            <a:p>
              <a:pPr lvl="0" algn="ctr" defTabSz="222250">
                <a:lnSpc>
                  <a:spcPct val="90000"/>
                </a:lnSpc>
                <a:spcBef>
                  <a:spcPct val="0"/>
                </a:spcBef>
                <a:spcAft>
                  <a:spcPct val="35000"/>
                </a:spcAft>
              </a:pPr>
              <a:r>
                <a:rPr lang="it-IT" sz="900" kern="1200" dirty="0" smtClean="0"/>
                <a:t>Servizi di supporto </a:t>
              </a:r>
              <a:r>
                <a:rPr lang="it-IT" sz="900" kern="1200" dirty="0" err="1" smtClean="0"/>
                <a:t>eTwinning</a:t>
              </a:r>
              <a:endParaRPr lang="it-IT" sz="900" kern="1200" dirty="0" smtClean="0"/>
            </a:p>
          </p:txBody>
        </p:sp>
        <p:sp>
          <p:nvSpPr>
            <p:cNvPr id="14" name="Freccia a sinistra 13"/>
            <p:cNvSpPr/>
            <p:nvPr/>
          </p:nvSpPr>
          <p:spPr>
            <a:xfrm rot="13292308">
              <a:off x="1487616" y="3885383"/>
              <a:ext cx="2971362" cy="272018"/>
            </a:xfrm>
            <a:prstGeom prst="leftArrow">
              <a:avLst>
                <a:gd name="adj1" fmla="val 60000"/>
                <a:gd name="adj2" fmla="val 50000"/>
              </a:avLst>
            </a:prstGeom>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Figura a mano libera 14"/>
            <p:cNvSpPr/>
            <p:nvPr/>
          </p:nvSpPr>
          <p:spPr>
            <a:xfrm>
              <a:off x="1284532" y="2636912"/>
              <a:ext cx="910775" cy="666537"/>
            </a:xfrm>
            <a:custGeom>
              <a:avLst/>
              <a:gdLst>
                <a:gd name="connsiteX0" fmla="*/ 0 w 668115"/>
                <a:gd name="connsiteY0" fmla="*/ 53449 h 534492"/>
                <a:gd name="connsiteX1" fmla="*/ 53449 w 668115"/>
                <a:gd name="connsiteY1" fmla="*/ 0 h 534492"/>
                <a:gd name="connsiteX2" fmla="*/ 614666 w 668115"/>
                <a:gd name="connsiteY2" fmla="*/ 0 h 534492"/>
                <a:gd name="connsiteX3" fmla="*/ 668115 w 668115"/>
                <a:gd name="connsiteY3" fmla="*/ 53449 h 534492"/>
                <a:gd name="connsiteX4" fmla="*/ 668115 w 668115"/>
                <a:gd name="connsiteY4" fmla="*/ 481043 h 534492"/>
                <a:gd name="connsiteX5" fmla="*/ 614666 w 668115"/>
                <a:gd name="connsiteY5" fmla="*/ 534492 h 534492"/>
                <a:gd name="connsiteX6" fmla="*/ 53449 w 668115"/>
                <a:gd name="connsiteY6" fmla="*/ 534492 h 534492"/>
                <a:gd name="connsiteX7" fmla="*/ 0 w 668115"/>
                <a:gd name="connsiteY7" fmla="*/ 481043 h 534492"/>
                <a:gd name="connsiteX8" fmla="*/ 0 w 668115"/>
                <a:gd name="connsiteY8" fmla="*/ 53449 h 5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15" h="534492">
                  <a:moveTo>
                    <a:pt x="0" y="53449"/>
                  </a:moveTo>
                  <a:cubicBezTo>
                    <a:pt x="0" y="23930"/>
                    <a:pt x="23930" y="0"/>
                    <a:pt x="53449" y="0"/>
                  </a:cubicBezTo>
                  <a:lnTo>
                    <a:pt x="614666" y="0"/>
                  </a:lnTo>
                  <a:cubicBezTo>
                    <a:pt x="644185" y="0"/>
                    <a:pt x="668115" y="23930"/>
                    <a:pt x="668115" y="53449"/>
                  </a:cubicBezTo>
                  <a:lnTo>
                    <a:pt x="668115" y="481043"/>
                  </a:lnTo>
                  <a:cubicBezTo>
                    <a:pt x="668115" y="510562"/>
                    <a:pt x="644185" y="534492"/>
                    <a:pt x="614666" y="534492"/>
                  </a:cubicBezTo>
                  <a:lnTo>
                    <a:pt x="53449" y="534492"/>
                  </a:lnTo>
                  <a:cubicBezTo>
                    <a:pt x="23930" y="534492"/>
                    <a:pt x="0" y="510562"/>
                    <a:pt x="0" y="481043"/>
                  </a:cubicBezTo>
                  <a:lnTo>
                    <a:pt x="0" y="53449"/>
                  </a:lnTo>
                  <a:close/>
                </a:path>
              </a:pathLst>
            </a:cu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80" tIns="25180" rIns="25180" bIns="25180" numCol="1" spcCol="1270" anchor="ctr" anchorCtr="0">
              <a:noAutofit/>
            </a:bodyPr>
            <a:lstStyle/>
            <a:p>
              <a:pPr lvl="0" algn="ctr" defTabSz="222250">
                <a:lnSpc>
                  <a:spcPct val="90000"/>
                </a:lnSpc>
                <a:spcBef>
                  <a:spcPct val="0"/>
                </a:spcBef>
                <a:spcAft>
                  <a:spcPct val="35000"/>
                </a:spcAft>
              </a:pPr>
              <a:r>
                <a:rPr lang="en-US" sz="900" kern="1200" dirty="0" err="1" smtClean="0"/>
                <a:t>Portale</a:t>
              </a:r>
              <a:r>
                <a:rPr lang="en-US" sz="900" kern="1200" dirty="0" smtClean="0"/>
                <a:t> School Education Gateway (SEG)</a:t>
              </a:r>
              <a:endParaRPr lang="en-US" sz="900" kern="1200" dirty="0"/>
            </a:p>
          </p:txBody>
        </p:sp>
        <p:sp>
          <p:nvSpPr>
            <p:cNvPr id="16" name="Freccia a sinistra 15"/>
            <p:cNvSpPr/>
            <p:nvPr/>
          </p:nvSpPr>
          <p:spPr>
            <a:xfrm rot="14123077">
              <a:off x="1873021" y="3543944"/>
              <a:ext cx="2971362" cy="272018"/>
            </a:xfrm>
            <a:prstGeom prst="leftArrow">
              <a:avLst>
                <a:gd name="adj1" fmla="val 60000"/>
                <a:gd name="adj2" fmla="val 50000"/>
              </a:avLst>
            </a:prstGeom>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Figura a mano libera 16"/>
            <p:cNvSpPr/>
            <p:nvPr/>
          </p:nvSpPr>
          <p:spPr>
            <a:xfrm>
              <a:off x="2180681" y="2190015"/>
              <a:ext cx="668115" cy="534492"/>
            </a:xfrm>
            <a:custGeom>
              <a:avLst/>
              <a:gdLst>
                <a:gd name="connsiteX0" fmla="*/ 0 w 668115"/>
                <a:gd name="connsiteY0" fmla="*/ 53449 h 534492"/>
                <a:gd name="connsiteX1" fmla="*/ 53449 w 668115"/>
                <a:gd name="connsiteY1" fmla="*/ 0 h 534492"/>
                <a:gd name="connsiteX2" fmla="*/ 614666 w 668115"/>
                <a:gd name="connsiteY2" fmla="*/ 0 h 534492"/>
                <a:gd name="connsiteX3" fmla="*/ 668115 w 668115"/>
                <a:gd name="connsiteY3" fmla="*/ 53449 h 534492"/>
                <a:gd name="connsiteX4" fmla="*/ 668115 w 668115"/>
                <a:gd name="connsiteY4" fmla="*/ 481043 h 534492"/>
                <a:gd name="connsiteX5" fmla="*/ 614666 w 668115"/>
                <a:gd name="connsiteY5" fmla="*/ 534492 h 534492"/>
                <a:gd name="connsiteX6" fmla="*/ 53449 w 668115"/>
                <a:gd name="connsiteY6" fmla="*/ 534492 h 534492"/>
                <a:gd name="connsiteX7" fmla="*/ 0 w 668115"/>
                <a:gd name="connsiteY7" fmla="*/ 481043 h 534492"/>
                <a:gd name="connsiteX8" fmla="*/ 0 w 668115"/>
                <a:gd name="connsiteY8" fmla="*/ 53449 h 5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15" h="534492">
                  <a:moveTo>
                    <a:pt x="0" y="53449"/>
                  </a:moveTo>
                  <a:cubicBezTo>
                    <a:pt x="0" y="23930"/>
                    <a:pt x="23930" y="0"/>
                    <a:pt x="53449" y="0"/>
                  </a:cubicBezTo>
                  <a:lnTo>
                    <a:pt x="614666" y="0"/>
                  </a:lnTo>
                  <a:cubicBezTo>
                    <a:pt x="644185" y="0"/>
                    <a:pt x="668115" y="23930"/>
                    <a:pt x="668115" y="53449"/>
                  </a:cubicBezTo>
                  <a:lnTo>
                    <a:pt x="668115" y="481043"/>
                  </a:lnTo>
                  <a:cubicBezTo>
                    <a:pt x="668115" y="510562"/>
                    <a:pt x="644185" y="534492"/>
                    <a:pt x="614666" y="534492"/>
                  </a:cubicBezTo>
                  <a:lnTo>
                    <a:pt x="53449" y="534492"/>
                  </a:lnTo>
                  <a:cubicBezTo>
                    <a:pt x="23930" y="534492"/>
                    <a:pt x="0" y="510562"/>
                    <a:pt x="0" y="481043"/>
                  </a:cubicBezTo>
                  <a:lnTo>
                    <a:pt x="0" y="53449"/>
                  </a:lnTo>
                  <a:close/>
                </a:path>
              </a:pathLst>
            </a:cu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80" tIns="25180" rIns="25180" bIns="25180" numCol="1" spcCol="1270" anchor="ctr" anchorCtr="0">
              <a:noAutofit/>
            </a:bodyPr>
            <a:lstStyle/>
            <a:p>
              <a:pPr lvl="0" algn="ctr" defTabSz="222250">
                <a:lnSpc>
                  <a:spcPct val="90000"/>
                </a:lnSpc>
                <a:spcBef>
                  <a:spcPct val="0"/>
                </a:spcBef>
                <a:spcAft>
                  <a:spcPct val="35000"/>
                </a:spcAft>
              </a:pPr>
              <a:r>
                <a:rPr lang="it-IT" sz="900" kern="1200" smtClean="0"/>
                <a:t>EPALE</a:t>
              </a:r>
              <a:endParaRPr lang="it-IT" sz="900" kern="1200"/>
            </a:p>
          </p:txBody>
        </p:sp>
        <p:sp>
          <p:nvSpPr>
            <p:cNvPr id="18" name="Freccia a sinistra 17"/>
            <p:cNvSpPr/>
            <p:nvPr/>
          </p:nvSpPr>
          <p:spPr>
            <a:xfrm rot="14953846">
              <a:off x="2328938" y="3304660"/>
              <a:ext cx="2971362" cy="272018"/>
            </a:xfrm>
            <a:prstGeom prst="leftArrow">
              <a:avLst>
                <a:gd name="adj1" fmla="val 60000"/>
                <a:gd name="adj2" fmla="val 50000"/>
              </a:avLst>
            </a:prstGeom>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Figura a mano libera 18"/>
            <p:cNvSpPr/>
            <p:nvPr/>
          </p:nvSpPr>
          <p:spPr>
            <a:xfrm>
              <a:off x="2953731" y="1784287"/>
              <a:ext cx="668115" cy="534492"/>
            </a:xfrm>
            <a:custGeom>
              <a:avLst/>
              <a:gdLst>
                <a:gd name="connsiteX0" fmla="*/ 0 w 668115"/>
                <a:gd name="connsiteY0" fmla="*/ 53449 h 534492"/>
                <a:gd name="connsiteX1" fmla="*/ 53449 w 668115"/>
                <a:gd name="connsiteY1" fmla="*/ 0 h 534492"/>
                <a:gd name="connsiteX2" fmla="*/ 614666 w 668115"/>
                <a:gd name="connsiteY2" fmla="*/ 0 h 534492"/>
                <a:gd name="connsiteX3" fmla="*/ 668115 w 668115"/>
                <a:gd name="connsiteY3" fmla="*/ 53449 h 534492"/>
                <a:gd name="connsiteX4" fmla="*/ 668115 w 668115"/>
                <a:gd name="connsiteY4" fmla="*/ 481043 h 534492"/>
                <a:gd name="connsiteX5" fmla="*/ 614666 w 668115"/>
                <a:gd name="connsiteY5" fmla="*/ 534492 h 534492"/>
                <a:gd name="connsiteX6" fmla="*/ 53449 w 668115"/>
                <a:gd name="connsiteY6" fmla="*/ 534492 h 534492"/>
                <a:gd name="connsiteX7" fmla="*/ 0 w 668115"/>
                <a:gd name="connsiteY7" fmla="*/ 481043 h 534492"/>
                <a:gd name="connsiteX8" fmla="*/ 0 w 668115"/>
                <a:gd name="connsiteY8" fmla="*/ 53449 h 5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15" h="534492">
                  <a:moveTo>
                    <a:pt x="0" y="53449"/>
                  </a:moveTo>
                  <a:cubicBezTo>
                    <a:pt x="0" y="23930"/>
                    <a:pt x="23930" y="0"/>
                    <a:pt x="53449" y="0"/>
                  </a:cubicBezTo>
                  <a:lnTo>
                    <a:pt x="614666" y="0"/>
                  </a:lnTo>
                  <a:cubicBezTo>
                    <a:pt x="644185" y="0"/>
                    <a:pt x="668115" y="23930"/>
                    <a:pt x="668115" y="53449"/>
                  </a:cubicBezTo>
                  <a:lnTo>
                    <a:pt x="668115" y="481043"/>
                  </a:lnTo>
                  <a:cubicBezTo>
                    <a:pt x="668115" y="510562"/>
                    <a:pt x="644185" y="534492"/>
                    <a:pt x="614666" y="534492"/>
                  </a:cubicBezTo>
                  <a:lnTo>
                    <a:pt x="53449" y="534492"/>
                  </a:lnTo>
                  <a:cubicBezTo>
                    <a:pt x="23930" y="534492"/>
                    <a:pt x="0" y="510562"/>
                    <a:pt x="0" y="481043"/>
                  </a:cubicBezTo>
                  <a:lnTo>
                    <a:pt x="0" y="53449"/>
                  </a:lnTo>
                  <a:close/>
                </a:path>
              </a:pathLst>
            </a:cu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80" tIns="25180" rIns="25180" bIns="25180" numCol="1" spcCol="1270" anchor="ctr" anchorCtr="0">
              <a:noAutofit/>
            </a:bodyPr>
            <a:lstStyle/>
            <a:p>
              <a:pPr lvl="0" algn="ctr" defTabSz="222250">
                <a:lnSpc>
                  <a:spcPct val="90000"/>
                </a:lnSpc>
                <a:spcBef>
                  <a:spcPct val="0"/>
                </a:spcBef>
                <a:spcAft>
                  <a:spcPct val="35000"/>
                </a:spcAft>
              </a:pPr>
              <a:r>
                <a:rPr lang="it-IT" sz="900" kern="1200" dirty="0" smtClean="0"/>
                <a:t>Erasmus+ Virtual Exchange</a:t>
              </a:r>
              <a:endParaRPr lang="it-IT" sz="900" kern="1200" dirty="0"/>
            </a:p>
          </p:txBody>
        </p:sp>
        <p:sp>
          <p:nvSpPr>
            <p:cNvPr id="20" name="Freccia a sinistra 19"/>
            <p:cNvSpPr/>
            <p:nvPr/>
          </p:nvSpPr>
          <p:spPr>
            <a:xfrm rot="15784615">
              <a:off x="2828871" y="3181438"/>
              <a:ext cx="2971362" cy="272018"/>
            </a:xfrm>
            <a:prstGeom prst="leftArrow">
              <a:avLst>
                <a:gd name="adj1" fmla="val 60000"/>
                <a:gd name="adj2" fmla="val 50000"/>
              </a:avLst>
            </a:prstGeom>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Figura a mano libera 20"/>
            <p:cNvSpPr/>
            <p:nvPr/>
          </p:nvSpPr>
          <p:spPr>
            <a:xfrm>
              <a:off x="3801415" y="1575352"/>
              <a:ext cx="668115" cy="534492"/>
            </a:xfrm>
            <a:custGeom>
              <a:avLst/>
              <a:gdLst>
                <a:gd name="connsiteX0" fmla="*/ 0 w 668115"/>
                <a:gd name="connsiteY0" fmla="*/ 53449 h 534492"/>
                <a:gd name="connsiteX1" fmla="*/ 53449 w 668115"/>
                <a:gd name="connsiteY1" fmla="*/ 0 h 534492"/>
                <a:gd name="connsiteX2" fmla="*/ 614666 w 668115"/>
                <a:gd name="connsiteY2" fmla="*/ 0 h 534492"/>
                <a:gd name="connsiteX3" fmla="*/ 668115 w 668115"/>
                <a:gd name="connsiteY3" fmla="*/ 53449 h 534492"/>
                <a:gd name="connsiteX4" fmla="*/ 668115 w 668115"/>
                <a:gd name="connsiteY4" fmla="*/ 481043 h 534492"/>
                <a:gd name="connsiteX5" fmla="*/ 614666 w 668115"/>
                <a:gd name="connsiteY5" fmla="*/ 534492 h 534492"/>
                <a:gd name="connsiteX6" fmla="*/ 53449 w 668115"/>
                <a:gd name="connsiteY6" fmla="*/ 534492 h 534492"/>
                <a:gd name="connsiteX7" fmla="*/ 0 w 668115"/>
                <a:gd name="connsiteY7" fmla="*/ 481043 h 534492"/>
                <a:gd name="connsiteX8" fmla="*/ 0 w 668115"/>
                <a:gd name="connsiteY8" fmla="*/ 53449 h 5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15" h="534492">
                  <a:moveTo>
                    <a:pt x="0" y="53449"/>
                  </a:moveTo>
                  <a:cubicBezTo>
                    <a:pt x="0" y="23930"/>
                    <a:pt x="23930" y="0"/>
                    <a:pt x="53449" y="0"/>
                  </a:cubicBezTo>
                  <a:lnTo>
                    <a:pt x="614666" y="0"/>
                  </a:lnTo>
                  <a:cubicBezTo>
                    <a:pt x="644185" y="0"/>
                    <a:pt x="668115" y="23930"/>
                    <a:pt x="668115" y="53449"/>
                  </a:cubicBezTo>
                  <a:lnTo>
                    <a:pt x="668115" y="481043"/>
                  </a:lnTo>
                  <a:cubicBezTo>
                    <a:pt x="668115" y="510562"/>
                    <a:pt x="644185" y="534492"/>
                    <a:pt x="614666" y="534492"/>
                  </a:cubicBezTo>
                  <a:lnTo>
                    <a:pt x="53449" y="534492"/>
                  </a:lnTo>
                  <a:cubicBezTo>
                    <a:pt x="23930" y="534492"/>
                    <a:pt x="0" y="510562"/>
                    <a:pt x="0" y="481043"/>
                  </a:cubicBezTo>
                  <a:lnTo>
                    <a:pt x="0" y="53449"/>
                  </a:lnTo>
                  <a:close/>
                </a:path>
              </a:pathLst>
            </a:cu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80" tIns="25180" rIns="25180" bIns="25180" numCol="1" spcCol="1270" anchor="ctr" anchorCtr="0">
              <a:noAutofit/>
            </a:bodyPr>
            <a:lstStyle/>
            <a:p>
              <a:pPr lvl="0" algn="ctr" defTabSz="222250">
                <a:lnSpc>
                  <a:spcPct val="90000"/>
                </a:lnSpc>
                <a:spcBef>
                  <a:spcPct val="0"/>
                </a:spcBef>
                <a:spcAft>
                  <a:spcPct val="35000"/>
                </a:spcAft>
              </a:pPr>
              <a:r>
                <a:rPr lang="it-IT" sz="900" kern="1200" smtClean="0"/>
                <a:t>Uffici nazionali Erasmus+</a:t>
              </a:r>
              <a:endParaRPr lang="it-IT" sz="900" kern="1200"/>
            </a:p>
          </p:txBody>
        </p:sp>
        <p:sp>
          <p:nvSpPr>
            <p:cNvPr id="22" name="Freccia a sinistra 21"/>
            <p:cNvSpPr/>
            <p:nvPr/>
          </p:nvSpPr>
          <p:spPr>
            <a:xfrm rot="16615385">
              <a:off x="3343766" y="3181438"/>
              <a:ext cx="2971362" cy="272018"/>
            </a:xfrm>
            <a:prstGeom prst="leftArrow">
              <a:avLst>
                <a:gd name="adj1" fmla="val 60000"/>
                <a:gd name="adj2" fmla="val 50000"/>
              </a:avLst>
            </a:prstGeom>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Figura a mano libera 22"/>
            <p:cNvSpPr/>
            <p:nvPr/>
          </p:nvSpPr>
          <p:spPr>
            <a:xfrm>
              <a:off x="4674468" y="1575352"/>
              <a:ext cx="847684" cy="534492"/>
            </a:xfrm>
            <a:custGeom>
              <a:avLst/>
              <a:gdLst>
                <a:gd name="connsiteX0" fmla="*/ 0 w 668115"/>
                <a:gd name="connsiteY0" fmla="*/ 53449 h 534492"/>
                <a:gd name="connsiteX1" fmla="*/ 53449 w 668115"/>
                <a:gd name="connsiteY1" fmla="*/ 0 h 534492"/>
                <a:gd name="connsiteX2" fmla="*/ 614666 w 668115"/>
                <a:gd name="connsiteY2" fmla="*/ 0 h 534492"/>
                <a:gd name="connsiteX3" fmla="*/ 668115 w 668115"/>
                <a:gd name="connsiteY3" fmla="*/ 53449 h 534492"/>
                <a:gd name="connsiteX4" fmla="*/ 668115 w 668115"/>
                <a:gd name="connsiteY4" fmla="*/ 481043 h 534492"/>
                <a:gd name="connsiteX5" fmla="*/ 614666 w 668115"/>
                <a:gd name="connsiteY5" fmla="*/ 534492 h 534492"/>
                <a:gd name="connsiteX6" fmla="*/ 53449 w 668115"/>
                <a:gd name="connsiteY6" fmla="*/ 534492 h 534492"/>
                <a:gd name="connsiteX7" fmla="*/ 0 w 668115"/>
                <a:gd name="connsiteY7" fmla="*/ 481043 h 534492"/>
                <a:gd name="connsiteX8" fmla="*/ 0 w 668115"/>
                <a:gd name="connsiteY8" fmla="*/ 53449 h 5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15" h="534492">
                  <a:moveTo>
                    <a:pt x="0" y="53449"/>
                  </a:moveTo>
                  <a:cubicBezTo>
                    <a:pt x="0" y="23930"/>
                    <a:pt x="23930" y="0"/>
                    <a:pt x="53449" y="0"/>
                  </a:cubicBezTo>
                  <a:lnTo>
                    <a:pt x="614666" y="0"/>
                  </a:lnTo>
                  <a:cubicBezTo>
                    <a:pt x="644185" y="0"/>
                    <a:pt x="668115" y="23930"/>
                    <a:pt x="668115" y="53449"/>
                  </a:cubicBezTo>
                  <a:lnTo>
                    <a:pt x="668115" y="481043"/>
                  </a:lnTo>
                  <a:cubicBezTo>
                    <a:pt x="668115" y="510562"/>
                    <a:pt x="644185" y="534492"/>
                    <a:pt x="614666" y="534492"/>
                  </a:cubicBezTo>
                  <a:lnTo>
                    <a:pt x="53449" y="534492"/>
                  </a:lnTo>
                  <a:cubicBezTo>
                    <a:pt x="23930" y="534492"/>
                    <a:pt x="0" y="510562"/>
                    <a:pt x="0" y="481043"/>
                  </a:cubicBezTo>
                  <a:lnTo>
                    <a:pt x="0" y="53449"/>
                  </a:lnTo>
                  <a:close/>
                </a:path>
              </a:pathLst>
            </a:cu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80" tIns="25180" rIns="25180" bIns="25180" numCol="1" spcCol="1270" anchor="ctr" anchorCtr="0">
              <a:noAutofit/>
            </a:bodyPr>
            <a:lstStyle/>
            <a:p>
              <a:pPr lvl="0" algn="ctr" defTabSz="222250">
                <a:lnSpc>
                  <a:spcPct val="90000"/>
                </a:lnSpc>
                <a:spcBef>
                  <a:spcPct val="0"/>
                </a:spcBef>
                <a:spcAft>
                  <a:spcPct val="35000"/>
                </a:spcAft>
              </a:pPr>
              <a:r>
                <a:rPr lang="it-IT" sz="900" kern="1200" dirty="0" smtClean="0"/>
                <a:t>Segretariato ACP</a:t>
              </a:r>
              <a:endParaRPr lang="it-IT" sz="900" kern="1200" dirty="0"/>
            </a:p>
          </p:txBody>
        </p:sp>
        <p:sp>
          <p:nvSpPr>
            <p:cNvPr id="24" name="Freccia a sinistra 23"/>
            <p:cNvSpPr/>
            <p:nvPr/>
          </p:nvSpPr>
          <p:spPr>
            <a:xfrm rot="17446154">
              <a:off x="3843698" y="3304660"/>
              <a:ext cx="2971362" cy="272018"/>
            </a:xfrm>
            <a:prstGeom prst="leftArrow">
              <a:avLst>
                <a:gd name="adj1" fmla="val 60000"/>
                <a:gd name="adj2" fmla="val 50000"/>
              </a:avLst>
            </a:prstGeom>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Figura a mano libera 24"/>
            <p:cNvSpPr/>
            <p:nvPr/>
          </p:nvSpPr>
          <p:spPr>
            <a:xfrm>
              <a:off x="5522152" y="1575352"/>
              <a:ext cx="941042" cy="743427"/>
            </a:xfrm>
            <a:custGeom>
              <a:avLst/>
              <a:gdLst>
                <a:gd name="connsiteX0" fmla="*/ 0 w 668115"/>
                <a:gd name="connsiteY0" fmla="*/ 53449 h 534492"/>
                <a:gd name="connsiteX1" fmla="*/ 53449 w 668115"/>
                <a:gd name="connsiteY1" fmla="*/ 0 h 534492"/>
                <a:gd name="connsiteX2" fmla="*/ 614666 w 668115"/>
                <a:gd name="connsiteY2" fmla="*/ 0 h 534492"/>
                <a:gd name="connsiteX3" fmla="*/ 668115 w 668115"/>
                <a:gd name="connsiteY3" fmla="*/ 53449 h 534492"/>
                <a:gd name="connsiteX4" fmla="*/ 668115 w 668115"/>
                <a:gd name="connsiteY4" fmla="*/ 481043 h 534492"/>
                <a:gd name="connsiteX5" fmla="*/ 614666 w 668115"/>
                <a:gd name="connsiteY5" fmla="*/ 534492 h 534492"/>
                <a:gd name="connsiteX6" fmla="*/ 53449 w 668115"/>
                <a:gd name="connsiteY6" fmla="*/ 534492 h 534492"/>
                <a:gd name="connsiteX7" fmla="*/ 0 w 668115"/>
                <a:gd name="connsiteY7" fmla="*/ 481043 h 534492"/>
                <a:gd name="connsiteX8" fmla="*/ 0 w 668115"/>
                <a:gd name="connsiteY8" fmla="*/ 53449 h 5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15" h="534492">
                  <a:moveTo>
                    <a:pt x="0" y="53449"/>
                  </a:moveTo>
                  <a:cubicBezTo>
                    <a:pt x="0" y="23930"/>
                    <a:pt x="23930" y="0"/>
                    <a:pt x="53449" y="0"/>
                  </a:cubicBezTo>
                  <a:lnTo>
                    <a:pt x="614666" y="0"/>
                  </a:lnTo>
                  <a:cubicBezTo>
                    <a:pt x="644185" y="0"/>
                    <a:pt x="668115" y="23930"/>
                    <a:pt x="668115" y="53449"/>
                  </a:cubicBezTo>
                  <a:lnTo>
                    <a:pt x="668115" y="481043"/>
                  </a:lnTo>
                  <a:cubicBezTo>
                    <a:pt x="668115" y="510562"/>
                    <a:pt x="644185" y="534492"/>
                    <a:pt x="614666" y="534492"/>
                  </a:cubicBezTo>
                  <a:lnTo>
                    <a:pt x="53449" y="534492"/>
                  </a:lnTo>
                  <a:cubicBezTo>
                    <a:pt x="23930" y="534492"/>
                    <a:pt x="0" y="510562"/>
                    <a:pt x="0" y="481043"/>
                  </a:cubicBezTo>
                  <a:lnTo>
                    <a:pt x="0" y="53449"/>
                  </a:lnTo>
                  <a:close/>
                </a:path>
              </a:pathLst>
            </a:cu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80" tIns="25180" rIns="25180" bIns="25180" numCol="1" spcCol="1270" anchor="ctr" anchorCtr="0">
              <a:noAutofit/>
            </a:bodyPr>
            <a:lstStyle/>
            <a:p>
              <a:pPr lvl="0" algn="ctr" defTabSz="222250">
                <a:lnSpc>
                  <a:spcPct val="90000"/>
                </a:lnSpc>
                <a:spcBef>
                  <a:spcPct val="0"/>
                </a:spcBef>
                <a:spcAft>
                  <a:spcPct val="35000"/>
                </a:spcAft>
              </a:pPr>
              <a:r>
                <a:rPr lang="it-IT" sz="900" kern="1200" dirty="0" smtClean="0"/>
                <a:t>Rete di esperti per la riforma dell'istruzione superiore (HERE)</a:t>
              </a:r>
              <a:endParaRPr lang="it-IT" sz="900" kern="1200" dirty="0"/>
            </a:p>
          </p:txBody>
        </p:sp>
        <p:sp>
          <p:nvSpPr>
            <p:cNvPr id="26" name="Freccia a sinistra 25"/>
            <p:cNvSpPr/>
            <p:nvPr/>
          </p:nvSpPr>
          <p:spPr>
            <a:xfrm rot="18276923">
              <a:off x="4299615" y="3543944"/>
              <a:ext cx="2971362" cy="272018"/>
            </a:xfrm>
            <a:prstGeom prst="leftArrow">
              <a:avLst>
                <a:gd name="adj1" fmla="val 60000"/>
                <a:gd name="adj2" fmla="val 50000"/>
              </a:avLst>
            </a:prstGeom>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Figura a mano libera 26"/>
            <p:cNvSpPr/>
            <p:nvPr/>
          </p:nvSpPr>
          <p:spPr>
            <a:xfrm>
              <a:off x="6295202" y="2190015"/>
              <a:ext cx="668115" cy="534492"/>
            </a:xfrm>
            <a:custGeom>
              <a:avLst/>
              <a:gdLst>
                <a:gd name="connsiteX0" fmla="*/ 0 w 668115"/>
                <a:gd name="connsiteY0" fmla="*/ 53449 h 534492"/>
                <a:gd name="connsiteX1" fmla="*/ 53449 w 668115"/>
                <a:gd name="connsiteY1" fmla="*/ 0 h 534492"/>
                <a:gd name="connsiteX2" fmla="*/ 614666 w 668115"/>
                <a:gd name="connsiteY2" fmla="*/ 0 h 534492"/>
                <a:gd name="connsiteX3" fmla="*/ 668115 w 668115"/>
                <a:gd name="connsiteY3" fmla="*/ 53449 h 534492"/>
                <a:gd name="connsiteX4" fmla="*/ 668115 w 668115"/>
                <a:gd name="connsiteY4" fmla="*/ 481043 h 534492"/>
                <a:gd name="connsiteX5" fmla="*/ 614666 w 668115"/>
                <a:gd name="connsiteY5" fmla="*/ 534492 h 534492"/>
                <a:gd name="connsiteX6" fmla="*/ 53449 w 668115"/>
                <a:gd name="connsiteY6" fmla="*/ 534492 h 534492"/>
                <a:gd name="connsiteX7" fmla="*/ 0 w 668115"/>
                <a:gd name="connsiteY7" fmla="*/ 481043 h 534492"/>
                <a:gd name="connsiteX8" fmla="*/ 0 w 668115"/>
                <a:gd name="connsiteY8" fmla="*/ 53449 h 5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15" h="534492">
                  <a:moveTo>
                    <a:pt x="0" y="53449"/>
                  </a:moveTo>
                  <a:cubicBezTo>
                    <a:pt x="0" y="23930"/>
                    <a:pt x="23930" y="0"/>
                    <a:pt x="53449" y="0"/>
                  </a:cubicBezTo>
                  <a:lnTo>
                    <a:pt x="614666" y="0"/>
                  </a:lnTo>
                  <a:cubicBezTo>
                    <a:pt x="644185" y="0"/>
                    <a:pt x="668115" y="23930"/>
                    <a:pt x="668115" y="53449"/>
                  </a:cubicBezTo>
                  <a:lnTo>
                    <a:pt x="668115" y="481043"/>
                  </a:lnTo>
                  <a:cubicBezTo>
                    <a:pt x="668115" y="510562"/>
                    <a:pt x="644185" y="534492"/>
                    <a:pt x="614666" y="534492"/>
                  </a:cubicBezTo>
                  <a:lnTo>
                    <a:pt x="53449" y="534492"/>
                  </a:lnTo>
                  <a:cubicBezTo>
                    <a:pt x="23930" y="534492"/>
                    <a:pt x="0" y="510562"/>
                    <a:pt x="0" y="481043"/>
                  </a:cubicBezTo>
                  <a:lnTo>
                    <a:pt x="0" y="53449"/>
                  </a:lnTo>
                  <a:close/>
                </a:path>
              </a:pathLst>
            </a:cu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80" tIns="25180" rIns="25180" bIns="25180" numCol="1" spcCol="1270" anchor="ctr" anchorCtr="0">
              <a:noAutofit/>
            </a:bodyPr>
            <a:lstStyle/>
            <a:p>
              <a:pPr lvl="0" algn="ctr" defTabSz="222250">
                <a:lnSpc>
                  <a:spcPct val="90000"/>
                </a:lnSpc>
                <a:spcBef>
                  <a:spcPct val="0"/>
                </a:spcBef>
                <a:spcAft>
                  <a:spcPct val="35000"/>
                </a:spcAft>
              </a:pPr>
              <a:r>
                <a:rPr lang="it-IT" sz="900" kern="1200" smtClean="0"/>
                <a:t>Rete Euroguidance</a:t>
              </a:r>
              <a:endParaRPr lang="it-IT" sz="900" kern="1200"/>
            </a:p>
          </p:txBody>
        </p:sp>
        <p:sp>
          <p:nvSpPr>
            <p:cNvPr id="28" name="Freccia a sinistra 27"/>
            <p:cNvSpPr/>
            <p:nvPr/>
          </p:nvSpPr>
          <p:spPr>
            <a:xfrm rot="19107692">
              <a:off x="4685020" y="3885383"/>
              <a:ext cx="2971362" cy="272018"/>
            </a:xfrm>
            <a:prstGeom prst="leftArrow">
              <a:avLst>
                <a:gd name="adj1" fmla="val 60000"/>
                <a:gd name="adj2" fmla="val 50000"/>
              </a:avLst>
            </a:prstGeom>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Figura a mano libera 28"/>
            <p:cNvSpPr/>
            <p:nvPr/>
          </p:nvSpPr>
          <p:spPr>
            <a:xfrm>
              <a:off x="6948692" y="2768957"/>
              <a:ext cx="668115" cy="534492"/>
            </a:xfrm>
            <a:custGeom>
              <a:avLst/>
              <a:gdLst>
                <a:gd name="connsiteX0" fmla="*/ 0 w 668115"/>
                <a:gd name="connsiteY0" fmla="*/ 53449 h 534492"/>
                <a:gd name="connsiteX1" fmla="*/ 53449 w 668115"/>
                <a:gd name="connsiteY1" fmla="*/ 0 h 534492"/>
                <a:gd name="connsiteX2" fmla="*/ 614666 w 668115"/>
                <a:gd name="connsiteY2" fmla="*/ 0 h 534492"/>
                <a:gd name="connsiteX3" fmla="*/ 668115 w 668115"/>
                <a:gd name="connsiteY3" fmla="*/ 53449 h 534492"/>
                <a:gd name="connsiteX4" fmla="*/ 668115 w 668115"/>
                <a:gd name="connsiteY4" fmla="*/ 481043 h 534492"/>
                <a:gd name="connsiteX5" fmla="*/ 614666 w 668115"/>
                <a:gd name="connsiteY5" fmla="*/ 534492 h 534492"/>
                <a:gd name="connsiteX6" fmla="*/ 53449 w 668115"/>
                <a:gd name="connsiteY6" fmla="*/ 534492 h 534492"/>
                <a:gd name="connsiteX7" fmla="*/ 0 w 668115"/>
                <a:gd name="connsiteY7" fmla="*/ 481043 h 534492"/>
                <a:gd name="connsiteX8" fmla="*/ 0 w 668115"/>
                <a:gd name="connsiteY8" fmla="*/ 53449 h 5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15" h="534492">
                  <a:moveTo>
                    <a:pt x="0" y="53449"/>
                  </a:moveTo>
                  <a:cubicBezTo>
                    <a:pt x="0" y="23930"/>
                    <a:pt x="23930" y="0"/>
                    <a:pt x="53449" y="0"/>
                  </a:cubicBezTo>
                  <a:lnTo>
                    <a:pt x="614666" y="0"/>
                  </a:lnTo>
                  <a:cubicBezTo>
                    <a:pt x="644185" y="0"/>
                    <a:pt x="668115" y="23930"/>
                    <a:pt x="668115" y="53449"/>
                  </a:cubicBezTo>
                  <a:lnTo>
                    <a:pt x="668115" y="481043"/>
                  </a:lnTo>
                  <a:cubicBezTo>
                    <a:pt x="668115" y="510562"/>
                    <a:pt x="644185" y="534492"/>
                    <a:pt x="614666" y="534492"/>
                  </a:cubicBezTo>
                  <a:lnTo>
                    <a:pt x="53449" y="534492"/>
                  </a:lnTo>
                  <a:cubicBezTo>
                    <a:pt x="23930" y="534492"/>
                    <a:pt x="0" y="510562"/>
                    <a:pt x="0" y="481043"/>
                  </a:cubicBezTo>
                  <a:lnTo>
                    <a:pt x="0" y="53449"/>
                  </a:lnTo>
                  <a:close/>
                </a:path>
              </a:pathLst>
            </a:cu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80" tIns="25180" rIns="25180" bIns="25180" numCol="1" spcCol="1270" anchor="ctr" anchorCtr="0">
              <a:noAutofit/>
            </a:bodyPr>
            <a:lstStyle/>
            <a:p>
              <a:pPr lvl="0" algn="ctr" defTabSz="222250">
                <a:lnSpc>
                  <a:spcPct val="90000"/>
                </a:lnSpc>
                <a:spcBef>
                  <a:spcPct val="0"/>
                </a:spcBef>
                <a:spcAft>
                  <a:spcPct val="35000"/>
                </a:spcAft>
              </a:pPr>
              <a:r>
                <a:rPr lang="it-IT" sz="900" kern="1200" smtClean="0"/>
                <a:t>Centri nazionali Europass</a:t>
              </a:r>
              <a:endParaRPr lang="it-IT" sz="900" kern="1200"/>
            </a:p>
          </p:txBody>
        </p:sp>
        <p:sp>
          <p:nvSpPr>
            <p:cNvPr id="30" name="Freccia a sinistra 29"/>
            <p:cNvSpPr/>
            <p:nvPr/>
          </p:nvSpPr>
          <p:spPr>
            <a:xfrm rot="19938462">
              <a:off x="4977513" y="4309133"/>
              <a:ext cx="2971362" cy="272018"/>
            </a:xfrm>
            <a:prstGeom prst="leftArrow">
              <a:avLst>
                <a:gd name="adj1" fmla="val 60000"/>
                <a:gd name="adj2" fmla="val 50000"/>
              </a:avLst>
            </a:prstGeom>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Figura a mano libera 30"/>
            <p:cNvSpPr/>
            <p:nvPr/>
          </p:nvSpPr>
          <p:spPr>
            <a:xfrm>
              <a:off x="7282749" y="3317446"/>
              <a:ext cx="1033667" cy="903641"/>
            </a:xfrm>
            <a:custGeom>
              <a:avLst/>
              <a:gdLst>
                <a:gd name="connsiteX0" fmla="*/ 0 w 668115"/>
                <a:gd name="connsiteY0" fmla="*/ 53449 h 534492"/>
                <a:gd name="connsiteX1" fmla="*/ 53449 w 668115"/>
                <a:gd name="connsiteY1" fmla="*/ 0 h 534492"/>
                <a:gd name="connsiteX2" fmla="*/ 614666 w 668115"/>
                <a:gd name="connsiteY2" fmla="*/ 0 h 534492"/>
                <a:gd name="connsiteX3" fmla="*/ 668115 w 668115"/>
                <a:gd name="connsiteY3" fmla="*/ 53449 h 534492"/>
                <a:gd name="connsiteX4" fmla="*/ 668115 w 668115"/>
                <a:gd name="connsiteY4" fmla="*/ 481043 h 534492"/>
                <a:gd name="connsiteX5" fmla="*/ 614666 w 668115"/>
                <a:gd name="connsiteY5" fmla="*/ 534492 h 534492"/>
                <a:gd name="connsiteX6" fmla="*/ 53449 w 668115"/>
                <a:gd name="connsiteY6" fmla="*/ 534492 h 534492"/>
                <a:gd name="connsiteX7" fmla="*/ 0 w 668115"/>
                <a:gd name="connsiteY7" fmla="*/ 481043 h 534492"/>
                <a:gd name="connsiteX8" fmla="*/ 0 w 668115"/>
                <a:gd name="connsiteY8" fmla="*/ 53449 h 5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15" h="534492">
                  <a:moveTo>
                    <a:pt x="0" y="53449"/>
                  </a:moveTo>
                  <a:cubicBezTo>
                    <a:pt x="0" y="23930"/>
                    <a:pt x="23930" y="0"/>
                    <a:pt x="53449" y="0"/>
                  </a:cubicBezTo>
                  <a:lnTo>
                    <a:pt x="614666" y="0"/>
                  </a:lnTo>
                  <a:cubicBezTo>
                    <a:pt x="644185" y="0"/>
                    <a:pt x="668115" y="23930"/>
                    <a:pt x="668115" y="53449"/>
                  </a:cubicBezTo>
                  <a:lnTo>
                    <a:pt x="668115" y="481043"/>
                  </a:lnTo>
                  <a:cubicBezTo>
                    <a:pt x="668115" y="510562"/>
                    <a:pt x="644185" y="534492"/>
                    <a:pt x="614666" y="534492"/>
                  </a:cubicBezTo>
                  <a:lnTo>
                    <a:pt x="53449" y="534492"/>
                  </a:lnTo>
                  <a:cubicBezTo>
                    <a:pt x="23930" y="534492"/>
                    <a:pt x="0" y="510562"/>
                    <a:pt x="0" y="481043"/>
                  </a:cubicBezTo>
                  <a:lnTo>
                    <a:pt x="0" y="53449"/>
                  </a:lnTo>
                  <a:close/>
                </a:path>
              </a:pathLst>
            </a:cu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80" tIns="25180" rIns="25180" bIns="25180" numCol="1" spcCol="1270" anchor="ctr" anchorCtr="0">
              <a:noAutofit/>
            </a:bodyPr>
            <a:lstStyle/>
            <a:p>
              <a:pPr lvl="0" algn="ctr" defTabSz="222250">
                <a:lnSpc>
                  <a:spcPct val="90000"/>
                </a:lnSpc>
                <a:spcBef>
                  <a:spcPct val="0"/>
                </a:spcBef>
                <a:spcAft>
                  <a:spcPct val="35000"/>
                </a:spcAft>
              </a:pPr>
              <a:r>
                <a:rPr lang="it-IT" sz="900" kern="1200" dirty="0" smtClean="0"/>
                <a:t>Punti nazionali di coordinamento del quadro europeo delle qualifiche (EQF)</a:t>
              </a:r>
              <a:endParaRPr lang="it-IT" sz="900" kern="1200" dirty="0"/>
            </a:p>
          </p:txBody>
        </p:sp>
        <p:sp>
          <p:nvSpPr>
            <p:cNvPr id="32" name="Freccia a sinistra 31"/>
            <p:cNvSpPr/>
            <p:nvPr/>
          </p:nvSpPr>
          <p:spPr>
            <a:xfrm rot="20769231">
              <a:off x="5160098" y="4790568"/>
              <a:ext cx="2971362" cy="272018"/>
            </a:xfrm>
            <a:prstGeom prst="leftArrow">
              <a:avLst>
                <a:gd name="adj1" fmla="val 60000"/>
                <a:gd name="adj2" fmla="val 50000"/>
              </a:avLst>
            </a:prstGeom>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3" name="Figura a mano libera 32"/>
            <p:cNvSpPr/>
            <p:nvPr/>
          </p:nvSpPr>
          <p:spPr>
            <a:xfrm>
              <a:off x="7524328" y="4303784"/>
              <a:ext cx="1080120" cy="656708"/>
            </a:xfrm>
            <a:custGeom>
              <a:avLst/>
              <a:gdLst>
                <a:gd name="connsiteX0" fmla="*/ 0 w 668115"/>
                <a:gd name="connsiteY0" fmla="*/ 53449 h 534492"/>
                <a:gd name="connsiteX1" fmla="*/ 53449 w 668115"/>
                <a:gd name="connsiteY1" fmla="*/ 0 h 534492"/>
                <a:gd name="connsiteX2" fmla="*/ 614666 w 668115"/>
                <a:gd name="connsiteY2" fmla="*/ 0 h 534492"/>
                <a:gd name="connsiteX3" fmla="*/ 668115 w 668115"/>
                <a:gd name="connsiteY3" fmla="*/ 53449 h 534492"/>
                <a:gd name="connsiteX4" fmla="*/ 668115 w 668115"/>
                <a:gd name="connsiteY4" fmla="*/ 481043 h 534492"/>
                <a:gd name="connsiteX5" fmla="*/ 614666 w 668115"/>
                <a:gd name="connsiteY5" fmla="*/ 534492 h 534492"/>
                <a:gd name="connsiteX6" fmla="*/ 53449 w 668115"/>
                <a:gd name="connsiteY6" fmla="*/ 534492 h 534492"/>
                <a:gd name="connsiteX7" fmla="*/ 0 w 668115"/>
                <a:gd name="connsiteY7" fmla="*/ 481043 h 534492"/>
                <a:gd name="connsiteX8" fmla="*/ 0 w 668115"/>
                <a:gd name="connsiteY8" fmla="*/ 53449 h 5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15" h="534492">
                  <a:moveTo>
                    <a:pt x="0" y="53449"/>
                  </a:moveTo>
                  <a:cubicBezTo>
                    <a:pt x="0" y="23930"/>
                    <a:pt x="23930" y="0"/>
                    <a:pt x="53449" y="0"/>
                  </a:cubicBezTo>
                  <a:lnTo>
                    <a:pt x="614666" y="0"/>
                  </a:lnTo>
                  <a:cubicBezTo>
                    <a:pt x="644185" y="0"/>
                    <a:pt x="668115" y="23930"/>
                    <a:pt x="668115" y="53449"/>
                  </a:cubicBezTo>
                  <a:lnTo>
                    <a:pt x="668115" y="481043"/>
                  </a:lnTo>
                  <a:cubicBezTo>
                    <a:pt x="668115" y="510562"/>
                    <a:pt x="644185" y="534492"/>
                    <a:pt x="614666" y="534492"/>
                  </a:cubicBezTo>
                  <a:lnTo>
                    <a:pt x="53449" y="534492"/>
                  </a:lnTo>
                  <a:cubicBezTo>
                    <a:pt x="23930" y="534492"/>
                    <a:pt x="0" y="510562"/>
                    <a:pt x="0" y="481043"/>
                  </a:cubicBezTo>
                  <a:lnTo>
                    <a:pt x="0" y="53449"/>
                  </a:lnTo>
                  <a:close/>
                </a:path>
              </a:pathLst>
            </a:cu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80" tIns="25180" rIns="25180" bIns="25180" numCol="1" spcCol="1270" anchor="ctr" anchorCtr="0">
              <a:noAutofit/>
            </a:bodyPr>
            <a:lstStyle/>
            <a:p>
              <a:pPr lvl="0" algn="ctr" defTabSz="222250">
                <a:lnSpc>
                  <a:spcPct val="90000"/>
                </a:lnSpc>
                <a:spcBef>
                  <a:spcPct val="0"/>
                </a:spcBef>
                <a:spcAft>
                  <a:spcPct val="35000"/>
                </a:spcAft>
              </a:pPr>
              <a:r>
                <a:rPr lang="it-IT" sz="900" kern="1200" dirty="0" smtClean="0"/>
                <a:t>Rete dei punti nazionali di riferimento EQAVET</a:t>
              </a:r>
              <a:endParaRPr lang="it-IT" sz="900" kern="1200" dirty="0"/>
            </a:p>
          </p:txBody>
        </p:sp>
        <p:sp>
          <p:nvSpPr>
            <p:cNvPr id="34" name="Freccia a sinistra 33"/>
            <p:cNvSpPr/>
            <p:nvPr/>
          </p:nvSpPr>
          <p:spPr>
            <a:xfrm>
              <a:off x="5222161" y="5301709"/>
              <a:ext cx="2971362" cy="272018"/>
            </a:xfrm>
            <a:prstGeom prst="leftArrow">
              <a:avLst>
                <a:gd name="adj1" fmla="val 60000"/>
                <a:gd name="adj2" fmla="val 50000"/>
              </a:avLst>
            </a:prstGeom>
            <a:ln>
              <a:noFill/>
            </a:ln>
            <a:effectLst>
              <a:outerShdw blurRad="44450" dist="27940" dir="5400000" algn="ctr">
                <a:srgbClr val="000000">
                  <a:alpha val="32000"/>
                </a:srgbClr>
              </a:outerShdw>
            </a:effectLst>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Figura a mano libera 34"/>
            <p:cNvSpPr/>
            <p:nvPr/>
          </p:nvSpPr>
          <p:spPr>
            <a:xfrm>
              <a:off x="7859466" y="5170472"/>
              <a:ext cx="668115" cy="534492"/>
            </a:xfrm>
            <a:custGeom>
              <a:avLst/>
              <a:gdLst>
                <a:gd name="connsiteX0" fmla="*/ 0 w 668115"/>
                <a:gd name="connsiteY0" fmla="*/ 53449 h 534492"/>
                <a:gd name="connsiteX1" fmla="*/ 53449 w 668115"/>
                <a:gd name="connsiteY1" fmla="*/ 0 h 534492"/>
                <a:gd name="connsiteX2" fmla="*/ 614666 w 668115"/>
                <a:gd name="connsiteY2" fmla="*/ 0 h 534492"/>
                <a:gd name="connsiteX3" fmla="*/ 668115 w 668115"/>
                <a:gd name="connsiteY3" fmla="*/ 53449 h 534492"/>
                <a:gd name="connsiteX4" fmla="*/ 668115 w 668115"/>
                <a:gd name="connsiteY4" fmla="*/ 481043 h 534492"/>
                <a:gd name="connsiteX5" fmla="*/ 614666 w 668115"/>
                <a:gd name="connsiteY5" fmla="*/ 534492 h 534492"/>
                <a:gd name="connsiteX6" fmla="*/ 53449 w 668115"/>
                <a:gd name="connsiteY6" fmla="*/ 534492 h 534492"/>
                <a:gd name="connsiteX7" fmla="*/ 0 w 668115"/>
                <a:gd name="connsiteY7" fmla="*/ 481043 h 534492"/>
                <a:gd name="connsiteX8" fmla="*/ 0 w 668115"/>
                <a:gd name="connsiteY8" fmla="*/ 53449 h 5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15" h="534492">
                  <a:moveTo>
                    <a:pt x="0" y="53449"/>
                  </a:moveTo>
                  <a:cubicBezTo>
                    <a:pt x="0" y="23930"/>
                    <a:pt x="23930" y="0"/>
                    <a:pt x="53449" y="0"/>
                  </a:cubicBezTo>
                  <a:lnTo>
                    <a:pt x="614666" y="0"/>
                  </a:lnTo>
                  <a:cubicBezTo>
                    <a:pt x="644185" y="0"/>
                    <a:pt x="668115" y="23930"/>
                    <a:pt x="668115" y="53449"/>
                  </a:cubicBezTo>
                  <a:lnTo>
                    <a:pt x="668115" y="481043"/>
                  </a:lnTo>
                  <a:cubicBezTo>
                    <a:pt x="668115" y="510562"/>
                    <a:pt x="644185" y="534492"/>
                    <a:pt x="614666" y="534492"/>
                  </a:cubicBezTo>
                  <a:lnTo>
                    <a:pt x="53449" y="534492"/>
                  </a:lnTo>
                  <a:cubicBezTo>
                    <a:pt x="23930" y="534492"/>
                    <a:pt x="0" y="510562"/>
                    <a:pt x="0" y="481043"/>
                  </a:cubicBezTo>
                  <a:lnTo>
                    <a:pt x="0" y="53449"/>
                  </a:lnTo>
                  <a:close/>
                </a:path>
              </a:pathLst>
            </a:cu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80" tIns="25180" rIns="25180" bIns="25180" numCol="1" spcCol="1270" anchor="ctr" anchorCtr="0">
              <a:noAutofit/>
            </a:bodyPr>
            <a:lstStyle/>
            <a:p>
              <a:pPr lvl="0" algn="ctr" defTabSz="222250">
                <a:lnSpc>
                  <a:spcPct val="90000"/>
                </a:lnSpc>
                <a:spcBef>
                  <a:spcPct val="0"/>
                </a:spcBef>
                <a:spcAft>
                  <a:spcPct val="35000"/>
                </a:spcAft>
              </a:pPr>
              <a:r>
                <a:rPr lang="it-IT" sz="900" kern="1200" smtClean="0"/>
                <a:t>Centri risorse SALTO</a:t>
              </a:r>
              <a:endParaRPr lang="it-IT" sz="900" kern="1200"/>
            </a:p>
          </p:txBody>
        </p:sp>
      </p:grpSp>
      <p:sp>
        <p:nvSpPr>
          <p:cNvPr id="2" name="Segnaposto piè di pagina 1"/>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89374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481328"/>
            <a:ext cx="8229600" cy="4323935"/>
          </a:xfrm>
        </p:spPr>
        <p:txBody>
          <a:bodyPr>
            <a:noAutofit/>
          </a:bodyPr>
          <a:lstStyle/>
          <a:p>
            <a:pPr marL="109728" indent="0" algn="just">
              <a:spcBef>
                <a:spcPts val="600"/>
              </a:spcBef>
              <a:buNone/>
            </a:pPr>
            <a:r>
              <a:rPr lang="it-IT" sz="1800" dirty="0"/>
              <a:t>I principali beneficiari del Programma sono le </a:t>
            </a:r>
            <a:r>
              <a:rPr lang="it-IT" sz="1800" b="1" dirty="0">
                <a:solidFill>
                  <a:srgbClr val="FF0000"/>
                </a:solidFill>
              </a:rPr>
              <a:t>persone</a:t>
            </a:r>
            <a:r>
              <a:rPr lang="it-IT" sz="1800" dirty="0"/>
              <a:t> - studenti, tirocinanti, apprendisti, alunni, discenti adulti, giovani, volontari, professori, insegnanti, formatori, animatori giovanili, professionisti di organizzazioni attive nei settori dell'istruzione, della formazione e della gioventù.</a:t>
            </a:r>
          </a:p>
          <a:p>
            <a:pPr marL="109728" indent="0" algn="just">
              <a:spcBef>
                <a:spcPts val="600"/>
              </a:spcBef>
              <a:buNone/>
            </a:pPr>
            <a:r>
              <a:rPr lang="it-IT" sz="1800" dirty="0"/>
              <a:t>Tuttavia, il Programma raggiunge queste persone attraverso organizzazioni, istituzioni, enti o gruppi che organizzano queste attività. </a:t>
            </a:r>
            <a:endParaRPr lang="it-IT" sz="1800" dirty="0" smtClean="0"/>
          </a:p>
          <a:p>
            <a:pPr marL="109728" indent="0" algn="just">
              <a:spcBef>
                <a:spcPts val="600"/>
              </a:spcBef>
              <a:buNone/>
            </a:pPr>
            <a:r>
              <a:rPr lang="it-IT" sz="1800" dirty="0" smtClean="0"/>
              <a:t>Le </a:t>
            </a:r>
            <a:r>
              <a:rPr lang="it-IT" sz="1800" dirty="0"/>
              <a:t>condizioni di accesso al Programma, pertanto, si riferiscono a queste due categorie: </a:t>
            </a:r>
            <a:r>
              <a:rPr lang="it-IT" sz="1800" dirty="0" smtClean="0"/>
              <a:t>«</a:t>
            </a:r>
            <a:r>
              <a:rPr lang="it-IT" sz="1800" b="1" dirty="0" smtClean="0">
                <a:solidFill>
                  <a:schemeClr val="accent2"/>
                </a:solidFill>
              </a:rPr>
              <a:t>partecipanti</a:t>
            </a:r>
            <a:r>
              <a:rPr lang="it-IT" sz="1800" dirty="0" smtClean="0"/>
              <a:t>» (individui </a:t>
            </a:r>
            <a:r>
              <a:rPr lang="it-IT" sz="1800" dirty="0"/>
              <a:t>che partecipano al Programma) e </a:t>
            </a:r>
            <a:r>
              <a:rPr lang="it-IT" sz="1800" dirty="0" smtClean="0"/>
              <a:t>«</a:t>
            </a:r>
            <a:r>
              <a:rPr lang="it-IT" sz="1800" b="1" dirty="0" smtClean="0">
                <a:solidFill>
                  <a:schemeClr val="accent2"/>
                </a:solidFill>
              </a:rPr>
              <a:t>organizzazioni partecipanti» </a:t>
            </a:r>
            <a:r>
              <a:rPr lang="it-IT" sz="1800" dirty="0" smtClean="0"/>
              <a:t>(compresi </a:t>
            </a:r>
            <a:r>
              <a:rPr lang="it-IT" sz="1800" dirty="0"/>
              <a:t>gruppi di </a:t>
            </a:r>
            <a:r>
              <a:rPr lang="it-IT" sz="1800" u="sng" dirty="0"/>
              <a:t>almeno quattro giovani </a:t>
            </a:r>
            <a:r>
              <a:rPr lang="it-IT" sz="1800" dirty="0"/>
              <a:t>attivi nell'animazione socioeducativa ma non necessariamente nell'ambito di organizzazioni giovanili, anche in riferimento a gruppi informali di giovani). </a:t>
            </a:r>
          </a:p>
        </p:txBody>
      </p:sp>
      <p:sp>
        <p:nvSpPr>
          <p:cNvPr id="3" name="Titolo 2"/>
          <p:cNvSpPr>
            <a:spLocks noGrp="1"/>
          </p:cNvSpPr>
          <p:nvPr>
            <p:ph type="title"/>
          </p:nvPr>
        </p:nvSpPr>
        <p:spPr/>
        <p:txBody>
          <a:bodyPr>
            <a:noAutofit/>
          </a:bodyPr>
          <a:lstStyle/>
          <a:p>
            <a:r>
              <a:rPr lang="it-IT" sz="3200" dirty="0">
                <a:solidFill>
                  <a:srgbClr val="0070C0"/>
                </a:solidFill>
              </a:rPr>
              <a:t>Erasmus+ sport: parte A – informazioni generali – </a:t>
            </a:r>
            <a:r>
              <a:rPr lang="it-IT" sz="3200" i="1" dirty="0" smtClean="0">
                <a:solidFill>
                  <a:srgbClr val="0070C0"/>
                </a:solidFill>
              </a:rPr>
              <a:t>chi può partecipare</a:t>
            </a:r>
            <a:endParaRPr lang="it-IT" sz="3200" dirty="0"/>
          </a:p>
        </p:txBody>
      </p:sp>
      <p:sp>
        <p:nvSpPr>
          <p:cNvPr id="4" name="Segnaposto piè di pagina 3"/>
          <p:cNvSpPr>
            <a:spLocks noGrp="1"/>
          </p:cNvSpPr>
          <p:nvPr>
            <p:ph type="ftr" sz="quarter" idx="11"/>
          </p:nvPr>
        </p:nvSpPr>
        <p:spPr/>
        <p:txBody>
          <a:bodyPr/>
          <a:lstStyle/>
          <a:p>
            <a:endParaRPr lang="it-IT"/>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5531472"/>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63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isultati immagini per omini s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772816"/>
            <a:ext cx="32385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p:cNvSpPr>
            <a:spLocks noGrp="1"/>
          </p:cNvSpPr>
          <p:nvPr>
            <p:ph type="title"/>
          </p:nvPr>
        </p:nvSpPr>
        <p:spPr/>
        <p:txBody>
          <a:bodyPr>
            <a:noAutofit/>
          </a:bodyPr>
          <a:lstStyle/>
          <a:p>
            <a:r>
              <a:rPr lang="it-IT" sz="3200" dirty="0">
                <a:solidFill>
                  <a:srgbClr val="0070C0"/>
                </a:solidFill>
              </a:rPr>
              <a:t>Erasmus+ sport: parte A – informazioni generali – </a:t>
            </a:r>
            <a:r>
              <a:rPr lang="it-IT" sz="3200" i="1" dirty="0" smtClean="0">
                <a:solidFill>
                  <a:srgbClr val="0070C0"/>
                </a:solidFill>
              </a:rPr>
              <a:t>chi può partecipare</a:t>
            </a:r>
            <a:endParaRPr lang="it-IT" sz="3200" dirty="0"/>
          </a:p>
        </p:txBody>
      </p:sp>
      <p:grpSp>
        <p:nvGrpSpPr>
          <p:cNvPr id="7" name="Gruppo 6"/>
          <p:cNvGrpSpPr/>
          <p:nvPr/>
        </p:nvGrpSpPr>
        <p:grpSpPr>
          <a:xfrm>
            <a:off x="310236" y="1623666"/>
            <a:ext cx="8424937" cy="4829670"/>
            <a:chOff x="403115" y="1552450"/>
            <a:chExt cx="8129328" cy="4829670"/>
          </a:xfrm>
        </p:grpSpPr>
        <p:sp>
          <p:nvSpPr>
            <p:cNvPr id="8" name="Figura a mano libera 7"/>
            <p:cNvSpPr/>
            <p:nvPr/>
          </p:nvSpPr>
          <p:spPr>
            <a:xfrm>
              <a:off x="403115" y="3306559"/>
              <a:ext cx="1598073" cy="906725"/>
            </a:xfrm>
            <a:custGeom>
              <a:avLst/>
              <a:gdLst>
                <a:gd name="connsiteX0" fmla="*/ 0 w 1215991"/>
                <a:gd name="connsiteY0" fmla="*/ 90673 h 906725"/>
                <a:gd name="connsiteX1" fmla="*/ 90673 w 1215991"/>
                <a:gd name="connsiteY1" fmla="*/ 0 h 906725"/>
                <a:gd name="connsiteX2" fmla="*/ 1125319 w 1215991"/>
                <a:gd name="connsiteY2" fmla="*/ 0 h 906725"/>
                <a:gd name="connsiteX3" fmla="*/ 1215992 w 1215991"/>
                <a:gd name="connsiteY3" fmla="*/ 90673 h 906725"/>
                <a:gd name="connsiteX4" fmla="*/ 1215991 w 1215991"/>
                <a:gd name="connsiteY4" fmla="*/ 816053 h 906725"/>
                <a:gd name="connsiteX5" fmla="*/ 1125318 w 1215991"/>
                <a:gd name="connsiteY5" fmla="*/ 906726 h 906725"/>
                <a:gd name="connsiteX6" fmla="*/ 90673 w 1215991"/>
                <a:gd name="connsiteY6" fmla="*/ 906725 h 906725"/>
                <a:gd name="connsiteX7" fmla="*/ 0 w 1215991"/>
                <a:gd name="connsiteY7" fmla="*/ 816052 h 906725"/>
                <a:gd name="connsiteX8" fmla="*/ 0 w 1215991"/>
                <a:gd name="connsiteY8" fmla="*/ 90673 h 90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991" h="906725">
                  <a:moveTo>
                    <a:pt x="0" y="90673"/>
                  </a:moveTo>
                  <a:cubicBezTo>
                    <a:pt x="0" y="40596"/>
                    <a:pt x="40596" y="0"/>
                    <a:pt x="90673" y="0"/>
                  </a:cubicBezTo>
                  <a:lnTo>
                    <a:pt x="1125319" y="0"/>
                  </a:lnTo>
                  <a:cubicBezTo>
                    <a:pt x="1175396" y="0"/>
                    <a:pt x="1215992" y="40596"/>
                    <a:pt x="1215992" y="90673"/>
                  </a:cubicBezTo>
                  <a:cubicBezTo>
                    <a:pt x="1215992" y="332466"/>
                    <a:pt x="1215991" y="574260"/>
                    <a:pt x="1215991" y="816053"/>
                  </a:cubicBezTo>
                  <a:cubicBezTo>
                    <a:pt x="1215991" y="866130"/>
                    <a:pt x="1175395" y="906726"/>
                    <a:pt x="1125318" y="906726"/>
                  </a:cubicBezTo>
                  <a:lnTo>
                    <a:pt x="90673" y="906725"/>
                  </a:lnTo>
                  <a:cubicBezTo>
                    <a:pt x="40596" y="906725"/>
                    <a:pt x="0" y="866129"/>
                    <a:pt x="0" y="816052"/>
                  </a:cubicBezTo>
                  <a:lnTo>
                    <a:pt x="0" y="906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57" tIns="39257" rIns="39257" bIns="39257" numCol="1" spcCol="1270" anchor="ctr" anchorCtr="0">
              <a:noAutofit/>
            </a:bodyPr>
            <a:lstStyle/>
            <a:p>
              <a:pPr lvl="0" algn="ctr" defTabSz="889000">
                <a:lnSpc>
                  <a:spcPct val="90000"/>
                </a:lnSpc>
                <a:spcBef>
                  <a:spcPct val="0"/>
                </a:spcBef>
                <a:spcAft>
                  <a:spcPct val="35000"/>
                </a:spcAft>
              </a:pPr>
              <a:r>
                <a:rPr lang="it-IT" kern="1200" dirty="0" smtClean="0"/>
                <a:t>Chi può partecipare</a:t>
              </a:r>
              <a:endParaRPr lang="it-IT" kern="1200" dirty="0"/>
            </a:p>
          </p:txBody>
        </p:sp>
        <p:sp>
          <p:nvSpPr>
            <p:cNvPr id="9" name="Figura a mano libera 8"/>
            <p:cNvSpPr/>
            <p:nvPr/>
          </p:nvSpPr>
          <p:spPr>
            <a:xfrm rot="17958464" flipV="1">
              <a:off x="1581203" y="3061896"/>
              <a:ext cx="1393092" cy="120262"/>
            </a:xfrm>
            <a:custGeom>
              <a:avLst/>
              <a:gdLst>
                <a:gd name="connsiteX0" fmla="*/ 0 w 1481880"/>
                <a:gd name="connsiteY0" fmla="*/ 16178 h 32356"/>
                <a:gd name="connsiteX1" fmla="*/ 1481880 w 1481880"/>
                <a:gd name="connsiteY1" fmla="*/ 16178 h 32356"/>
              </a:gdLst>
              <a:ahLst/>
              <a:cxnLst>
                <a:cxn ang="0">
                  <a:pos x="connsiteX0" y="connsiteY0"/>
                </a:cxn>
                <a:cxn ang="0">
                  <a:pos x="connsiteX1" y="connsiteY1"/>
                </a:cxn>
              </a:cxnLst>
              <a:rect l="l" t="t" r="r" b="b"/>
              <a:pathLst>
                <a:path w="1481880" h="32356">
                  <a:moveTo>
                    <a:pt x="0" y="16178"/>
                  </a:moveTo>
                  <a:lnTo>
                    <a:pt x="1481880" y="16178"/>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716593" tIns="-20869" rIns="716592" bIns="-20869" numCol="1" spcCol="1270" anchor="ctr" anchorCtr="0">
              <a:noAutofit/>
            </a:bodyPr>
            <a:lstStyle/>
            <a:p>
              <a:pPr lvl="0" algn="ctr" defTabSz="444500">
                <a:lnSpc>
                  <a:spcPct val="90000"/>
                </a:lnSpc>
                <a:spcBef>
                  <a:spcPct val="0"/>
                </a:spcBef>
                <a:spcAft>
                  <a:spcPct val="35000"/>
                </a:spcAft>
              </a:pPr>
              <a:endParaRPr lang="it-IT" sz="1000" kern="1200"/>
            </a:p>
          </p:txBody>
        </p:sp>
        <p:sp>
          <p:nvSpPr>
            <p:cNvPr id="10" name="Figura a mano libera 9"/>
            <p:cNvSpPr/>
            <p:nvPr/>
          </p:nvSpPr>
          <p:spPr>
            <a:xfrm>
              <a:off x="2636887" y="1635964"/>
              <a:ext cx="1813451" cy="906725"/>
            </a:xfrm>
            <a:custGeom>
              <a:avLst/>
              <a:gdLst>
                <a:gd name="connsiteX0" fmla="*/ 0 w 1813451"/>
                <a:gd name="connsiteY0" fmla="*/ 90673 h 906725"/>
                <a:gd name="connsiteX1" fmla="*/ 90673 w 1813451"/>
                <a:gd name="connsiteY1" fmla="*/ 0 h 906725"/>
                <a:gd name="connsiteX2" fmla="*/ 1722779 w 1813451"/>
                <a:gd name="connsiteY2" fmla="*/ 0 h 906725"/>
                <a:gd name="connsiteX3" fmla="*/ 1813452 w 1813451"/>
                <a:gd name="connsiteY3" fmla="*/ 90673 h 906725"/>
                <a:gd name="connsiteX4" fmla="*/ 1813451 w 1813451"/>
                <a:gd name="connsiteY4" fmla="*/ 816053 h 906725"/>
                <a:gd name="connsiteX5" fmla="*/ 1722778 w 1813451"/>
                <a:gd name="connsiteY5" fmla="*/ 906726 h 906725"/>
                <a:gd name="connsiteX6" fmla="*/ 90673 w 1813451"/>
                <a:gd name="connsiteY6" fmla="*/ 906725 h 906725"/>
                <a:gd name="connsiteX7" fmla="*/ 0 w 1813451"/>
                <a:gd name="connsiteY7" fmla="*/ 816052 h 906725"/>
                <a:gd name="connsiteX8" fmla="*/ 0 w 1813451"/>
                <a:gd name="connsiteY8" fmla="*/ 90673 h 90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3451" h="906725">
                  <a:moveTo>
                    <a:pt x="0" y="90673"/>
                  </a:moveTo>
                  <a:cubicBezTo>
                    <a:pt x="0" y="40596"/>
                    <a:pt x="40596" y="0"/>
                    <a:pt x="90673" y="0"/>
                  </a:cubicBezTo>
                  <a:lnTo>
                    <a:pt x="1722779" y="0"/>
                  </a:lnTo>
                  <a:cubicBezTo>
                    <a:pt x="1772856" y="0"/>
                    <a:pt x="1813452" y="40596"/>
                    <a:pt x="1813452" y="90673"/>
                  </a:cubicBezTo>
                  <a:cubicBezTo>
                    <a:pt x="1813452" y="332466"/>
                    <a:pt x="1813451" y="574260"/>
                    <a:pt x="1813451" y="816053"/>
                  </a:cubicBezTo>
                  <a:cubicBezTo>
                    <a:pt x="1813451" y="866130"/>
                    <a:pt x="1772855" y="906726"/>
                    <a:pt x="1722778" y="906726"/>
                  </a:cubicBezTo>
                  <a:lnTo>
                    <a:pt x="90673" y="906725"/>
                  </a:lnTo>
                  <a:cubicBezTo>
                    <a:pt x="40596" y="906725"/>
                    <a:pt x="0" y="866129"/>
                    <a:pt x="0" y="816052"/>
                  </a:cubicBezTo>
                  <a:lnTo>
                    <a:pt x="0" y="90673"/>
                  </a:lnTo>
                  <a:close/>
                </a:path>
              </a:pathLst>
            </a:custGeom>
            <a:solidFill>
              <a:srgbClr val="00B05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257" tIns="39257" rIns="39257" bIns="39257" numCol="1" spcCol="1270" anchor="ctr" anchorCtr="0">
              <a:noAutofit/>
            </a:bodyPr>
            <a:lstStyle/>
            <a:p>
              <a:pPr lvl="0" algn="ctr" defTabSz="889000">
                <a:lnSpc>
                  <a:spcPct val="90000"/>
                </a:lnSpc>
                <a:spcBef>
                  <a:spcPct val="0"/>
                </a:spcBef>
                <a:spcAft>
                  <a:spcPct val="35000"/>
                </a:spcAft>
              </a:pPr>
              <a:r>
                <a:rPr lang="it-IT" kern="1200" dirty="0" smtClean="0"/>
                <a:t>Partecipanti</a:t>
              </a:r>
              <a:endParaRPr lang="it-IT" sz="2400" kern="1200" dirty="0"/>
            </a:p>
          </p:txBody>
        </p:sp>
        <p:sp>
          <p:nvSpPr>
            <p:cNvPr id="11" name="Figura a mano libera 10"/>
            <p:cNvSpPr/>
            <p:nvPr/>
          </p:nvSpPr>
          <p:spPr>
            <a:xfrm rot="145259">
              <a:off x="4450401" y="2073149"/>
              <a:ext cx="1176511" cy="32356"/>
            </a:xfrm>
            <a:custGeom>
              <a:avLst/>
              <a:gdLst>
                <a:gd name="connsiteX0" fmla="*/ 0 w 1176511"/>
                <a:gd name="connsiteY0" fmla="*/ 16178 h 32356"/>
                <a:gd name="connsiteX1" fmla="*/ 1176511 w 1176511"/>
                <a:gd name="connsiteY1" fmla="*/ 16178 h 32356"/>
              </a:gdLst>
              <a:ahLst/>
              <a:cxnLst>
                <a:cxn ang="0">
                  <a:pos x="connsiteX0" y="connsiteY0"/>
                </a:cxn>
                <a:cxn ang="0">
                  <a:pos x="connsiteX1" y="connsiteY1"/>
                </a:cxn>
              </a:cxnLst>
              <a:rect l="l" t="t" r="r" b="b"/>
              <a:pathLst>
                <a:path w="1176511" h="32356">
                  <a:moveTo>
                    <a:pt x="0" y="16178"/>
                  </a:moveTo>
                  <a:lnTo>
                    <a:pt x="1176511" y="16178"/>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571542" tIns="-13236" rIns="571543" bIns="-13234" numCol="1" spcCol="1270" anchor="ctr" anchorCtr="0">
              <a:noAutofit/>
            </a:bodyPr>
            <a:lstStyle/>
            <a:p>
              <a:pPr lvl="0" algn="ctr" defTabSz="444500">
                <a:lnSpc>
                  <a:spcPct val="90000"/>
                </a:lnSpc>
                <a:spcBef>
                  <a:spcPct val="0"/>
                </a:spcBef>
                <a:spcAft>
                  <a:spcPct val="35000"/>
                </a:spcAft>
              </a:pPr>
              <a:endParaRPr lang="it-IT" sz="1000" kern="1200"/>
            </a:p>
          </p:txBody>
        </p:sp>
        <p:sp>
          <p:nvSpPr>
            <p:cNvPr id="12" name="Figura a mano libera 11"/>
            <p:cNvSpPr/>
            <p:nvPr/>
          </p:nvSpPr>
          <p:spPr>
            <a:xfrm>
              <a:off x="4729070" y="1552450"/>
              <a:ext cx="3510717" cy="1516510"/>
            </a:xfrm>
            <a:custGeom>
              <a:avLst/>
              <a:gdLst>
                <a:gd name="connsiteX0" fmla="*/ 0 w 2697944"/>
                <a:gd name="connsiteY0" fmla="*/ 197818 h 1978176"/>
                <a:gd name="connsiteX1" fmla="*/ 197818 w 2697944"/>
                <a:gd name="connsiteY1" fmla="*/ 0 h 1978176"/>
                <a:gd name="connsiteX2" fmla="*/ 2500126 w 2697944"/>
                <a:gd name="connsiteY2" fmla="*/ 0 h 1978176"/>
                <a:gd name="connsiteX3" fmla="*/ 2697944 w 2697944"/>
                <a:gd name="connsiteY3" fmla="*/ 197818 h 1978176"/>
                <a:gd name="connsiteX4" fmla="*/ 2697944 w 2697944"/>
                <a:gd name="connsiteY4" fmla="*/ 1780358 h 1978176"/>
                <a:gd name="connsiteX5" fmla="*/ 2500126 w 2697944"/>
                <a:gd name="connsiteY5" fmla="*/ 1978176 h 1978176"/>
                <a:gd name="connsiteX6" fmla="*/ 197818 w 2697944"/>
                <a:gd name="connsiteY6" fmla="*/ 1978176 h 1978176"/>
                <a:gd name="connsiteX7" fmla="*/ 0 w 2697944"/>
                <a:gd name="connsiteY7" fmla="*/ 1780358 h 1978176"/>
                <a:gd name="connsiteX8" fmla="*/ 0 w 2697944"/>
                <a:gd name="connsiteY8" fmla="*/ 197818 h 197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7944" h="1978176">
                  <a:moveTo>
                    <a:pt x="0" y="197818"/>
                  </a:moveTo>
                  <a:cubicBezTo>
                    <a:pt x="0" y="88566"/>
                    <a:pt x="88566" y="0"/>
                    <a:pt x="197818" y="0"/>
                  </a:cubicBezTo>
                  <a:lnTo>
                    <a:pt x="2500126" y="0"/>
                  </a:lnTo>
                  <a:cubicBezTo>
                    <a:pt x="2609378" y="0"/>
                    <a:pt x="2697944" y="88566"/>
                    <a:pt x="2697944" y="197818"/>
                  </a:cubicBezTo>
                  <a:lnTo>
                    <a:pt x="2697944" y="1780358"/>
                  </a:lnTo>
                  <a:cubicBezTo>
                    <a:pt x="2697944" y="1889610"/>
                    <a:pt x="2609378" y="1978176"/>
                    <a:pt x="2500126" y="1978176"/>
                  </a:cubicBezTo>
                  <a:lnTo>
                    <a:pt x="197818" y="1978176"/>
                  </a:lnTo>
                  <a:cubicBezTo>
                    <a:pt x="88566" y="1978176"/>
                    <a:pt x="0" y="1889610"/>
                    <a:pt x="0" y="1780358"/>
                  </a:cubicBezTo>
                  <a:lnTo>
                    <a:pt x="0" y="19781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8099" tIns="68099" rIns="68099" bIns="68099" numCol="1" spcCol="1270" anchor="ctr" anchorCtr="0">
              <a:noAutofit/>
            </a:bodyPr>
            <a:lstStyle/>
            <a:p>
              <a:pPr lvl="0" algn="ctr" defTabSz="711200">
                <a:lnSpc>
                  <a:spcPct val="90000"/>
                </a:lnSpc>
                <a:spcBef>
                  <a:spcPct val="0"/>
                </a:spcBef>
                <a:spcAft>
                  <a:spcPct val="35000"/>
                </a:spcAft>
              </a:pPr>
              <a:r>
                <a:rPr lang="it-IT" sz="1600" dirty="0" smtClean="0"/>
                <a:t>P</a:t>
              </a:r>
              <a:r>
                <a:rPr lang="it-IT" sz="1600" b="0" i="0" kern="1200" dirty="0" smtClean="0"/>
                <a:t>er progetti che interessano il settore dello sport, i principali beneficiari sono: professionisti e volontari nel settore dello sport, atleti e allenatori.</a:t>
              </a:r>
              <a:r>
                <a:rPr lang="it-IT" sz="1600" kern="1200" dirty="0" smtClean="0"/>
                <a:t/>
              </a:r>
              <a:br>
                <a:rPr lang="it-IT" sz="1600" kern="1200" dirty="0" smtClean="0"/>
              </a:br>
              <a:endParaRPr lang="it-IT" sz="1600" kern="1200" dirty="0"/>
            </a:p>
          </p:txBody>
        </p:sp>
        <p:sp>
          <p:nvSpPr>
            <p:cNvPr id="13" name="Figura a mano libera 12"/>
            <p:cNvSpPr/>
            <p:nvPr/>
          </p:nvSpPr>
          <p:spPr>
            <a:xfrm rot="3641536">
              <a:off x="1536809" y="4373667"/>
              <a:ext cx="1481880" cy="32356"/>
            </a:xfrm>
            <a:custGeom>
              <a:avLst/>
              <a:gdLst>
                <a:gd name="connsiteX0" fmla="*/ 0 w 1481880"/>
                <a:gd name="connsiteY0" fmla="*/ 16178 h 32356"/>
                <a:gd name="connsiteX1" fmla="*/ 1481880 w 1481880"/>
                <a:gd name="connsiteY1" fmla="*/ 16178 h 32356"/>
              </a:gdLst>
              <a:ahLst/>
              <a:cxnLst>
                <a:cxn ang="0">
                  <a:pos x="connsiteX0" y="connsiteY0"/>
                </a:cxn>
                <a:cxn ang="0">
                  <a:pos x="connsiteX1" y="connsiteY1"/>
                </a:cxn>
              </a:cxnLst>
              <a:rect l="l" t="t" r="r" b="b"/>
              <a:pathLst>
                <a:path w="1481880" h="32356">
                  <a:moveTo>
                    <a:pt x="0" y="16178"/>
                  </a:moveTo>
                  <a:lnTo>
                    <a:pt x="1481880" y="16178"/>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716592" tIns="-20870" rIns="716593" bIns="-20869" numCol="1" spcCol="1270" anchor="ctr" anchorCtr="0">
              <a:noAutofit/>
            </a:bodyPr>
            <a:lstStyle/>
            <a:p>
              <a:pPr lvl="0" algn="ctr" defTabSz="444500">
                <a:lnSpc>
                  <a:spcPct val="90000"/>
                </a:lnSpc>
                <a:spcBef>
                  <a:spcPct val="0"/>
                </a:spcBef>
                <a:spcAft>
                  <a:spcPct val="35000"/>
                </a:spcAft>
              </a:pPr>
              <a:endParaRPr lang="it-IT" sz="1000" kern="1200"/>
            </a:p>
          </p:txBody>
        </p:sp>
        <p:sp>
          <p:nvSpPr>
            <p:cNvPr id="14" name="Figura a mano libera 13"/>
            <p:cNvSpPr/>
            <p:nvPr/>
          </p:nvSpPr>
          <p:spPr>
            <a:xfrm>
              <a:off x="2552930" y="5076511"/>
              <a:ext cx="1813451" cy="906725"/>
            </a:xfrm>
            <a:custGeom>
              <a:avLst/>
              <a:gdLst>
                <a:gd name="connsiteX0" fmla="*/ 0 w 1813451"/>
                <a:gd name="connsiteY0" fmla="*/ 90673 h 906725"/>
                <a:gd name="connsiteX1" fmla="*/ 90673 w 1813451"/>
                <a:gd name="connsiteY1" fmla="*/ 0 h 906725"/>
                <a:gd name="connsiteX2" fmla="*/ 1722779 w 1813451"/>
                <a:gd name="connsiteY2" fmla="*/ 0 h 906725"/>
                <a:gd name="connsiteX3" fmla="*/ 1813452 w 1813451"/>
                <a:gd name="connsiteY3" fmla="*/ 90673 h 906725"/>
                <a:gd name="connsiteX4" fmla="*/ 1813451 w 1813451"/>
                <a:gd name="connsiteY4" fmla="*/ 816053 h 906725"/>
                <a:gd name="connsiteX5" fmla="*/ 1722778 w 1813451"/>
                <a:gd name="connsiteY5" fmla="*/ 906726 h 906725"/>
                <a:gd name="connsiteX6" fmla="*/ 90673 w 1813451"/>
                <a:gd name="connsiteY6" fmla="*/ 906725 h 906725"/>
                <a:gd name="connsiteX7" fmla="*/ 0 w 1813451"/>
                <a:gd name="connsiteY7" fmla="*/ 816052 h 906725"/>
                <a:gd name="connsiteX8" fmla="*/ 0 w 1813451"/>
                <a:gd name="connsiteY8" fmla="*/ 90673 h 90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3451" h="906725">
                  <a:moveTo>
                    <a:pt x="0" y="90673"/>
                  </a:moveTo>
                  <a:cubicBezTo>
                    <a:pt x="0" y="40596"/>
                    <a:pt x="40596" y="0"/>
                    <a:pt x="90673" y="0"/>
                  </a:cubicBezTo>
                  <a:lnTo>
                    <a:pt x="1722779" y="0"/>
                  </a:lnTo>
                  <a:cubicBezTo>
                    <a:pt x="1772856" y="0"/>
                    <a:pt x="1813452" y="40596"/>
                    <a:pt x="1813452" y="90673"/>
                  </a:cubicBezTo>
                  <a:cubicBezTo>
                    <a:pt x="1813452" y="332466"/>
                    <a:pt x="1813451" y="574260"/>
                    <a:pt x="1813451" y="816053"/>
                  </a:cubicBezTo>
                  <a:cubicBezTo>
                    <a:pt x="1813451" y="866130"/>
                    <a:pt x="1772855" y="906726"/>
                    <a:pt x="1722778" y="906726"/>
                  </a:cubicBezTo>
                  <a:lnTo>
                    <a:pt x="90673" y="906725"/>
                  </a:lnTo>
                  <a:cubicBezTo>
                    <a:pt x="40596" y="906725"/>
                    <a:pt x="0" y="866129"/>
                    <a:pt x="0" y="816052"/>
                  </a:cubicBezTo>
                  <a:lnTo>
                    <a:pt x="0" y="90673"/>
                  </a:lnTo>
                  <a:close/>
                </a:path>
              </a:pathLst>
            </a:custGeom>
            <a:solidFill>
              <a:srgbClr val="00B05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5447" tIns="35447" rIns="35447" bIns="35447" numCol="1" spcCol="1270" anchor="ctr" anchorCtr="0">
              <a:noAutofit/>
            </a:bodyPr>
            <a:lstStyle/>
            <a:p>
              <a:pPr lvl="0" algn="ctr" defTabSz="622300">
                <a:lnSpc>
                  <a:spcPct val="90000"/>
                </a:lnSpc>
                <a:spcBef>
                  <a:spcPct val="0"/>
                </a:spcBef>
                <a:spcAft>
                  <a:spcPct val="35000"/>
                </a:spcAft>
              </a:pPr>
              <a:r>
                <a:rPr lang="it-IT" kern="1200" dirty="0" smtClean="0"/>
                <a:t>Organizzazioni partecipanti</a:t>
              </a:r>
              <a:endParaRPr lang="it-IT" kern="1200" dirty="0"/>
            </a:p>
          </p:txBody>
        </p:sp>
        <p:sp>
          <p:nvSpPr>
            <p:cNvPr id="15" name="Figura a mano libera 14"/>
            <p:cNvSpPr/>
            <p:nvPr/>
          </p:nvSpPr>
          <p:spPr>
            <a:xfrm>
              <a:off x="4385472" y="5530973"/>
              <a:ext cx="725380" cy="32356"/>
            </a:xfrm>
            <a:custGeom>
              <a:avLst/>
              <a:gdLst>
                <a:gd name="connsiteX0" fmla="*/ 0 w 725380"/>
                <a:gd name="connsiteY0" fmla="*/ 16178 h 32356"/>
                <a:gd name="connsiteX1" fmla="*/ 725380 w 725380"/>
                <a:gd name="connsiteY1" fmla="*/ 16178 h 32356"/>
              </a:gdLst>
              <a:ahLst/>
              <a:cxnLst>
                <a:cxn ang="0">
                  <a:pos x="connsiteX0" y="connsiteY0"/>
                </a:cxn>
                <a:cxn ang="0">
                  <a:pos x="connsiteX1" y="connsiteY1"/>
                </a:cxn>
              </a:cxnLst>
              <a:rect l="l" t="t" r="r" b="b"/>
              <a:pathLst>
                <a:path w="725380" h="32356">
                  <a:moveTo>
                    <a:pt x="0" y="16178"/>
                  </a:moveTo>
                  <a:lnTo>
                    <a:pt x="725380" y="16178"/>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357256" tIns="-1956" rIns="357255" bIns="-1957" numCol="1" spcCol="1270" anchor="ctr" anchorCtr="0">
              <a:noAutofit/>
            </a:bodyPr>
            <a:lstStyle/>
            <a:p>
              <a:pPr lvl="0" algn="ctr" defTabSz="444500">
                <a:lnSpc>
                  <a:spcPct val="90000"/>
                </a:lnSpc>
                <a:spcBef>
                  <a:spcPct val="0"/>
                </a:spcBef>
                <a:spcAft>
                  <a:spcPct val="35000"/>
                </a:spcAft>
              </a:pPr>
              <a:endParaRPr lang="it-IT" sz="1000" kern="1200"/>
            </a:p>
          </p:txBody>
        </p:sp>
        <p:sp>
          <p:nvSpPr>
            <p:cNvPr id="16" name="Figura a mano libera 15"/>
            <p:cNvSpPr/>
            <p:nvPr/>
          </p:nvSpPr>
          <p:spPr>
            <a:xfrm>
              <a:off x="4849928" y="4249093"/>
              <a:ext cx="3682515" cy="2133027"/>
            </a:xfrm>
            <a:custGeom>
              <a:avLst/>
              <a:gdLst>
                <a:gd name="connsiteX0" fmla="*/ 0 w 3440680"/>
                <a:gd name="connsiteY0" fmla="*/ 291862 h 2918623"/>
                <a:gd name="connsiteX1" fmla="*/ 291862 w 3440680"/>
                <a:gd name="connsiteY1" fmla="*/ 0 h 2918623"/>
                <a:gd name="connsiteX2" fmla="*/ 3148818 w 3440680"/>
                <a:gd name="connsiteY2" fmla="*/ 0 h 2918623"/>
                <a:gd name="connsiteX3" fmla="*/ 3440680 w 3440680"/>
                <a:gd name="connsiteY3" fmla="*/ 291862 h 2918623"/>
                <a:gd name="connsiteX4" fmla="*/ 3440680 w 3440680"/>
                <a:gd name="connsiteY4" fmla="*/ 2626761 h 2918623"/>
                <a:gd name="connsiteX5" fmla="*/ 3148818 w 3440680"/>
                <a:gd name="connsiteY5" fmla="*/ 2918623 h 2918623"/>
                <a:gd name="connsiteX6" fmla="*/ 291862 w 3440680"/>
                <a:gd name="connsiteY6" fmla="*/ 2918623 h 2918623"/>
                <a:gd name="connsiteX7" fmla="*/ 0 w 3440680"/>
                <a:gd name="connsiteY7" fmla="*/ 2626761 h 2918623"/>
                <a:gd name="connsiteX8" fmla="*/ 0 w 3440680"/>
                <a:gd name="connsiteY8" fmla="*/ 291862 h 291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680" h="2918623">
                  <a:moveTo>
                    <a:pt x="0" y="291862"/>
                  </a:moveTo>
                  <a:cubicBezTo>
                    <a:pt x="0" y="130671"/>
                    <a:pt x="130671" y="0"/>
                    <a:pt x="291862" y="0"/>
                  </a:cubicBezTo>
                  <a:lnTo>
                    <a:pt x="3148818" y="0"/>
                  </a:lnTo>
                  <a:cubicBezTo>
                    <a:pt x="3310009" y="0"/>
                    <a:pt x="3440680" y="130671"/>
                    <a:pt x="3440680" y="291862"/>
                  </a:cubicBezTo>
                  <a:lnTo>
                    <a:pt x="3440680" y="2626761"/>
                  </a:lnTo>
                  <a:cubicBezTo>
                    <a:pt x="3440680" y="2787952"/>
                    <a:pt x="3310009" y="2918623"/>
                    <a:pt x="3148818" y="2918623"/>
                  </a:cubicBezTo>
                  <a:lnTo>
                    <a:pt x="291862" y="2918623"/>
                  </a:lnTo>
                  <a:cubicBezTo>
                    <a:pt x="130671" y="2918623"/>
                    <a:pt x="0" y="2787952"/>
                    <a:pt x="0" y="2626761"/>
                  </a:cubicBezTo>
                  <a:lnTo>
                    <a:pt x="0" y="29186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469" tIns="92469" rIns="92469" bIns="92469" numCol="1" spcCol="1270" anchor="ctr" anchorCtr="0">
              <a:noAutofit/>
            </a:bodyPr>
            <a:lstStyle/>
            <a:p>
              <a:pPr lvl="0" algn="ctr" defTabSz="466725">
                <a:lnSpc>
                  <a:spcPct val="90000"/>
                </a:lnSpc>
                <a:spcBef>
                  <a:spcPct val="0"/>
                </a:spcBef>
                <a:spcAft>
                  <a:spcPct val="35000"/>
                </a:spcAft>
              </a:pPr>
              <a:r>
                <a:rPr lang="it-IT" sz="1600" b="0" i="0" kern="1200" dirty="0" smtClean="0"/>
                <a:t>I progetti Erasmus+ vengono presentati e gestiti dalle organizzazioni partecipanti che rappresentano i partecipanti. Alcune azioni del Programma sono aperte anche a gruppi informali di giovani.</a:t>
              </a:r>
              <a:endParaRPr lang="it-IT" sz="1600" b="0" i="0" kern="1200" dirty="0"/>
            </a:p>
          </p:txBody>
        </p:sp>
      </p:grpSp>
      <p:sp>
        <p:nvSpPr>
          <p:cNvPr id="2" name="Segnaposto piè di pagina 1"/>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14389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a:solidFill>
                  <a:srgbClr val="0070C0"/>
                </a:solidFill>
              </a:rPr>
              <a:t>Erasmus+ sport: parte A – </a:t>
            </a:r>
            <a:r>
              <a:rPr lang="it-IT" sz="3200" dirty="0" smtClean="0">
                <a:solidFill>
                  <a:srgbClr val="0070C0"/>
                </a:solidFill>
              </a:rPr>
              <a:t/>
            </a:r>
            <a:br>
              <a:rPr lang="it-IT" sz="3200" dirty="0" smtClean="0">
                <a:solidFill>
                  <a:srgbClr val="0070C0"/>
                </a:solidFill>
              </a:rPr>
            </a:br>
            <a:r>
              <a:rPr lang="it-IT" sz="3200" dirty="0" smtClean="0">
                <a:solidFill>
                  <a:srgbClr val="0070C0"/>
                </a:solidFill>
              </a:rPr>
              <a:t>informazioni </a:t>
            </a:r>
            <a:r>
              <a:rPr lang="it-IT" sz="3200" dirty="0">
                <a:solidFill>
                  <a:srgbClr val="0070C0"/>
                </a:solidFill>
              </a:rPr>
              <a:t>generali – </a:t>
            </a:r>
            <a:r>
              <a:rPr lang="it-IT" sz="3200" i="1" dirty="0" smtClean="0">
                <a:solidFill>
                  <a:srgbClr val="0070C0"/>
                </a:solidFill>
              </a:rPr>
              <a:t>chi può partecipare</a:t>
            </a:r>
            <a:endParaRPr lang="it-IT" sz="3200" dirty="0"/>
          </a:p>
        </p:txBody>
      </p:sp>
      <p:graphicFrame>
        <p:nvGraphicFramePr>
          <p:cNvPr id="4" name="Diagramma 3"/>
          <p:cNvGraphicFramePr/>
          <p:nvPr>
            <p:extLst>
              <p:ext uri="{D42A27DB-BD31-4B8C-83A1-F6EECF244321}">
                <p14:modId xmlns:p14="http://schemas.microsoft.com/office/powerpoint/2010/main" val="3410261037"/>
              </p:ext>
            </p:extLst>
          </p:nvPr>
        </p:nvGraphicFramePr>
        <p:xfrm>
          <a:off x="1547664" y="21013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piè di pagina 4"/>
          <p:cNvSpPr>
            <a:spLocks noGrp="1"/>
          </p:cNvSpPr>
          <p:nvPr>
            <p:ph type="ftr" sz="quarter" idx="11"/>
          </p:nvPr>
        </p:nvSpPr>
        <p:spPr/>
        <p:txBody>
          <a:bodyPr/>
          <a:lstStyle/>
          <a:p>
            <a:endParaRPr lang="it-IT"/>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0059"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02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pPr algn="l"/>
            <a:r>
              <a:rPr lang="it-IT" dirty="0">
                <a:solidFill>
                  <a:srgbClr val="0070C0"/>
                </a:solidFill>
              </a:rPr>
              <a:t>Erasmus+ sport</a:t>
            </a:r>
            <a:endParaRPr lang="it-IT" dirty="0"/>
          </a:p>
        </p:txBody>
      </p:sp>
      <p:sp>
        <p:nvSpPr>
          <p:cNvPr id="5" name="Sottotitolo 4"/>
          <p:cNvSpPr>
            <a:spLocks noGrp="1"/>
          </p:cNvSpPr>
          <p:nvPr>
            <p:ph type="subTitle" idx="1"/>
          </p:nvPr>
        </p:nvSpPr>
        <p:spPr/>
        <p:txBody>
          <a:bodyPr/>
          <a:lstStyle/>
          <a:p>
            <a:pPr algn="l"/>
            <a:r>
              <a:rPr lang="it-IT" dirty="0" smtClean="0"/>
              <a:t>PARTE B – INFORMAZIONI SULLE AZIONI DEL PROGRAMMA </a:t>
            </a:r>
            <a:endParaRPr lang="it-IT"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5" y="-10337"/>
            <a:ext cx="2476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393" y="58863"/>
            <a:ext cx="1675112" cy="164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99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a:solidFill>
                  <a:srgbClr val="0070C0"/>
                </a:solidFill>
              </a:rPr>
              <a:t>Erasmus+ sport: parte </a:t>
            </a:r>
            <a:r>
              <a:rPr lang="it-IT" sz="3200" dirty="0" smtClean="0">
                <a:solidFill>
                  <a:srgbClr val="0070C0"/>
                </a:solidFill>
              </a:rPr>
              <a:t>B </a:t>
            </a:r>
            <a:r>
              <a:rPr lang="it-IT" sz="3200" dirty="0">
                <a:solidFill>
                  <a:srgbClr val="0070C0"/>
                </a:solidFill>
              </a:rPr>
              <a:t>– </a:t>
            </a:r>
            <a:r>
              <a:rPr lang="it-IT" sz="3200" dirty="0" smtClean="0">
                <a:solidFill>
                  <a:srgbClr val="0070C0"/>
                </a:solidFill>
              </a:rPr>
              <a:t/>
            </a:r>
            <a:br>
              <a:rPr lang="it-IT" sz="3200" dirty="0" smtClean="0">
                <a:solidFill>
                  <a:srgbClr val="0070C0"/>
                </a:solidFill>
              </a:rPr>
            </a:br>
            <a:r>
              <a:rPr lang="it-IT" sz="3200" dirty="0" smtClean="0">
                <a:solidFill>
                  <a:srgbClr val="0070C0"/>
                </a:solidFill>
              </a:rPr>
              <a:t>informazioni sulle AZIONI del Programma</a:t>
            </a:r>
            <a:endParaRPr lang="it-IT" sz="3200" dirty="0"/>
          </a:p>
        </p:txBody>
      </p:sp>
      <p:graphicFrame>
        <p:nvGraphicFramePr>
          <p:cNvPr id="2" name="Diagramma 1"/>
          <p:cNvGraphicFramePr/>
          <p:nvPr>
            <p:extLst>
              <p:ext uri="{D42A27DB-BD31-4B8C-83A1-F6EECF244321}">
                <p14:modId xmlns:p14="http://schemas.microsoft.com/office/powerpoint/2010/main" val="1352924831"/>
              </p:ext>
            </p:extLst>
          </p:nvPr>
        </p:nvGraphicFramePr>
        <p:xfrm>
          <a:off x="1716360" y="21013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piè di pagina 4"/>
          <p:cNvSpPr>
            <a:spLocks noGrp="1"/>
          </p:cNvSpPr>
          <p:nvPr>
            <p:ph type="ftr" sz="quarter" idx="11"/>
          </p:nvPr>
        </p:nvSpPr>
        <p:spPr/>
        <p:txBody>
          <a:bodyPr/>
          <a:lstStyle/>
          <a:p>
            <a:endParaRPr lang="it-IT"/>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0059"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36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62500" lnSpcReduction="20000"/>
          </a:bodyPr>
          <a:lstStyle/>
          <a:p>
            <a:pPr marL="109728" indent="0" algn="just">
              <a:lnSpc>
                <a:spcPct val="120000"/>
              </a:lnSpc>
              <a:spcBef>
                <a:spcPts val="600"/>
              </a:spcBef>
              <a:buNone/>
            </a:pPr>
            <a:r>
              <a:rPr lang="it-IT" dirty="0" smtClean="0"/>
              <a:t>Le </a:t>
            </a:r>
            <a:r>
              <a:rPr lang="it-IT" sz="2900" dirty="0" smtClean="0"/>
              <a:t>attività Erasmus+ nel campo dello sport mirano a sostenere le azioni che </a:t>
            </a:r>
            <a:r>
              <a:rPr lang="it-IT" sz="2900" b="1" dirty="0" smtClean="0">
                <a:solidFill>
                  <a:srgbClr val="FF0000"/>
                </a:solidFill>
              </a:rPr>
              <a:t>aumentano la capacità e la professionalità, migliorano le competenze di gestione, e aumentano la qualità della realizzazione dei progetti UE,</a:t>
            </a:r>
            <a:r>
              <a:rPr lang="it-IT" sz="2900" dirty="0" smtClean="0"/>
              <a:t> così come la creazione di collegamenti tra le organizzazioni del settore dello sport.</a:t>
            </a:r>
          </a:p>
          <a:p>
            <a:pPr marL="109728" indent="0">
              <a:lnSpc>
                <a:spcPct val="120000"/>
              </a:lnSpc>
              <a:spcBef>
                <a:spcPts val="600"/>
              </a:spcBef>
              <a:buNone/>
            </a:pPr>
            <a:r>
              <a:rPr lang="it-IT" sz="2900" dirty="0" smtClean="0"/>
              <a:t>In particolare, tali attività devono mirare a:</a:t>
            </a:r>
          </a:p>
          <a:p>
            <a:pPr>
              <a:lnSpc>
                <a:spcPct val="120000"/>
              </a:lnSpc>
              <a:spcBef>
                <a:spcPts val="600"/>
              </a:spcBef>
            </a:pPr>
            <a:r>
              <a:rPr lang="it-IT" sz="2900" dirty="0" smtClean="0"/>
              <a:t>affrontare le minacce transfrontaliere per l’integrità dello sport</a:t>
            </a:r>
          </a:p>
          <a:p>
            <a:pPr algn="just">
              <a:lnSpc>
                <a:spcPct val="120000"/>
              </a:lnSpc>
              <a:spcBef>
                <a:spcPts val="600"/>
              </a:spcBef>
            </a:pPr>
            <a:r>
              <a:rPr lang="it-IT" sz="2900" dirty="0" smtClean="0"/>
              <a:t>promuovere e sostenere la buona </a:t>
            </a:r>
            <a:r>
              <a:rPr lang="it-IT" sz="2900" dirty="0" err="1" smtClean="0"/>
              <a:t>governance</a:t>
            </a:r>
            <a:r>
              <a:rPr lang="it-IT" sz="2900" dirty="0" smtClean="0"/>
              <a:t> nello sport e le carriere parallele degli atleti</a:t>
            </a:r>
          </a:p>
          <a:p>
            <a:pPr algn="just">
              <a:lnSpc>
                <a:spcPct val="120000"/>
              </a:lnSpc>
              <a:spcBef>
                <a:spcPts val="600"/>
              </a:spcBef>
            </a:pPr>
            <a:r>
              <a:rPr lang="it-IT" sz="2900" dirty="0" smtClean="0"/>
              <a:t>promuovere attività di volontariato, l’inclusione sociale e le pari opportunità nello sport</a:t>
            </a:r>
          </a:p>
          <a:p>
            <a:pPr algn="just">
              <a:lnSpc>
                <a:spcPct val="120000"/>
              </a:lnSpc>
              <a:spcBef>
                <a:spcPts val="600"/>
              </a:spcBef>
            </a:pPr>
            <a:r>
              <a:rPr lang="it-IT" sz="2900" dirty="0" smtClean="0"/>
              <a:t>aumentare la consapevolezza dei benefici dell’attività fisica per la salute</a:t>
            </a:r>
          </a:p>
          <a:p>
            <a:pPr algn="just">
              <a:lnSpc>
                <a:spcPct val="120000"/>
              </a:lnSpc>
              <a:spcBef>
                <a:spcPts val="600"/>
              </a:spcBef>
            </a:pPr>
            <a:r>
              <a:rPr lang="it-IT" sz="2900" dirty="0" smtClean="0"/>
              <a:t>aumentare la partecipazione nello sport.</a:t>
            </a:r>
          </a:p>
          <a:p>
            <a:endParaRPr lang="it-IT" dirty="0"/>
          </a:p>
        </p:txBody>
      </p:sp>
      <p:sp>
        <p:nvSpPr>
          <p:cNvPr id="3" name="Titolo 2"/>
          <p:cNvSpPr>
            <a:spLocks noGrp="1"/>
          </p:cNvSpPr>
          <p:nvPr>
            <p:ph type="title"/>
          </p:nvPr>
        </p:nvSpPr>
        <p:spPr/>
        <p:txBody>
          <a:bodyPr/>
          <a:lstStyle/>
          <a:p>
            <a:r>
              <a:rPr lang="it-IT" dirty="0">
                <a:solidFill>
                  <a:srgbClr val="0070C0"/>
                </a:solidFill>
              </a:rPr>
              <a:t>Erasmus+ sport</a:t>
            </a:r>
            <a:endParaRPr lang="it-IT" dirty="0"/>
          </a:p>
        </p:txBody>
      </p:sp>
      <p:sp>
        <p:nvSpPr>
          <p:cNvPr id="4" name="Segnaposto piè di pagina 3"/>
          <p:cNvSpPr>
            <a:spLocks noGrp="1"/>
          </p:cNvSpPr>
          <p:nvPr>
            <p:ph type="ftr" sz="quarter" idx="11"/>
          </p:nvPr>
        </p:nvSpPr>
        <p:spPr/>
        <p:txBody>
          <a:bodyPr/>
          <a:lstStyle/>
          <a:p>
            <a:endParaRPr lang="it-IT"/>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93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Risultati immagini per omini per m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027884"/>
            <a:ext cx="3571875"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p:cNvSpPr>
            <a:spLocks noGrp="1"/>
          </p:cNvSpPr>
          <p:nvPr>
            <p:ph type="title"/>
          </p:nvPr>
        </p:nvSpPr>
        <p:spPr/>
        <p:txBody>
          <a:bodyPr>
            <a:noAutofit/>
          </a:bodyPr>
          <a:lstStyle/>
          <a:p>
            <a:r>
              <a:rPr lang="it-IT" sz="3200" dirty="0">
                <a:solidFill>
                  <a:srgbClr val="0070C0"/>
                </a:solidFill>
              </a:rPr>
              <a:t>Erasmus+ sport: parte </a:t>
            </a:r>
            <a:r>
              <a:rPr lang="it-IT" sz="3200" dirty="0" smtClean="0">
                <a:solidFill>
                  <a:srgbClr val="0070C0"/>
                </a:solidFill>
              </a:rPr>
              <a:t>B </a:t>
            </a:r>
            <a:r>
              <a:rPr lang="it-IT" sz="3200" dirty="0">
                <a:solidFill>
                  <a:srgbClr val="0070C0"/>
                </a:solidFill>
              </a:rPr>
              <a:t>– </a:t>
            </a:r>
            <a:r>
              <a:rPr lang="it-IT" sz="3200" dirty="0" smtClean="0">
                <a:solidFill>
                  <a:srgbClr val="0070C0"/>
                </a:solidFill>
              </a:rPr>
              <a:t/>
            </a:r>
            <a:br>
              <a:rPr lang="it-IT" sz="3200" dirty="0" smtClean="0">
                <a:solidFill>
                  <a:srgbClr val="0070C0"/>
                </a:solidFill>
              </a:rPr>
            </a:br>
            <a:r>
              <a:rPr lang="it-IT" sz="3200" dirty="0" smtClean="0">
                <a:solidFill>
                  <a:srgbClr val="0070C0"/>
                </a:solidFill>
              </a:rPr>
              <a:t>informazioni sulle AZIONI del Programma</a:t>
            </a:r>
            <a:endParaRPr lang="it-IT" sz="3200" dirty="0"/>
          </a:p>
        </p:txBody>
      </p:sp>
      <p:graphicFrame>
        <p:nvGraphicFramePr>
          <p:cNvPr id="4" name="Diagramma 3"/>
          <p:cNvGraphicFramePr/>
          <p:nvPr>
            <p:extLst>
              <p:ext uri="{D42A27DB-BD31-4B8C-83A1-F6EECF244321}">
                <p14:modId xmlns:p14="http://schemas.microsoft.com/office/powerpoint/2010/main" val="1156826632"/>
              </p:ext>
            </p:extLst>
          </p:nvPr>
        </p:nvGraphicFramePr>
        <p:xfrm>
          <a:off x="467544" y="1397000"/>
          <a:ext cx="8280920"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0059" y="-2738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46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smtClean="0">
                <a:solidFill>
                  <a:srgbClr val="0070C0"/>
                </a:solidFill>
              </a:rPr>
              <a:t>Erasmus+ sport: parte B – informazioni sulle AZIONI del Programma</a:t>
            </a:r>
            <a:endParaRPr lang="it-IT" sz="3200" dirty="0"/>
          </a:p>
        </p:txBody>
      </p:sp>
      <p:grpSp>
        <p:nvGrpSpPr>
          <p:cNvPr id="5" name="Gruppo 4"/>
          <p:cNvGrpSpPr/>
          <p:nvPr/>
        </p:nvGrpSpPr>
        <p:grpSpPr>
          <a:xfrm>
            <a:off x="1858264" y="1124745"/>
            <a:ext cx="5594056" cy="5400599"/>
            <a:chOff x="2780429" y="1039223"/>
            <a:chExt cx="4276132" cy="4711153"/>
          </a:xfrm>
        </p:grpSpPr>
        <p:sp>
          <p:nvSpPr>
            <p:cNvPr id="6" name="Figura a mano libera 5"/>
            <p:cNvSpPr/>
            <p:nvPr/>
          </p:nvSpPr>
          <p:spPr>
            <a:xfrm>
              <a:off x="4368800" y="3225800"/>
              <a:ext cx="2357501" cy="2398945"/>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92D050"/>
            </a:solidFill>
          </p:spPr>
          <p:style>
            <a:lnRef idx="1">
              <a:schemeClr val="accent5"/>
            </a:lnRef>
            <a:fillRef idx="3">
              <a:schemeClr val="accent5"/>
            </a:fillRef>
            <a:effectRef idx="2">
              <a:schemeClr val="accent5"/>
            </a:effectRef>
            <a:fontRef idx="minor">
              <a:schemeClr val="lt1"/>
            </a:fontRef>
          </p:style>
          <p:txBody>
            <a:bodyPr spcFirstLastPara="0" vert="horz" wrap="square" lIns="462075" tIns="536285" rIns="462075" bIns="575376" numCol="1" spcCol="1270" anchor="ctr" anchorCtr="0">
              <a:noAutofit/>
            </a:bodyPr>
            <a:lstStyle/>
            <a:p>
              <a:pPr lvl="0" algn="ctr" defTabSz="444500">
                <a:lnSpc>
                  <a:spcPct val="90000"/>
                </a:lnSpc>
                <a:spcBef>
                  <a:spcPct val="0"/>
                </a:spcBef>
                <a:spcAft>
                  <a:spcPct val="35000"/>
                </a:spcAft>
              </a:pPr>
              <a:r>
                <a:rPr lang="it-IT" kern="1200" dirty="0" smtClean="0">
                  <a:solidFill>
                    <a:schemeClr val="tx1"/>
                  </a:solidFill>
                </a:rPr>
                <a:t>AUMENTO DEL LIVELLO DI PARTECIPAZIONE ALLO SPORT, ALLE ATTIVITA’ FISICHE E AL VOLONTARIATO</a:t>
              </a:r>
              <a:endParaRPr lang="it-IT" kern="1200" dirty="0">
                <a:solidFill>
                  <a:schemeClr val="tx1"/>
                </a:solidFill>
              </a:endParaRPr>
            </a:p>
          </p:txBody>
        </p:sp>
        <p:sp>
          <p:nvSpPr>
            <p:cNvPr id="7" name="Figura a mano libera 6"/>
            <p:cNvSpPr/>
            <p:nvPr/>
          </p:nvSpPr>
          <p:spPr>
            <a:xfrm>
              <a:off x="2983351" y="2697480"/>
              <a:ext cx="1710569"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421950" tIns="424423" rIns="421950" bIns="424423" numCol="1" spcCol="1270" anchor="ctr" anchorCtr="0">
              <a:noAutofit/>
            </a:bodyPr>
            <a:lstStyle/>
            <a:p>
              <a:pPr lvl="0" algn="ctr" defTabSz="444500">
                <a:lnSpc>
                  <a:spcPct val="90000"/>
                </a:lnSpc>
                <a:spcBef>
                  <a:spcPct val="0"/>
                </a:spcBef>
                <a:spcAft>
                  <a:spcPct val="35000"/>
                </a:spcAft>
              </a:pPr>
              <a:r>
                <a:rPr lang="it-IT" kern="1200" dirty="0" smtClean="0"/>
                <a:t>DIMENSIONE EUROPEA </a:t>
              </a:r>
              <a:endParaRPr lang="it-IT" kern="1200" dirty="0"/>
            </a:p>
          </p:txBody>
        </p:sp>
        <p:sp>
          <p:nvSpPr>
            <p:cNvPr id="8" name="Figura a mano libera 7"/>
            <p:cNvSpPr/>
            <p:nvPr/>
          </p:nvSpPr>
          <p:spPr>
            <a:xfrm>
              <a:off x="3799838" y="1039223"/>
              <a:ext cx="2265941" cy="2308497"/>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541021" tIns="541021" rIns="541019" bIns="541019" numCol="1" spcCol="1270" anchor="ctr" anchorCtr="0">
              <a:noAutofit/>
            </a:bodyPr>
            <a:lstStyle/>
            <a:p>
              <a:pPr lvl="0" algn="ctr" defTabSz="444500">
                <a:lnSpc>
                  <a:spcPct val="90000"/>
                </a:lnSpc>
                <a:spcBef>
                  <a:spcPct val="0"/>
                </a:spcBef>
                <a:spcAft>
                  <a:spcPct val="35000"/>
                </a:spcAft>
              </a:pPr>
              <a:r>
                <a:rPr lang="it-IT" kern="1200" dirty="0" smtClean="0"/>
                <a:t>ATTENZIONE ALLO SPORT DI BASE</a:t>
              </a:r>
              <a:endParaRPr lang="it-IT" kern="1200" dirty="0"/>
            </a:p>
          </p:txBody>
        </p:sp>
        <p:sp>
          <p:nvSpPr>
            <p:cNvPr id="9" name="Freccia ad arco 8"/>
            <p:cNvSpPr/>
            <p:nvPr/>
          </p:nvSpPr>
          <p:spPr>
            <a:xfrm>
              <a:off x="4195505" y="2889320"/>
              <a:ext cx="2861056" cy="2861056"/>
            </a:xfrm>
            <a:prstGeom prst="circularArrow">
              <a:avLst>
                <a:gd name="adj1" fmla="val 4687"/>
                <a:gd name="adj2" fmla="val 299029"/>
                <a:gd name="adj3" fmla="val 2513083"/>
                <a:gd name="adj4" fmla="val 15867933"/>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orma 9"/>
            <p:cNvSpPr/>
            <p:nvPr/>
          </p:nvSpPr>
          <p:spPr>
            <a:xfrm>
              <a:off x="2780429" y="2338355"/>
              <a:ext cx="2078736" cy="2078736"/>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reccia ad arco 10"/>
            <p:cNvSpPr/>
            <p:nvPr/>
          </p:nvSpPr>
          <p:spPr>
            <a:xfrm>
              <a:off x="3610400" y="1227668"/>
              <a:ext cx="2241296" cy="2241296"/>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15" name="Segnaposto piè di pagina 14"/>
          <p:cNvSpPr>
            <a:spLocks noGrp="1"/>
          </p:cNvSpPr>
          <p:nvPr>
            <p:ph type="ftr" sz="quarter" idx="11"/>
          </p:nvPr>
        </p:nvSpPr>
        <p:spPr/>
        <p:txBody>
          <a:bodyPr/>
          <a:lstStyle/>
          <a:p>
            <a:endParaRPr lang="it-IT"/>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059" y="544522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08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B – </a:t>
            </a:r>
            <a:br>
              <a:rPr lang="it-IT" sz="3200" dirty="0" smtClean="0">
                <a:solidFill>
                  <a:srgbClr val="0070C0"/>
                </a:solidFill>
              </a:rPr>
            </a:br>
            <a:r>
              <a:rPr lang="it-IT" sz="3200" dirty="0" smtClean="0">
                <a:solidFill>
                  <a:srgbClr val="0070C0"/>
                </a:solidFill>
              </a:rPr>
              <a:t>informazioni sulle AZIONI del Programma</a:t>
            </a:r>
            <a:endParaRPr lang="it-IT" sz="3200" dirty="0"/>
          </a:p>
        </p:txBody>
      </p:sp>
      <p:graphicFrame>
        <p:nvGraphicFramePr>
          <p:cNvPr id="4" name="Diagramma 3"/>
          <p:cNvGraphicFramePr/>
          <p:nvPr>
            <p:extLst>
              <p:ext uri="{D42A27DB-BD31-4B8C-83A1-F6EECF244321}">
                <p14:modId xmlns:p14="http://schemas.microsoft.com/office/powerpoint/2010/main" val="385076069"/>
              </p:ext>
            </p:extLst>
          </p:nvPr>
        </p:nvGraphicFramePr>
        <p:xfrm>
          <a:off x="755576" y="1772816"/>
          <a:ext cx="770485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egnaposto piè di pagina 11"/>
          <p:cNvSpPr>
            <a:spLocks noGrp="1"/>
          </p:cNvSpPr>
          <p:nvPr>
            <p:ph type="ftr" sz="quarter" idx="11"/>
          </p:nvPr>
        </p:nvSpPr>
        <p:spPr/>
        <p:txBody>
          <a:bodyPr/>
          <a:lstStyle/>
          <a:p>
            <a:endParaRPr lang="it-IT"/>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0059"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5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B – </a:t>
            </a:r>
            <a:br>
              <a:rPr lang="it-IT" sz="3200" dirty="0" smtClean="0">
                <a:solidFill>
                  <a:srgbClr val="0070C0"/>
                </a:solidFill>
              </a:rPr>
            </a:br>
            <a:r>
              <a:rPr lang="it-IT" sz="3200" dirty="0" smtClean="0">
                <a:solidFill>
                  <a:srgbClr val="0070C0"/>
                </a:solidFill>
              </a:rPr>
              <a:t>informazioni sulle AZIONI del Programma</a:t>
            </a:r>
            <a:endParaRPr lang="it-IT" sz="3200" dirty="0"/>
          </a:p>
        </p:txBody>
      </p:sp>
      <p:graphicFrame>
        <p:nvGraphicFramePr>
          <p:cNvPr id="2" name="Diagramma 1"/>
          <p:cNvGraphicFramePr/>
          <p:nvPr>
            <p:extLst>
              <p:ext uri="{D42A27DB-BD31-4B8C-83A1-F6EECF244321}">
                <p14:modId xmlns:p14="http://schemas.microsoft.com/office/powerpoint/2010/main" val="1166604593"/>
              </p:ext>
            </p:extLst>
          </p:nvPr>
        </p:nvGraphicFramePr>
        <p:xfrm>
          <a:off x="827584" y="1628800"/>
          <a:ext cx="748883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piè di pagina 4"/>
          <p:cNvSpPr>
            <a:spLocks noGrp="1"/>
          </p:cNvSpPr>
          <p:nvPr>
            <p:ph type="ftr" sz="quarter" idx="11"/>
          </p:nvPr>
        </p:nvSpPr>
        <p:spPr/>
        <p:txBody>
          <a:bodyPr/>
          <a:lstStyle/>
          <a:p>
            <a:endParaRPr lang="it-IT"/>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0059"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63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B – </a:t>
            </a:r>
            <a:br>
              <a:rPr lang="it-IT" sz="3200" dirty="0" smtClean="0">
                <a:solidFill>
                  <a:srgbClr val="0070C0"/>
                </a:solidFill>
              </a:rPr>
            </a:br>
            <a:r>
              <a:rPr lang="it-IT" sz="3200" dirty="0" smtClean="0">
                <a:solidFill>
                  <a:srgbClr val="0070C0"/>
                </a:solidFill>
              </a:rPr>
              <a:t>I PARTENARIATI DI COLLABORAZIONE</a:t>
            </a:r>
            <a:endParaRPr lang="it-IT" sz="3200" dirty="0"/>
          </a:p>
        </p:txBody>
      </p:sp>
      <p:sp>
        <p:nvSpPr>
          <p:cNvPr id="4" name="Segnaposto piè di pagina 3"/>
          <p:cNvSpPr>
            <a:spLocks noGrp="1"/>
          </p:cNvSpPr>
          <p:nvPr>
            <p:ph type="ftr" sz="quarter" idx="11"/>
          </p:nvPr>
        </p:nvSpPr>
        <p:spPr/>
        <p:txBody>
          <a:bodyPr/>
          <a:lstStyle/>
          <a:p>
            <a:endParaRPr lang="it-IT" dirty="0"/>
          </a:p>
        </p:txBody>
      </p:sp>
      <p:sp>
        <p:nvSpPr>
          <p:cNvPr id="5" name="Rettangolo 4"/>
          <p:cNvSpPr/>
          <p:nvPr/>
        </p:nvSpPr>
        <p:spPr>
          <a:xfrm>
            <a:off x="467544" y="1556792"/>
            <a:ext cx="8208912" cy="4524315"/>
          </a:xfrm>
          <a:prstGeom prst="rect">
            <a:avLst/>
          </a:prstGeom>
        </p:spPr>
        <p:txBody>
          <a:bodyPr wrap="square">
            <a:spAutoFit/>
          </a:bodyPr>
          <a:lstStyle/>
          <a:p>
            <a:r>
              <a:rPr lang="it-IT" dirty="0"/>
              <a:t> I partenariati di collaborazione sono, in particolare, progetti innovativi che </a:t>
            </a:r>
            <a:r>
              <a:rPr lang="it-IT" b="1" dirty="0">
                <a:solidFill>
                  <a:srgbClr val="FF0000"/>
                </a:solidFill>
              </a:rPr>
              <a:t>intendono</a:t>
            </a:r>
            <a:r>
              <a:rPr lang="it-IT" dirty="0"/>
              <a:t>:</a:t>
            </a:r>
          </a:p>
          <a:p>
            <a:pPr marL="285750" indent="-285750">
              <a:buFontTx/>
              <a:buChar char="-"/>
            </a:pPr>
            <a:r>
              <a:rPr lang="it-IT" dirty="0" smtClean="0"/>
              <a:t>incoraggiare </a:t>
            </a:r>
            <a:r>
              <a:rPr lang="it-IT" dirty="0"/>
              <a:t>la partecipazione allo sport e l'attività fisica, in particolare sostenendo la settimana europea dello </a:t>
            </a:r>
            <a:r>
              <a:rPr lang="it-IT" dirty="0" smtClean="0"/>
              <a:t>sport;</a:t>
            </a:r>
          </a:p>
          <a:p>
            <a:pPr marL="285750" indent="-285750">
              <a:buFontTx/>
              <a:buChar char="-"/>
            </a:pPr>
            <a:r>
              <a:rPr lang="it-IT" dirty="0" smtClean="0"/>
              <a:t>promuovere </a:t>
            </a:r>
            <a:r>
              <a:rPr lang="it-IT" dirty="0"/>
              <a:t>l'educazione nello sport e attraverso di esso con particolare enfasi sullo sviluppo delle competenze, oltre a sostenere l'attuazione degli orientamenti europei sulla duplice carriera degli </a:t>
            </a:r>
            <a:r>
              <a:rPr lang="it-IT" dirty="0" smtClean="0"/>
              <a:t>atleti;</a:t>
            </a:r>
          </a:p>
          <a:p>
            <a:pPr marL="285750" indent="-285750">
              <a:buFontTx/>
              <a:buChar char="-"/>
            </a:pPr>
            <a:r>
              <a:rPr lang="it-IT" dirty="0" smtClean="0"/>
              <a:t>promuovere </a:t>
            </a:r>
            <a:r>
              <a:rPr lang="it-IT" dirty="0"/>
              <a:t>le attività di volontariato in ambito </a:t>
            </a:r>
            <a:r>
              <a:rPr lang="it-IT" dirty="0" smtClean="0"/>
              <a:t>sportivo;</a:t>
            </a:r>
          </a:p>
          <a:p>
            <a:pPr marL="285750" indent="-285750">
              <a:buFontTx/>
              <a:buChar char="-"/>
            </a:pPr>
            <a:r>
              <a:rPr lang="it-IT" dirty="0" smtClean="0"/>
              <a:t>combattere </a:t>
            </a:r>
            <a:r>
              <a:rPr lang="it-IT" dirty="0"/>
              <a:t>il doping, soprattutto in ambienti </a:t>
            </a:r>
            <a:r>
              <a:rPr lang="it-IT" dirty="0" smtClean="0"/>
              <a:t>ricreativi;</a:t>
            </a:r>
          </a:p>
          <a:p>
            <a:pPr marL="285750" indent="-285750">
              <a:buFontTx/>
              <a:buChar char="-"/>
            </a:pPr>
            <a:r>
              <a:rPr lang="it-IT" dirty="0" smtClean="0"/>
              <a:t>combattere </a:t>
            </a:r>
            <a:r>
              <a:rPr lang="it-IT" dirty="0"/>
              <a:t>le partite </a:t>
            </a:r>
            <a:r>
              <a:rPr lang="it-IT" dirty="0" smtClean="0"/>
              <a:t>truccate;</a:t>
            </a:r>
          </a:p>
          <a:p>
            <a:pPr marL="285750" indent="-285750">
              <a:buFontTx/>
              <a:buChar char="-"/>
            </a:pPr>
            <a:r>
              <a:rPr lang="it-IT" dirty="0" smtClean="0"/>
              <a:t>migliorare </a:t>
            </a:r>
            <a:r>
              <a:rPr lang="it-IT" dirty="0"/>
              <a:t>la buona </a:t>
            </a:r>
            <a:r>
              <a:rPr lang="it-IT" dirty="0" err="1"/>
              <a:t>governance</a:t>
            </a:r>
            <a:r>
              <a:rPr lang="it-IT" dirty="0"/>
              <a:t> in ambito </a:t>
            </a:r>
            <a:r>
              <a:rPr lang="it-IT" dirty="0" smtClean="0"/>
              <a:t>sportivo;</a:t>
            </a:r>
          </a:p>
          <a:p>
            <a:pPr marL="285750" indent="-285750">
              <a:buFontTx/>
              <a:buChar char="-"/>
            </a:pPr>
            <a:r>
              <a:rPr lang="it-IT" dirty="0" smtClean="0"/>
              <a:t>contrastare </a:t>
            </a:r>
            <a:r>
              <a:rPr lang="it-IT" dirty="0"/>
              <a:t>la violenza, il razzismo, la discriminazione e l'intolleranza nello </a:t>
            </a:r>
            <a:r>
              <a:rPr lang="it-IT" dirty="0" smtClean="0"/>
              <a:t>sport;</a:t>
            </a:r>
          </a:p>
          <a:p>
            <a:pPr marL="285750" indent="-285750">
              <a:buFontTx/>
              <a:buChar char="-"/>
            </a:pPr>
            <a:r>
              <a:rPr lang="it-IT" dirty="0" smtClean="0"/>
              <a:t>incoraggiare </a:t>
            </a:r>
            <a:r>
              <a:rPr lang="it-IT" dirty="0"/>
              <a:t>l'inclusione sociale e le pari opportunità in </a:t>
            </a:r>
            <a:endParaRPr lang="it-IT" dirty="0" smtClean="0"/>
          </a:p>
          <a:p>
            <a:r>
              <a:rPr lang="it-IT" dirty="0" smtClean="0"/>
              <a:t>ambito </a:t>
            </a:r>
            <a:r>
              <a:rPr lang="it-IT" dirty="0"/>
              <a:t>sportivo.</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058" y="5492698"/>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45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Risultati immagini per omini per ma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5760" y="5301208"/>
            <a:ext cx="2998240" cy="1584176"/>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p:cNvSpPr>
            <a:spLocks noGrp="1"/>
          </p:cNvSpPr>
          <p:nvPr>
            <p:ph type="title"/>
          </p:nvPr>
        </p:nvSpPr>
        <p:spPr/>
        <p:txBody>
          <a:bodyPr>
            <a:noAutofit/>
          </a:bodyPr>
          <a:lstStyle/>
          <a:p>
            <a:r>
              <a:rPr lang="it-IT" sz="3200" dirty="0" smtClean="0">
                <a:solidFill>
                  <a:srgbClr val="0070C0"/>
                </a:solidFill>
              </a:rPr>
              <a:t>Erasmus+ sport: parte B – </a:t>
            </a:r>
            <a:br>
              <a:rPr lang="it-IT" sz="3200" dirty="0" smtClean="0">
                <a:solidFill>
                  <a:srgbClr val="0070C0"/>
                </a:solidFill>
              </a:rPr>
            </a:br>
            <a:r>
              <a:rPr lang="it-IT" sz="3200" dirty="0" smtClean="0">
                <a:solidFill>
                  <a:srgbClr val="0070C0"/>
                </a:solidFill>
              </a:rPr>
              <a:t>I PARTENARIATI DI </a:t>
            </a:r>
            <a:br>
              <a:rPr lang="it-IT" sz="3200" dirty="0" smtClean="0">
                <a:solidFill>
                  <a:srgbClr val="0070C0"/>
                </a:solidFill>
              </a:rPr>
            </a:br>
            <a:r>
              <a:rPr lang="it-IT" sz="3200" dirty="0" smtClean="0">
                <a:solidFill>
                  <a:srgbClr val="0070C0"/>
                </a:solidFill>
              </a:rPr>
              <a:t>COLLABORAZIONE</a:t>
            </a:r>
            <a:endParaRPr lang="it-IT" sz="3200" dirty="0"/>
          </a:p>
        </p:txBody>
      </p:sp>
      <p:sp>
        <p:nvSpPr>
          <p:cNvPr id="4" name="Segnaposto piè di pagina 3"/>
          <p:cNvSpPr>
            <a:spLocks noGrp="1"/>
          </p:cNvSpPr>
          <p:nvPr>
            <p:ph type="ftr" sz="quarter" idx="11"/>
          </p:nvPr>
        </p:nvSpPr>
        <p:spPr/>
        <p:txBody>
          <a:bodyPr/>
          <a:lstStyle/>
          <a:p>
            <a:endParaRPr lang="it-IT" dirty="0"/>
          </a:p>
        </p:txBody>
      </p:sp>
      <p:graphicFrame>
        <p:nvGraphicFramePr>
          <p:cNvPr id="2" name="Diagramma 1"/>
          <p:cNvGraphicFramePr/>
          <p:nvPr>
            <p:extLst>
              <p:ext uri="{D42A27DB-BD31-4B8C-83A1-F6EECF244321}">
                <p14:modId xmlns:p14="http://schemas.microsoft.com/office/powerpoint/2010/main" val="1609003414"/>
              </p:ext>
            </p:extLst>
          </p:nvPr>
        </p:nvGraphicFramePr>
        <p:xfrm>
          <a:off x="395536" y="1593622"/>
          <a:ext cx="6984776"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0059"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87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B – </a:t>
            </a:r>
            <a:br>
              <a:rPr lang="it-IT" sz="3200" dirty="0" smtClean="0">
                <a:solidFill>
                  <a:srgbClr val="0070C0"/>
                </a:solidFill>
              </a:rPr>
            </a:br>
            <a:r>
              <a:rPr lang="it-IT" sz="3200" dirty="0" smtClean="0">
                <a:solidFill>
                  <a:srgbClr val="0070C0"/>
                </a:solidFill>
              </a:rPr>
              <a:t>I PARTENARIATI DI </a:t>
            </a:r>
            <a:br>
              <a:rPr lang="it-IT" sz="3200" dirty="0" smtClean="0">
                <a:solidFill>
                  <a:srgbClr val="0070C0"/>
                </a:solidFill>
              </a:rPr>
            </a:br>
            <a:r>
              <a:rPr lang="it-IT" sz="3200" dirty="0" smtClean="0">
                <a:solidFill>
                  <a:srgbClr val="0070C0"/>
                </a:solidFill>
              </a:rPr>
              <a:t>COLLABORAZIONE</a:t>
            </a:r>
            <a:endParaRPr lang="it-IT" sz="3200" dirty="0"/>
          </a:p>
        </p:txBody>
      </p:sp>
      <p:sp>
        <p:nvSpPr>
          <p:cNvPr id="4" name="Segnaposto piè di pagina 3"/>
          <p:cNvSpPr>
            <a:spLocks noGrp="1"/>
          </p:cNvSpPr>
          <p:nvPr>
            <p:ph type="ftr" sz="quarter" idx="11"/>
          </p:nvPr>
        </p:nvSpPr>
        <p:spPr/>
        <p:txBody>
          <a:bodyPr/>
          <a:lstStyle/>
          <a:p>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4234451864"/>
              </p:ext>
            </p:extLst>
          </p:nvPr>
        </p:nvGraphicFramePr>
        <p:xfrm>
          <a:off x="539552" y="1772816"/>
          <a:ext cx="8064896" cy="4460240"/>
        </p:xfrm>
        <a:graphic>
          <a:graphicData uri="http://schemas.openxmlformats.org/drawingml/2006/table">
            <a:tbl>
              <a:tblPr firstRow="1" bandRow="1">
                <a:tableStyleId>{5C22544A-7EE6-4342-B048-85BDC9FD1C3A}</a:tableStyleId>
              </a:tblPr>
              <a:tblGrid>
                <a:gridCol w="8064896"/>
              </a:tblGrid>
              <a:tr h="211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t>ESEMPI</a:t>
                      </a:r>
                      <a:r>
                        <a:rPr lang="it-IT" sz="1600" baseline="0" dirty="0" smtClean="0"/>
                        <a:t> DI ATTIVITA’</a:t>
                      </a:r>
                      <a:endParaRPr lang="it-IT" sz="1600" dirty="0" smtClean="0"/>
                    </a:p>
                  </a:txBody>
                  <a:tcPr/>
                </a:tc>
              </a:tr>
              <a:tr h="370840">
                <a:tc>
                  <a:txBody>
                    <a:bodyPr/>
                    <a:lstStyle/>
                    <a:p>
                      <a:r>
                        <a:rPr kumimoji="0" lang="it-IT" sz="1600" b="0" i="0" kern="1200" dirty="0" smtClean="0">
                          <a:solidFill>
                            <a:schemeClr val="dk1"/>
                          </a:solidFill>
                          <a:effectLst/>
                          <a:latin typeface="+mn-lt"/>
                          <a:ea typeface="+mn-ea"/>
                          <a:cs typeface="+mn-cs"/>
                        </a:rPr>
                        <a:t>creazione di reti fra i principali soggetti interessati</a:t>
                      </a:r>
                    </a:p>
                  </a:txBody>
                  <a:tcPr/>
                </a:tc>
              </a:tr>
              <a:tr h="370840">
                <a:tc>
                  <a:txBody>
                    <a:bodyPr/>
                    <a:lstStyle/>
                    <a:p>
                      <a:r>
                        <a:rPr kumimoji="0" lang="it-IT" sz="1600" b="0" i="0" kern="1200" dirty="0" smtClean="0">
                          <a:solidFill>
                            <a:schemeClr val="dk1"/>
                          </a:solidFill>
                          <a:effectLst/>
                          <a:latin typeface="+mn-lt"/>
                          <a:ea typeface="+mn-ea"/>
                          <a:cs typeface="+mn-cs"/>
                        </a:rPr>
                        <a:t>sviluppo, promozione, individuazione e condivisione di buone pratiche</a:t>
                      </a:r>
                    </a:p>
                  </a:txBody>
                  <a:tcPr/>
                </a:tc>
              </a:tr>
              <a:tr h="370840">
                <a:tc>
                  <a:txBody>
                    <a:bodyPr/>
                    <a:lstStyle/>
                    <a:p>
                      <a:r>
                        <a:rPr kumimoji="0" lang="it-IT" sz="1600" b="0" i="0" kern="1200" dirty="0" smtClean="0">
                          <a:solidFill>
                            <a:schemeClr val="dk1"/>
                          </a:solidFill>
                          <a:effectLst/>
                          <a:latin typeface="+mn-lt"/>
                          <a:ea typeface="+mn-ea"/>
                          <a:cs typeface="+mn-cs"/>
                        </a:rPr>
                        <a:t>preparazione, sviluppo e attuazione di moduli e strumenti per il settore dell'istruzione e della formazione</a:t>
                      </a:r>
                    </a:p>
                  </a:txBody>
                  <a:tcPr/>
                </a:tc>
              </a:tr>
              <a:tr h="370840">
                <a:tc>
                  <a:txBody>
                    <a:bodyPr/>
                    <a:lstStyle/>
                    <a:p>
                      <a:r>
                        <a:rPr kumimoji="0" lang="it-IT" sz="1600" b="0" i="0" kern="1200" dirty="0" smtClean="0">
                          <a:solidFill>
                            <a:schemeClr val="dk1"/>
                          </a:solidFill>
                          <a:effectLst/>
                          <a:latin typeface="+mn-lt"/>
                          <a:ea typeface="+mn-ea"/>
                          <a:cs typeface="+mn-cs"/>
                        </a:rPr>
                        <a:t>attività per aumentare le competenze dei moltiplicatori nel settore dello sport e per sviluppare il monitoraggio e l'analisi comparativa degli indicatori, soprattutto per quanto riguarda la promozione di comportamenti e codici di condotta etici tra gli sportivi</a:t>
                      </a:r>
                    </a:p>
                  </a:txBody>
                  <a:tcPr/>
                </a:tc>
              </a:tr>
              <a:tr h="370840">
                <a:tc>
                  <a:txBody>
                    <a:bodyPr/>
                    <a:lstStyle/>
                    <a:p>
                      <a:r>
                        <a:rPr kumimoji="0" lang="it-IT" sz="1600" b="0" i="0" kern="1200" dirty="0" smtClean="0">
                          <a:solidFill>
                            <a:schemeClr val="dk1"/>
                          </a:solidFill>
                          <a:effectLst/>
                          <a:latin typeface="+mn-lt"/>
                          <a:ea typeface="+mn-ea"/>
                          <a:cs typeface="+mn-cs"/>
                        </a:rPr>
                        <a:t>attività di sensibilizzazione sul valore dello sport e dell'attività fisica in relazione allo sviluppo personale, sociale e professionale degli individui</a:t>
                      </a:r>
                    </a:p>
                  </a:txBody>
                  <a:tcPr/>
                </a:tc>
              </a:tr>
              <a:tr h="370840">
                <a:tc>
                  <a:txBody>
                    <a:bodyPr/>
                    <a:lstStyle/>
                    <a:p>
                      <a:r>
                        <a:rPr kumimoji="0" lang="it-IT" sz="1600" b="0" i="0" kern="1200" dirty="0" smtClean="0">
                          <a:solidFill>
                            <a:schemeClr val="dk1"/>
                          </a:solidFill>
                          <a:effectLst/>
                          <a:latin typeface="+mn-lt"/>
                          <a:ea typeface="+mn-ea"/>
                          <a:cs typeface="+mn-cs"/>
                        </a:rPr>
                        <a:t>attività per promuovere sinergie innovative tra il settore dello sport e i settori della sanità, dell'istruzione, della formazione e della gioventù</a:t>
                      </a:r>
                    </a:p>
                  </a:txBody>
                  <a:tcPr/>
                </a:tc>
              </a:tr>
              <a:tr h="370840">
                <a:tc>
                  <a:txBody>
                    <a:bodyPr/>
                    <a:lstStyle/>
                    <a:p>
                      <a:r>
                        <a:rPr kumimoji="0" lang="it-IT" sz="1600" b="0" i="0" kern="1200" dirty="0" smtClean="0">
                          <a:solidFill>
                            <a:schemeClr val="dk1"/>
                          </a:solidFill>
                          <a:effectLst/>
                          <a:latin typeface="+mn-lt"/>
                          <a:ea typeface="+mn-ea"/>
                          <a:cs typeface="+mn-cs"/>
                        </a:rPr>
                        <a:t>conferenze, seminari, riunioni, eventi e azioni di sensibilizzazione a sostegno delle attività summenzionate.</a:t>
                      </a:r>
                    </a:p>
                  </a:txBody>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059"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59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B – </a:t>
            </a:r>
            <a:br>
              <a:rPr lang="it-IT" sz="3200" dirty="0" smtClean="0">
                <a:solidFill>
                  <a:srgbClr val="0070C0"/>
                </a:solidFill>
              </a:rPr>
            </a:br>
            <a:r>
              <a:rPr lang="it-IT" sz="3200" dirty="0" smtClean="0">
                <a:solidFill>
                  <a:srgbClr val="0070C0"/>
                </a:solidFill>
              </a:rPr>
              <a:t>I PARTENARIATI DI </a:t>
            </a:r>
            <a:br>
              <a:rPr lang="it-IT" sz="3200" dirty="0" smtClean="0">
                <a:solidFill>
                  <a:srgbClr val="0070C0"/>
                </a:solidFill>
              </a:rPr>
            </a:br>
            <a:r>
              <a:rPr lang="it-IT" sz="3200" dirty="0" smtClean="0">
                <a:solidFill>
                  <a:srgbClr val="0070C0"/>
                </a:solidFill>
              </a:rPr>
              <a:t>COLLABORAZIONE</a:t>
            </a:r>
            <a:endParaRPr lang="it-IT" sz="3200" dirty="0"/>
          </a:p>
        </p:txBody>
      </p:sp>
      <p:sp>
        <p:nvSpPr>
          <p:cNvPr id="4" name="Segnaposto piè di pagina 3"/>
          <p:cNvSpPr>
            <a:spLocks noGrp="1"/>
          </p:cNvSpPr>
          <p:nvPr>
            <p:ph type="ftr" sz="quarter" idx="11"/>
          </p:nvPr>
        </p:nvSpPr>
        <p:spPr/>
        <p:txBody>
          <a:bodyPr/>
          <a:lstStyle/>
          <a:p>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3381605462"/>
              </p:ext>
            </p:extLst>
          </p:nvPr>
        </p:nvGraphicFramePr>
        <p:xfrm>
          <a:off x="611560" y="1988840"/>
          <a:ext cx="8064896" cy="3672408"/>
        </p:xfrm>
        <a:graphic>
          <a:graphicData uri="http://schemas.openxmlformats.org/drawingml/2006/table">
            <a:tbl>
              <a:tblPr firstRow="1" bandRow="1">
                <a:tableStyleId>{5C22544A-7EE6-4342-B048-85BDC9FD1C3A}</a:tableStyleId>
              </a:tblPr>
              <a:tblGrid>
                <a:gridCol w="8064896"/>
              </a:tblGrid>
              <a:tr h="407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t>CHI PUO’ PARTECIPARE?</a:t>
                      </a:r>
                    </a:p>
                  </a:txBody>
                  <a:tcPr/>
                </a:tc>
              </a:tr>
              <a:tr h="703621">
                <a:tc>
                  <a:txBody>
                    <a:bodyPr/>
                    <a:lstStyle/>
                    <a:p>
                      <a:r>
                        <a:rPr kumimoji="0" lang="it-IT" sz="1600" b="0" i="0" kern="1200" dirty="0" smtClean="0">
                          <a:solidFill>
                            <a:schemeClr val="dk1"/>
                          </a:solidFill>
                          <a:effectLst/>
                          <a:latin typeface="+mn-lt"/>
                          <a:ea typeface="+mn-ea"/>
                          <a:cs typeface="+mn-cs"/>
                        </a:rPr>
                        <a:t>I partenariati di collaborazione sono aperti a </a:t>
                      </a:r>
                      <a:r>
                        <a:rPr kumimoji="0" lang="it-IT" sz="1600" b="0" i="0" kern="1200" dirty="0" smtClean="0">
                          <a:solidFill>
                            <a:srgbClr val="FF0000"/>
                          </a:solidFill>
                          <a:effectLst/>
                          <a:latin typeface="+mn-lt"/>
                          <a:ea typeface="+mn-ea"/>
                          <a:cs typeface="+mn-cs"/>
                        </a:rPr>
                        <a:t>ogni tipo </a:t>
                      </a:r>
                      <a:r>
                        <a:rPr kumimoji="0" lang="it-IT" sz="1600" b="0" i="0" kern="1200" dirty="0" smtClean="0">
                          <a:solidFill>
                            <a:schemeClr val="dk1"/>
                          </a:solidFill>
                          <a:effectLst/>
                          <a:latin typeface="+mn-lt"/>
                          <a:ea typeface="+mn-ea"/>
                          <a:cs typeface="+mn-cs"/>
                        </a:rPr>
                        <a:t>di istituzione pubblica o organizzazione attiva nel settore dello sport e dell'attività fisica.</a:t>
                      </a:r>
                    </a:p>
                  </a:txBody>
                  <a:tcPr/>
                </a:tc>
              </a:tr>
              <a:tr h="703621">
                <a:tc>
                  <a:txBody>
                    <a:bodyPr/>
                    <a:lstStyle/>
                    <a:p>
                      <a:r>
                        <a:rPr kumimoji="0" lang="it-IT" sz="1600" b="0" i="0" kern="1200" dirty="0" smtClean="0">
                          <a:solidFill>
                            <a:schemeClr val="dk1"/>
                          </a:solidFill>
                          <a:effectLst/>
                          <a:latin typeface="+mn-lt"/>
                          <a:ea typeface="+mn-ea"/>
                          <a:cs typeface="+mn-cs"/>
                        </a:rPr>
                        <a:t>I partenariati di collaborazione mirano alla cooperazione tra le organizzazioni con sede nei paesi aderenti al Programma.</a:t>
                      </a:r>
                    </a:p>
                  </a:txBody>
                  <a:tcPr/>
                </a:tc>
              </a:tr>
              <a:tr h="450564">
                <a:tc>
                  <a:txBody>
                    <a:bodyPr/>
                    <a:lstStyle/>
                    <a:p>
                      <a:r>
                        <a:rPr kumimoji="0" lang="it-IT" sz="1600" b="0" i="0" kern="1200" dirty="0" smtClean="0">
                          <a:solidFill>
                            <a:schemeClr val="dk1"/>
                          </a:solidFill>
                          <a:effectLst/>
                          <a:latin typeface="+mn-lt"/>
                          <a:ea typeface="+mn-ea"/>
                          <a:cs typeface="+mn-cs"/>
                        </a:rPr>
                        <a:t>In particolare:</a:t>
                      </a:r>
                    </a:p>
                  </a:txBody>
                  <a:tcPr/>
                </a:tc>
              </a:tr>
              <a:tr h="703621">
                <a:tc>
                  <a:txBody>
                    <a:bodyPr/>
                    <a:lstStyle/>
                    <a:p>
                      <a:r>
                        <a:rPr kumimoji="0" lang="it-IT" sz="1600" b="0" i="0" kern="1200" dirty="0" smtClean="0">
                          <a:solidFill>
                            <a:schemeClr val="dk1"/>
                          </a:solidFill>
                          <a:effectLst/>
                          <a:latin typeface="+mn-lt"/>
                          <a:ea typeface="+mn-ea"/>
                          <a:cs typeface="+mn-cs"/>
                        </a:rPr>
                        <a:t>- Richiedente/coordinatore: un'organizzazione partecipante che presenta la proposta di progetto a nome di tutti i partner. </a:t>
                      </a:r>
                    </a:p>
                  </a:txBody>
                  <a:tcPr>
                    <a:solidFill>
                      <a:srgbClr val="FFFF00"/>
                    </a:solidFill>
                  </a:tcPr>
                </a:tc>
              </a:tr>
              <a:tr h="703621">
                <a:tc>
                  <a:txBody>
                    <a:bodyPr/>
                    <a:lstStyle/>
                    <a:p>
                      <a:r>
                        <a:rPr kumimoji="0" lang="it-IT" sz="1600" b="0" i="0" kern="1200" dirty="0" smtClean="0">
                          <a:solidFill>
                            <a:schemeClr val="dk1"/>
                          </a:solidFill>
                          <a:effectLst/>
                          <a:latin typeface="+mn-lt"/>
                          <a:ea typeface="+mn-ea"/>
                          <a:cs typeface="+mn-cs"/>
                        </a:rPr>
                        <a:t>- Partner: organizzazioni che contribuiscono attivamente alla preparazione, attuazione e valutazione del partenariato di collaborazione.</a:t>
                      </a:r>
                    </a:p>
                  </a:txBody>
                  <a:tcPr>
                    <a:solidFill>
                      <a:srgbClr val="00B050"/>
                    </a:solidFill>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059"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1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B – </a:t>
            </a:r>
            <a:br>
              <a:rPr lang="it-IT" sz="3200" dirty="0" smtClean="0">
                <a:solidFill>
                  <a:srgbClr val="0070C0"/>
                </a:solidFill>
              </a:rPr>
            </a:br>
            <a:r>
              <a:rPr lang="it-IT" sz="3200" dirty="0" smtClean="0">
                <a:solidFill>
                  <a:srgbClr val="0070C0"/>
                </a:solidFill>
              </a:rPr>
              <a:t>I PARTENARIATI DI </a:t>
            </a:r>
            <a:br>
              <a:rPr lang="it-IT" sz="3200" dirty="0" smtClean="0">
                <a:solidFill>
                  <a:srgbClr val="0070C0"/>
                </a:solidFill>
              </a:rPr>
            </a:br>
            <a:r>
              <a:rPr lang="it-IT" sz="3200" dirty="0" smtClean="0">
                <a:solidFill>
                  <a:srgbClr val="0070C0"/>
                </a:solidFill>
              </a:rPr>
              <a:t>COLLABORAZIONE</a:t>
            </a:r>
            <a:endParaRPr lang="it-IT" sz="3200" dirty="0"/>
          </a:p>
        </p:txBody>
      </p:sp>
      <p:sp>
        <p:nvSpPr>
          <p:cNvPr id="4" name="Segnaposto piè di pagina 3"/>
          <p:cNvSpPr>
            <a:spLocks noGrp="1"/>
          </p:cNvSpPr>
          <p:nvPr>
            <p:ph type="ftr" sz="quarter" idx="11"/>
          </p:nvPr>
        </p:nvSpPr>
        <p:spPr/>
        <p:txBody>
          <a:bodyPr/>
          <a:lstStyle/>
          <a:p>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3735484836"/>
              </p:ext>
            </p:extLst>
          </p:nvPr>
        </p:nvGraphicFramePr>
        <p:xfrm>
          <a:off x="395536" y="1687419"/>
          <a:ext cx="8424936" cy="4981941"/>
        </p:xfrm>
        <a:graphic>
          <a:graphicData uri="http://schemas.openxmlformats.org/drawingml/2006/table">
            <a:tbl>
              <a:tblPr firstRow="1" bandRow="1">
                <a:tableStyleId>{5C22544A-7EE6-4342-B048-85BDC9FD1C3A}</a:tableStyleId>
              </a:tblPr>
              <a:tblGrid>
                <a:gridCol w="2160240"/>
                <a:gridCol w="6264696"/>
              </a:tblGrid>
              <a:tr h="40736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t>CRITERI</a:t>
                      </a:r>
                      <a:r>
                        <a:rPr lang="it-IT" sz="1800" baseline="0" dirty="0" smtClean="0"/>
                        <a:t> DI AMMISSIBILITA’</a:t>
                      </a:r>
                      <a:endParaRPr lang="it-IT" sz="1800" dirty="0" smtClean="0"/>
                    </a:p>
                  </a:txBody>
                  <a:tcPr/>
                </a:tc>
                <a:tc hMerge="1">
                  <a:txBody>
                    <a:bodyPr/>
                    <a:lstStyle/>
                    <a:p>
                      <a:endParaRPr lang="it-IT"/>
                    </a:p>
                  </a:txBody>
                  <a:tcPr/>
                </a:tc>
              </a:tr>
              <a:tr h="703621">
                <a:tc>
                  <a:txBody>
                    <a:bodyPr/>
                    <a:lstStyle/>
                    <a:p>
                      <a:pPr algn="l" fontAlgn="t"/>
                      <a:r>
                        <a:rPr lang="it-IT" sz="1600" b="1" dirty="0">
                          <a:solidFill>
                            <a:srgbClr val="404040"/>
                          </a:solidFill>
                          <a:effectLst/>
                        </a:rPr>
                        <a:t>Numero e profilo delle organizzazioni partecipanti</a:t>
                      </a:r>
                    </a:p>
                  </a:txBody>
                  <a:tcPr marL="76200" marR="76200" marT="76200" marB="76200"/>
                </a:tc>
                <a:tc>
                  <a:txBody>
                    <a:bodyPr/>
                    <a:lstStyle/>
                    <a:p>
                      <a:pPr algn="just" fontAlgn="t"/>
                      <a:r>
                        <a:rPr lang="it-IT" sz="1600" dirty="0">
                          <a:effectLst/>
                        </a:rPr>
                        <a:t>Un partenariato di collaborazione è transnazionale e coinvolge </a:t>
                      </a:r>
                      <a:r>
                        <a:rPr lang="it-IT" sz="1600" dirty="0">
                          <a:solidFill>
                            <a:srgbClr val="FF0000"/>
                          </a:solidFill>
                          <a:effectLst/>
                        </a:rPr>
                        <a:t>almeno cinque </a:t>
                      </a:r>
                      <a:r>
                        <a:rPr lang="it-IT" sz="1600" dirty="0">
                          <a:effectLst/>
                        </a:rPr>
                        <a:t>organizzazioni di cinque diversi paesi aderenti al Programma. Non esiste un numero massimo di </a:t>
                      </a:r>
                      <a:r>
                        <a:rPr lang="it-IT" sz="1600" dirty="0" smtClean="0">
                          <a:effectLst/>
                        </a:rPr>
                        <a:t>partner,</a:t>
                      </a:r>
                      <a:r>
                        <a:rPr lang="it-IT" sz="1600" baseline="0" dirty="0" smtClean="0">
                          <a:effectLst/>
                        </a:rPr>
                        <a:t> </a:t>
                      </a:r>
                      <a:r>
                        <a:rPr lang="it-IT" sz="1600" dirty="0" smtClean="0">
                          <a:effectLst/>
                        </a:rPr>
                        <a:t>tuttavia </a:t>
                      </a:r>
                      <a:r>
                        <a:rPr lang="it-IT" sz="1600" dirty="0">
                          <a:effectLst/>
                        </a:rPr>
                        <a:t>il budget per la gestione e attuazione dei progetti ha un </a:t>
                      </a:r>
                      <a:r>
                        <a:rPr lang="it-IT" sz="1600" dirty="0">
                          <a:solidFill>
                            <a:srgbClr val="FF0000"/>
                          </a:solidFill>
                          <a:effectLst/>
                        </a:rPr>
                        <a:t>massimale (equivalente a 10 partner</a:t>
                      </a:r>
                      <a:r>
                        <a:rPr lang="it-IT" sz="1600" dirty="0">
                          <a:effectLst/>
                        </a:rPr>
                        <a:t>). Tutte le organizzazioni partecipanti devono essere identificate al momento della presentazione di una domanda di sovvenzione.</a:t>
                      </a:r>
                    </a:p>
                  </a:txBody>
                  <a:tcPr marL="76200" marR="76200" marT="76200" marB="76200"/>
                </a:tc>
              </a:tr>
              <a:tr h="703621">
                <a:tc>
                  <a:txBody>
                    <a:bodyPr/>
                    <a:lstStyle/>
                    <a:p>
                      <a:pPr algn="l" fontAlgn="t"/>
                      <a:r>
                        <a:rPr lang="it-IT" sz="1600" b="1" dirty="0">
                          <a:solidFill>
                            <a:srgbClr val="404040"/>
                          </a:solidFill>
                          <a:effectLst/>
                        </a:rPr>
                        <a:t>Durata del progetto</a:t>
                      </a:r>
                    </a:p>
                  </a:txBody>
                  <a:tcPr marL="76200" marR="76200" marT="76200" marB="76200"/>
                </a:tc>
                <a:tc>
                  <a:txBody>
                    <a:bodyPr/>
                    <a:lstStyle/>
                    <a:p>
                      <a:pPr algn="just" fontAlgn="t"/>
                      <a:r>
                        <a:rPr lang="it-IT" sz="1600" dirty="0">
                          <a:effectLst/>
                        </a:rPr>
                        <a:t>La durata deve essere scelta nella fase di presentazione delle candidature (12, 18, 24, 30 o 36 mesi), sulla base dell'obiettivo del progetto e del tipo di attività previste nel tempo.</a:t>
                      </a:r>
                    </a:p>
                  </a:txBody>
                  <a:tcPr marL="76200" marR="76200" marT="76200" marB="76200"/>
                </a:tc>
              </a:tr>
              <a:tr h="450564">
                <a:tc>
                  <a:txBody>
                    <a:bodyPr/>
                    <a:lstStyle/>
                    <a:p>
                      <a:pPr algn="l" fontAlgn="t"/>
                      <a:r>
                        <a:rPr lang="it-IT" sz="1600" b="1" dirty="0">
                          <a:solidFill>
                            <a:srgbClr val="404040"/>
                          </a:solidFill>
                          <a:effectLst/>
                        </a:rPr>
                        <a:t>Sede (o sedi) dell'attività</a:t>
                      </a:r>
                    </a:p>
                  </a:txBody>
                  <a:tcPr marL="76200" marR="76200" marT="76200" marB="76200"/>
                </a:tc>
                <a:tc>
                  <a:txBody>
                    <a:bodyPr/>
                    <a:lstStyle/>
                    <a:p>
                      <a:pPr fontAlgn="t"/>
                      <a:r>
                        <a:rPr lang="it-IT" sz="1600" dirty="0">
                          <a:effectLst/>
                        </a:rPr>
                        <a:t>Le attività devono essere svolte nei paesi (uno o più) delle organizzazioni partecipanti al partenariato di collaborazione.</a:t>
                      </a:r>
                    </a:p>
                  </a:txBody>
                  <a:tcPr marL="76200" marR="76200" marT="76200" marB="76200"/>
                </a:tc>
              </a:tr>
              <a:tr h="703621">
                <a:tc>
                  <a:txBody>
                    <a:bodyPr/>
                    <a:lstStyle/>
                    <a:p>
                      <a:pPr algn="l" fontAlgn="t"/>
                      <a:r>
                        <a:rPr lang="it-IT" sz="1600" b="1" dirty="0" smtClean="0">
                          <a:solidFill>
                            <a:srgbClr val="404040"/>
                          </a:solidFill>
                          <a:effectLst/>
                        </a:rPr>
                        <a:t>Quando fare domanda?</a:t>
                      </a:r>
                      <a:endParaRPr lang="it-IT" sz="1600" b="1" dirty="0">
                        <a:solidFill>
                          <a:srgbClr val="404040"/>
                        </a:solidFill>
                        <a:effectLst/>
                      </a:endParaRPr>
                    </a:p>
                  </a:txBody>
                  <a:tcPr marL="76200" marR="76200" marT="76200" marB="76200">
                    <a:solidFill>
                      <a:srgbClr val="FFFF00"/>
                    </a:solidFill>
                  </a:tcPr>
                </a:tc>
                <a:tc>
                  <a:txBody>
                    <a:bodyPr/>
                    <a:lstStyle/>
                    <a:p>
                      <a:pPr fontAlgn="t"/>
                      <a:r>
                        <a:rPr lang="it-IT" sz="1600" dirty="0" smtClean="0">
                          <a:effectLst/>
                        </a:rPr>
                        <a:t>Entro </a:t>
                      </a:r>
                      <a:r>
                        <a:rPr lang="it-IT" sz="1600" b="1" dirty="0" smtClean="0">
                          <a:effectLst/>
                        </a:rPr>
                        <a:t>4 aprile alle ore 12 (mezzogiorno, ora di Bruxelles)</a:t>
                      </a:r>
                      <a:r>
                        <a:rPr lang="it-IT" sz="1600" dirty="0" smtClean="0">
                          <a:effectLst/>
                        </a:rPr>
                        <a:t> per i progetti che iniziano il 1° gennaio dell'anno successivo.</a:t>
                      </a:r>
                      <a:endParaRPr lang="it-IT" sz="1600" dirty="0">
                        <a:effectLst/>
                      </a:endParaRPr>
                    </a:p>
                  </a:txBody>
                  <a:tcPr marL="76200" marR="76200" marT="76200" marB="76200">
                    <a:solidFill>
                      <a:srgbClr val="FFFF00"/>
                    </a:solidFill>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059"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80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B – </a:t>
            </a:r>
            <a:br>
              <a:rPr lang="it-IT" sz="3200" dirty="0" smtClean="0">
                <a:solidFill>
                  <a:srgbClr val="0070C0"/>
                </a:solidFill>
              </a:rPr>
            </a:br>
            <a:r>
              <a:rPr lang="it-IT" sz="3200" dirty="0" smtClean="0">
                <a:solidFill>
                  <a:srgbClr val="0070C0"/>
                </a:solidFill>
              </a:rPr>
              <a:t>informazioni sulle AZIONI del Programma</a:t>
            </a:r>
            <a:endParaRPr lang="it-IT" sz="3200" dirty="0"/>
          </a:p>
        </p:txBody>
      </p:sp>
      <p:graphicFrame>
        <p:nvGraphicFramePr>
          <p:cNvPr id="2" name="Diagramma 1"/>
          <p:cNvGraphicFramePr/>
          <p:nvPr>
            <p:extLst>
              <p:ext uri="{D42A27DB-BD31-4B8C-83A1-F6EECF244321}">
                <p14:modId xmlns:p14="http://schemas.microsoft.com/office/powerpoint/2010/main" val="2598490959"/>
              </p:ext>
            </p:extLst>
          </p:nvPr>
        </p:nvGraphicFramePr>
        <p:xfrm>
          <a:off x="827584" y="1628800"/>
          <a:ext cx="748883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piè di pagina 4"/>
          <p:cNvSpPr>
            <a:spLocks noGrp="1"/>
          </p:cNvSpPr>
          <p:nvPr>
            <p:ph type="ftr" sz="quarter" idx="11"/>
          </p:nvPr>
        </p:nvSpPr>
        <p:spPr/>
        <p:txBody>
          <a:bodyPr/>
          <a:lstStyle/>
          <a:p>
            <a:endParaRPr lang="it-IT"/>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0059"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57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77500" lnSpcReduction="20000"/>
          </a:bodyPr>
          <a:lstStyle/>
          <a:p>
            <a:pPr algn="just"/>
            <a:r>
              <a:rPr lang="it-IT" dirty="0"/>
              <a:t>Il programma finanzia </a:t>
            </a:r>
            <a:r>
              <a:rPr lang="it-IT" b="1" dirty="0">
                <a:solidFill>
                  <a:srgbClr val="FF0000"/>
                </a:solidFill>
              </a:rPr>
              <a:t>partenariati di collaborazione </a:t>
            </a:r>
            <a:r>
              <a:rPr lang="it-IT" dirty="0"/>
              <a:t>ed </a:t>
            </a:r>
            <a:r>
              <a:rPr lang="it-IT" b="1" dirty="0">
                <a:solidFill>
                  <a:srgbClr val="FF0000"/>
                </a:solidFill>
              </a:rPr>
              <a:t>eventi sportivi senza scopo di lucro</a:t>
            </a:r>
            <a:r>
              <a:rPr lang="it-IT" dirty="0"/>
              <a:t>, e sostiene le azioni che mirano a rafforzare i dati per la definizione delle politiche e promuovere il dialogo con i soggetti interessati.</a:t>
            </a:r>
          </a:p>
          <a:p>
            <a:endParaRPr lang="it-IT" dirty="0"/>
          </a:p>
          <a:p>
            <a:pPr algn="just"/>
            <a:r>
              <a:rPr lang="it-IT" dirty="0"/>
              <a:t>Le azioni nel settore dello sport sono incentrate principalmente sugli </a:t>
            </a:r>
            <a:r>
              <a:rPr lang="it-IT" b="1" dirty="0">
                <a:solidFill>
                  <a:srgbClr val="FF0000"/>
                </a:solidFill>
              </a:rPr>
              <a:t>sport di base.</a:t>
            </a:r>
          </a:p>
          <a:p>
            <a:endParaRPr lang="it-IT" dirty="0"/>
          </a:p>
          <a:p>
            <a:pPr algn="just"/>
            <a:r>
              <a:rPr lang="it-IT" dirty="0"/>
              <a:t>A livello </a:t>
            </a:r>
            <a:r>
              <a:rPr lang="it-IT" i="1" dirty="0"/>
              <a:t>sistemico</a:t>
            </a:r>
            <a:r>
              <a:rPr lang="it-IT" dirty="0"/>
              <a:t> le azioni in questo settore dovrebbero contribuire allo sviluppo della dimensione europea nello sport; </a:t>
            </a:r>
            <a:endParaRPr lang="it-IT" dirty="0" smtClean="0"/>
          </a:p>
          <a:p>
            <a:pPr algn="just"/>
            <a:r>
              <a:rPr lang="it-IT" dirty="0" smtClean="0"/>
              <a:t>in </a:t>
            </a:r>
            <a:r>
              <a:rPr lang="it-IT" dirty="0"/>
              <a:t>un’ottica </a:t>
            </a:r>
            <a:r>
              <a:rPr lang="it-IT" i="1" dirty="0"/>
              <a:t>individuale</a:t>
            </a:r>
            <a:r>
              <a:rPr lang="it-IT" dirty="0"/>
              <a:t> i progetti sostenuti da Erasmus+ devono condurre all’aumento dei livelli di partecipazione allo sport e alla promozione dell’attività fisica.</a:t>
            </a:r>
          </a:p>
        </p:txBody>
      </p:sp>
      <p:sp>
        <p:nvSpPr>
          <p:cNvPr id="3" name="Titolo 2"/>
          <p:cNvSpPr>
            <a:spLocks noGrp="1"/>
          </p:cNvSpPr>
          <p:nvPr>
            <p:ph type="title"/>
          </p:nvPr>
        </p:nvSpPr>
        <p:spPr/>
        <p:txBody>
          <a:bodyPr/>
          <a:lstStyle/>
          <a:p>
            <a:r>
              <a:rPr lang="it-IT" dirty="0">
                <a:solidFill>
                  <a:srgbClr val="0070C0"/>
                </a:solidFill>
              </a:rPr>
              <a:t>Erasmus+ sport</a:t>
            </a:r>
            <a:endParaRPr lang="it-IT" dirty="0"/>
          </a:p>
        </p:txBody>
      </p:sp>
      <p:sp>
        <p:nvSpPr>
          <p:cNvPr id="4" name="Segnaposto piè di pagina 3"/>
          <p:cNvSpPr>
            <a:spLocks noGrp="1"/>
          </p:cNvSpPr>
          <p:nvPr>
            <p:ph type="ftr" sz="quarter" idx="11"/>
          </p:nvPr>
        </p:nvSpPr>
        <p:spPr/>
        <p:txBody>
          <a:bodyPr/>
          <a:lstStyle/>
          <a:p>
            <a:endParaRPr lang="it-IT"/>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48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isultati immagini per GRUPPI OM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275213"/>
            <a:ext cx="4140161" cy="2577039"/>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p:cNvSpPr>
            <a:spLocks noGrp="1"/>
          </p:cNvSpPr>
          <p:nvPr>
            <p:ph type="title"/>
          </p:nvPr>
        </p:nvSpPr>
        <p:spPr/>
        <p:txBody>
          <a:bodyPr>
            <a:noAutofit/>
          </a:bodyPr>
          <a:lstStyle/>
          <a:p>
            <a:r>
              <a:rPr lang="it-IT" sz="3200" dirty="0" smtClean="0">
                <a:solidFill>
                  <a:srgbClr val="0070C0"/>
                </a:solidFill>
              </a:rPr>
              <a:t>Erasmus+ sport: parte B – </a:t>
            </a:r>
            <a:br>
              <a:rPr lang="it-IT" sz="3200" dirty="0" smtClean="0">
                <a:solidFill>
                  <a:srgbClr val="0070C0"/>
                </a:solidFill>
              </a:rPr>
            </a:br>
            <a:r>
              <a:rPr lang="it-IT" sz="3200" dirty="0" smtClean="0">
                <a:solidFill>
                  <a:srgbClr val="0070C0"/>
                </a:solidFill>
              </a:rPr>
              <a:t>I PARTENARIATI DI COLLABORAZIONE DI PICCOLA SCALA</a:t>
            </a:r>
            <a:endParaRPr lang="it-IT" sz="3200" dirty="0"/>
          </a:p>
        </p:txBody>
      </p:sp>
      <p:sp>
        <p:nvSpPr>
          <p:cNvPr id="4" name="Segnaposto piè di pagina 3"/>
          <p:cNvSpPr>
            <a:spLocks noGrp="1"/>
          </p:cNvSpPr>
          <p:nvPr>
            <p:ph type="ftr" sz="quarter" idx="11"/>
          </p:nvPr>
        </p:nvSpPr>
        <p:spPr/>
        <p:txBody>
          <a:bodyPr/>
          <a:lstStyle/>
          <a:p>
            <a:endParaRPr lang="it-IT" dirty="0"/>
          </a:p>
        </p:txBody>
      </p:sp>
      <p:sp>
        <p:nvSpPr>
          <p:cNvPr id="5" name="Rettangolo 4"/>
          <p:cNvSpPr/>
          <p:nvPr/>
        </p:nvSpPr>
        <p:spPr>
          <a:xfrm>
            <a:off x="467544" y="1916832"/>
            <a:ext cx="8208912" cy="4247317"/>
          </a:xfrm>
          <a:prstGeom prst="rect">
            <a:avLst/>
          </a:prstGeom>
        </p:spPr>
        <p:txBody>
          <a:bodyPr wrap="square">
            <a:spAutoFit/>
          </a:bodyPr>
          <a:lstStyle/>
          <a:p>
            <a:r>
              <a:rPr lang="it-IT" dirty="0"/>
              <a:t> I partenariati di collaborazione </a:t>
            </a:r>
            <a:r>
              <a:rPr lang="it-IT" dirty="0" smtClean="0"/>
              <a:t>di piccola scala sono</a:t>
            </a:r>
            <a:r>
              <a:rPr lang="it-IT" dirty="0"/>
              <a:t>, in particolare</a:t>
            </a:r>
            <a:r>
              <a:rPr lang="it-IT" dirty="0" smtClean="0"/>
              <a:t>, </a:t>
            </a:r>
            <a:r>
              <a:rPr lang="it-IT" dirty="0"/>
              <a:t>destinati ad assicurare la continuità delle azioni preparatorie del 2013 e sono progetti che intendono:</a:t>
            </a:r>
          </a:p>
          <a:p>
            <a:r>
              <a:rPr lang="it-IT" dirty="0" smtClean="0"/>
              <a:t>- incoraggiare </a:t>
            </a:r>
            <a:r>
              <a:rPr lang="it-IT" dirty="0"/>
              <a:t>l'inclusione sociale e le uguali opportunità nello sport;</a:t>
            </a:r>
          </a:p>
          <a:p>
            <a:r>
              <a:rPr lang="it-IT" dirty="0" smtClean="0"/>
              <a:t>- promuovere </a:t>
            </a:r>
            <a:r>
              <a:rPr lang="it-IT" dirty="0"/>
              <a:t>la tradizione degli sport e dei giochi europei;</a:t>
            </a:r>
          </a:p>
          <a:p>
            <a:r>
              <a:rPr lang="it-IT" dirty="0" smtClean="0"/>
              <a:t>- sostenere </a:t>
            </a:r>
            <a:r>
              <a:rPr lang="it-IT" dirty="0"/>
              <a:t>la mobilità di volontari, allenatori, dirigenti e staff delle organizzazioni sportive non-profit;</a:t>
            </a:r>
          </a:p>
          <a:p>
            <a:r>
              <a:rPr lang="it-IT" dirty="0" smtClean="0"/>
              <a:t>- proteggere </a:t>
            </a:r>
            <a:r>
              <a:rPr lang="it-IT" dirty="0"/>
              <a:t>gli atleti, soprattutto i più giovani, dai rischi sulla salute e sulla sicurezza aumentando le condizioni degli allenamenti e la competizione;</a:t>
            </a:r>
          </a:p>
          <a:p>
            <a:pPr marL="285750" indent="-285750">
              <a:buFontTx/>
              <a:buChar char="-"/>
            </a:pPr>
            <a:r>
              <a:rPr lang="it-IT" dirty="0" smtClean="0"/>
              <a:t>promuovere </a:t>
            </a:r>
            <a:r>
              <a:rPr lang="it-IT" dirty="0"/>
              <a:t>l'educazione nello sport e attraverso </a:t>
            </a:r>
            <a:endParaRPr lang="it-IT" dirty="0" smtClean="0"/>
          </a:p>
          <a:p>
            <a:r>
              <a:rPr lang="it-IT" dirty="0" smtClean="0"/>
              <a:t>di </a:t>
            </a:r>
            <a:r>
              <a:rPr lang="it-IT" dirty="0"/>
              <a:t>esso con particolare enfasi sullo </a:t>
            </a:r>
            <a:endParaRPr lang="it-IT" dirty="0" smtClean="0"/>
          </a:p>
          <a:p>
            <a:r>
              <a:rPr lang="it-IT" dirty="0" smtClean="0"/>
              <a:t>sviluppo </a:t>
            </a:r>
            <a:r>
              <a:rPr lang="it-IT" dirty="0"/>
              <a:t>delle competenze</a:t>
            </a:r>
            <a:r>
              <a:rPr lang="it-IT" dirty="0" smtClean="0"/>
              <a:t>.</a:t>
            </a:r>
            <a:endParaRPr lang="it-IT" dirty="0"/>
          </a:p>
          <a:p>
            <a:endParaRPr lang="it-IT" dirty="0" smtClean="0"/>
          </a:p>
          <a:p>
            <a:endParaRPr lang="it-IT"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54594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0059"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47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B – </a:t>
            </a:r>
            <a:br>
              <a:rPr lang="it-IT" sz="3200" dirty="0" smtClean="0">
                <a:solidFill>
                  <a:srgbClr val="0070C0"/>
                </a:solidFill>
              </a:rPr>
            </a:br>
            <a:r>
              <a:rPr lang="it-IT" sz="3200" dirty="0" smtClean="0">
                <a:solidFill>
                  <a:srgbClr val="0070C0"/>
                </a:solidFill>
              </a:rPr>
              <a:t>I PARTENARIATI DI COLLABORAZIONE DI PICCOLA SCALA</a:t>
            </a:r>
            <a:endParaRPr lang="it-IT" sz="3200" dirty="0"/>
          </a:p>
        </p:txBody>
      </p:sp>
      <p:sp>
        <p:nvSpPr>
          <p:cNvPr id="4" name="Segnaposto piè di pagina 3"/>
          <p:cNvSpPr>
            <a:spLocks noGrp="1"/>
          </p:cNvSpPr>
          <p:nvPr>
            <p:ph type="ftr" sz="quarter" idx="11"/>
          </p:nvPr>
        </p:nvSpPr>
        <p:spPr/>
        <p:txBody>
          <a:bodyPr/>
          <a:lstStyle/>
          <a:p>
            <a:endParaRPr lang="it-IT" dirty="0"/>
          </a:p>
        </p:txBody>
      </p:sp>
      <p:graphicFrame>
        <p:nvGraphicFramePr>
          <p:cNvPr id="2" name="Diagramma 1"/>
          <p:cNvGraphicFramePr/>
          <p:nvPr>
            <p:extLst>
              <p:ext uri="{D42A27DB-BD31-4B8C-83A1-F6EECF244321}">
                <p14:modId xmlns:p14="http://schemas.microsoft.com/office/powerpoint/2010/main" val="1620680239"/>
              </p:ext>
            </p:extLst>
          </p:nvPr>
        </p:nvGraphicFramePr>
        <p:xfrm>
          <a:off x="1547664" y="1772816"/>
          <a:ext cx="5256584"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422129" y="2693408"/>
            <a:ext cx="506849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45" y="5459782"/>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23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B – </a:t>
            </a:r>
            <a:br>
              <a:rPr lang="it-IT" sz="3200" dirty="0" smtClean="0">
                <a:solidFill>
                  <a:srgbClr val="0070C0"/>
                </a:solidFill>
              </a:rPr>
            </a:br>
            <a:r>
              <a:rPr lang="it-IT" sz="3200" dirty="0" smtClean="0">
                <a:solidFill>
                  <a:srgbClr val="0070C0"/>
                </a:solidFill>
              </a:rPr>
              <a:t>I PARTENARIATI DI COLLABORAZIONE DI PICCOLA SCALA</a:t>
            </a:r>
            <a:endParaRPr lang="it-IT" sz="3200" dirty="0"/>
          </a:p>
        </p:txBody>
      </p:sp>
      <p:sp>
        <p:nvSpPr>
          <p:cNvPr id="4" name="Segnaposto piè di pagina 3"/>
          <p:cNvSpPr>
            <a:spLocks noGrp="1"/>
          </p:cNvSpPr>
          <p:nvPr>
            <p:ph type="ftr" sz="quarter" idx="11"/>
          </p:nvPr>
        </p:nvSpPr>
        <p:spPr/>
        <p:txBody>
          <a:bodyPr/>
          <a:lstStyle/>
          <a:p>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2812053557"/>
              </p:ext>
            </p:extLst>
          </p:nvPr>
        </p:nvGraphicFramePr>
        <p:xfrm>
          <a:off x="1547664" y="1556791"/>
          <a:ext cx="7128792" cy="4912360"/>
        </p:xfrm>
        <a:graphic>
          <a:graphicData uri="http://schemas.openxmlformats.org/drawingml/2006/table">
            <a:tbl>
              <a:tblPr firstRow="1" bandRow="1">
                <a:tableStyleId>{5C22544A-7EE6-4342-B048-85BDC9FD1C3A}</a:tableStyleId>
              </a:tblPr>
              <a:tblGrid>
                <a:gridCol w="7128792"/>
              </a:tblGrid>
              <a:tr h="211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t>ESEMPI</a:t>
                      </a:r>
                      <a:r>
                        <a:rPr lang="it-IT" sz="1600" baseline="0" dirty="0" smtClean="0"/>
                        <a:t> DI ATTIVITA’</a:t>
                      </a:r>
                      <a:endParaRPr lang="it-IT" sz="1600" dirty="0" smtClean="0"/>
                    </a:p>
                  </a:txBody>
                  <a:tcPr/>
                </a:tc>
              </a:tr>
              <a:tr h="370840">
                <a:tc>
                  <a:txBody>
                    <a:bodyPr/>
                    <a:lstStyle/>
                    <a:p>
                      <a:r>
                        <a:rPr kumimoji="0" lang="it-IT" sz="1600" b="0" i="0" kern="1200" dirty="0" smtClean="0">
                          <a:solidFill>
                            <a:schemeClr val="dk1"/>
                          </a:solidFill>
                          <a:effectLst/>
                          <a:latin typeface="+mn-lt"/>
                          <a:ea typeface="+mn-ea"/>
                          <a:cs typeface="+mn-cs"/>
                        </a:rPr>
                        <a:t>creazione di reti fra i principali soggetti interessati</a:t>
                      </a:r>
                    </a:p>
                  </a:txBody>
                  <a:tcPr/>
                </a:tc>
              </a:tr>
              <a:tr h="370840">
                <a:tc>
                  <a:txBody>
                    <a:bodyPr/>
                    <a:lstStyle/>
                    <a:p>
                      <a:r>
                        <a:rPr kumimoji="0" lang="it-IT" sz="1600" b="0" i="0" kern="1200" dirty="0" smtClean="0">
                          <a:solidFill>
                            <a:schemeClr val="dk1"/>
                          </a:solidFill>
                          <a:effectLst/>
                          <a:latin typeface="+mn-lt"/>
                          <a:ea typeface="+mn-ea"/>
                          <a:cs typeface="+mn-cs"/>
                        </a:rPr>
                        <a:t>sviluppo, promozione, individuazione e condivisione di buone pratiche</a:t>
                      </a:r>
                    </a:p>
                  </a:txBody>
                  <a:tcPr/>
                </a:tc>
              </a:tr>
              <a:tr h="370840">
                <a:tc>
                  <a:txBody>
                    <a:bodyPr/>
                    <a:lstStyle/>
                    <a:p>
                      <a:r>
                        <a:rPr kumimoji="0" lang="it-IT" sz="1600" b="0" i="0" kern="1200" dirty="0" smtClean="0">
                          <a:solidFill>
                            <a:schemeClr val="dk1"/>
                          </a:solidFill>
                          <a:effectLst/>
                          <a:latin typeface="+mn-lt"/>
                          <a:ea typeface="+mn-ea"/>
                          <a:cs typeface="+mn-cs"/>
                        </a:rPr>
                        <a:t>preparazione, sviluppo e attuazione di moduli e strumenti per il settore dell'istruzione e della formazione</a:t>
                      </a:r>
                    </a:p>
                  </a:txBody>
                  <a:tcPr/>
                </a:tc>
              </a:tr>
              <a:tr h="370840">
                <a:tc>
                  <a:txBody>
                    <a:bodyPr/>
                    <a:lstStyle/>
                    <a:p>
                      <a:r>
                        <a:rPr kumimoji="0" lang="it-IT" sz="1600" b="0" i="0" strike="sngStrike" kern="1200" dirty="0" smtClean="0">
                          <a:solidFill>
                            <a:schemeClr val="dk1"/>
                          </a:solidFill>
                          <a:effectLst/>
                          <a:latin typeface="+mn-lt"/>
                          <a:ea typeface="+mn-ea"/>
                          <a:cs typeface="+mn-cs"/>
                        </a:rPr>
                        <a:t>attività per aumentare le competenze dei moltiplicatori nel settore dello sport e per sviluppare il monitoraggio e l'analisi comparativa degli indicatori, soprattutto per quanto riguarda la promozione di comportamenti e codici di condotta etici tra gli sportivi</a:t>
                      </a:r>
                    </a:p>
                  </a:txBody>
                  <a:tcPr/>
                </a:tc>
              </a:tr>
              <a:tr h="370840">
                <a:tc>
                  <a:txBody>
                    <a:bodyPr/>
                    <a:lstStyle/>
                    <a:p>
                      <a:r>
                        <a:rPr kumimoji="0" lang="it-IT" sz="1600" b="0" i="0" kern="1200" dirty="0" smtClean="0">
                          <a:solidFill>
                            <a:schemeClr val="dk1"/>
                          </a:solidFill>
                          <a:effectLst/>
                          <a:latin typeface="+mn-lt"/>
                          <a:ea typeface="+mn-ea"/>
                          <a:cs typeface="+mn-cs"/>
                        </a:rPr>
                        <a:t>attività di sensibilizzazione sul valore dello sport e dell'attività fisica in relazione allo sviluppo personale, sociale e professionale degli individui</a:t>
                      </a:r>
                    </a:p>
                  </a:txBody>
                  <a:tcPr/>
                </a:tc>
              </a:tr>
              <a:tr h="370840">
                <a:tc>
                  <a:txBody>
                    <a:bodyPr/>
                    <a:lstStyle/>
                    <a:p>
                      <a:r>
                        <a:rPr kumimoji="0" lang="it-IT" sz="1600" b="0" i="0" strike="sngStrike" kern="1200" dirty="0" smtClean="0">
                          <a:solidFill>
                            <a:schemeClr val="dk1"/>
                          </a:solidFill>
                          <a:effectLst/>
                          <a:latin typeface="+mn-lt"/>
                          <a:ea typeface="+mn-ea"/>
                          <a:cs typeface="+mn-cs"/>
                        </a:rPr>
                        <a:t>attività per promuovere sinergie innovative tra il settore dello sport e i settori della sanità, dell'istruzione, della formazione e della gioventù</a:t>
                      </a:r>
                    </a:p>
                  </a:txBody>
                  <a:tcPr/>
                </a:tc>
              </a:tr>
              <a:tr h="370840">
                <a:tc>
                  <a:txBody>
                    <a:bodyPr/>
                    <a:lstStyle/>
                    <a:p>
                      <a:r>
                        <a:rPr kumimoji="0" lang="it-IT" sz="1600" b="0" i="0" kern="1200" dirty="0" smtClean="0">
                          <a:solidFill>
                            <a:schemeClr val="dk1"/>
                          </a:solidFill>
                          <a:effectLst/>
                          <a:latin typeface="+mn-lt"/>
                          <a:ea typeface="+mn-ea"/>
                          <a:cs typeface="+mn-cs"/>
                        </a:rPr>
                        <a:t>conferenze, seminari, riunioni, eventi e azioni di sensibilizzazione a sostegno delle attività summenzionate.</a:t>
                      </a:r>
                    </a:p>
                  </a:txBody>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8" y="552805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83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B – </a:t>
            </a:r>
            <a:br>
              <a:rPr lang="it-IT" sz="3200" dirty="0" smtClean="0">
                <a:solidFill>
                  <a:srgbClr val="0070C0"/>
                </a:solidFill>
              </a:rPr>
            </a:br>
            <a:r>
              <a:rPr lang="it-IT" sz="3200" dirty="0" smtClean="0">
                <a:solidFill>
                  <a:srgbClr val="0070C0"/>
                </a:solidFill>
              </a:rPr>
              <a:t>I PARTENARIATI DI COLLABORAZIONE DI PICCOLA SCALA</a:t>
            </a:r>
            <a:endParaRPr lang="it-IT" sz="3200" dirty="0"/>
          </a:p>
        </p:txBody>
      </p:sp>
      <p:sp>
        <p:nvSpPr>
          <p:cNvPr id="4" name="Segnaposto piè di pagina 3"/>
          <p:cNvSpPr>
            <a:spLocks noGrp="1"/>
          </p:cNvSpPr>
          <p:nvPr>
            <p:ph type="ftr" sz="quarter" idx="11"/>
          </p:nvPr>
        </p:nvSpPr>
        <p:spPr/>
        <p:txBody>
          <a:bodyPr/>
          <a:lstStyle/>
          <a:p>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2458606161"/>
              </p:ext>
            </p:extLst>
          </p:nvPr>
        </p:nvGraphicFramePr>
        <p:xfrm>
          <a:off x="611560" y="1556791"/>
          <a:ext cx="8064896" cy="3672408"/>
        </p:xfrm>
        <a:graphic>
          <a:graphicData uri="http://schemas.openxmlformats.org/drawingml/2006/table">
            <a:tbl>
              <a:tblPr firstRow="1" bandRow="1">
                <a:tableStyleId>{5C22544A-7EE6-4342-B048-85BDC9FD1C3A}</a:tableStyleId>
              </a:tblPr>
              <a:tblGrid>
                <a:gridCol w="8064896"/>
              </a:tblGrid>
              <a:tr h="407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t>CHI PUO’ PARTECIPARE?</a:t>
                      </a:r>
                    </a:p>
                  </a:txBody>
                  <a:tcPr/>
                </a:tc>
              </a:tr>
              <a:tr h="703621">
                <a:tc>
                  <a:txBody>
                    <a:bodyPr/>
                    <a:lstStyle/>
                    <a:p>
                      <a:r>
                        <a:rPr kumimoji="0" lang="it-IT" sz="1600" b="0" i="0" kern="1200" dirty="0" smtClean="0">
                          <a:solidFill>
                            <a:schemeClr val="dk1"/>
                          </a:solidFill>
                          <a:effectLst/>
                          <a:latin typeface="+mn-lt"/>
                          <a:ea typeface="+mn-ea"/>
                          <a:cs typeface="+mn-cs"/>
                        </a:rPr>
                        <a:t>I partenariati di collaborazione sono aperti a </a:t>
                      </a:r>
                      <a:r>
                        <a:rPr kumimoji="0" lang="it-IT" sz="1600" b="0" i="0" kern="1200" dirty="0" smtClean="0">
                          <a:solidFill>
                            <a:srgbClr val="FF0000"/>
                          </a:solidFill>
                          <a:effectLst/>
                          <a:latin typeface="+mn-lt"/>
                          <a:ea typeface="+mn-ea"/>
                          <a:cs typeface="+mn-cs"/>
                        </a:rPr>
                        <a:t>ogni tipo </a:t>
                      </a:r>
                      <a:r>
                        <a:rPr kumimoji="0" lang="it-IT" sz="1600" b="0" i="0" kern="1200" dirty="0" smtClean="0">
                          <a:solidFill>
                            <a:schemeClr val="dk1"/>
                          </a:solidFill>
                          <a:effectLst/>
                          <a:latin typeface="+mn-lt"/>
                          <a:ea typeface="+mn-ea"/>
                          <a:cs typeface="+mn-cs"/>
                        </a:rPr>
                        <a:t>di istituzione pubblica o organizzazione attiva nel settore dello sport e dell'attività fisica.</a:t>
                      </a:r>
                    </a:p>
                  </a:txBody>
                  <a:tcPr/>
                </a:tc>
              </a:tr>
              <a:tr h="703621">
                <a:tc>
                  <a:txBody>
                    <a:bodyPr/>
                    <a:lstStyle/>
                    <a:p>
                      <a:r>
                        <a:rPr kumimoji="0" lang="it-IT" sz="1600" b="0" i="0" kern="1200" dirty="0" smtClean="0">
                          <a:solidFill>
                            <a:schemeClr val="dk1"/>
                          </a:solidFill>
                          <a:effectLst/>
                          <a:latin typeface="+mn-lt"/>
                          <a:ea typeface="+mn-ea"/>
                          <a:cs typeface="+mn-cs"/>
                        </a:rPr>
                        <a:t>I partenariati di collaborazione mirano alla cooperazione tra le organizzazioni con sede nei paesi aderenti al Programma.</a:t>
                      </a:r>
                    </a:p>
                  </a:txBody>
                  <a:tcPr/>
                </a:tc>
              </a:tr>
              <a:tr h="450564">
                <a:tc>
                  <a:txBody>
                    <a:bodyPr/>
                    <a:lstStyle/>
                    <a:p>
                      <a:r>
                        <a:rPr kumimoji="0" lang="it-IT" sz="1600" b="0" i="0" kern="1200" dirty="0" smtClean="0">
                          <a:solidFill>
                            <a:schemeClr val="dk1"/>
                          </a:solidFill>
                          <a:effectLst/>
                          <a:latin typeface="+mn-lt"/>
                          <a:ea typeface="+mn-ea"/>
                          <a:cs typeface="+mn-cs"/>
                        </a:rPr>
                        <a:t>In particolare:</a:t>
                      </a:r>
                    </a:p>
                  </a:txBody>
                  <a:tcPr/>
                </a:tc>
              </a:tr>
              <a:tr h="703621">
                <a:tc>
                  <a:txBody>
                    <a:bodyPr/>
                    <a:lstStyle/>
                    <a:p>
                      <a:r>
                        <a:rPr kumimoji="0" lang="it-IT" sz="1600" b="0" i="0" kern="1200" dirty="0" smtClean="0">
                          <a:solidFill>
                            <a:schemeClr val="dk1"/>
                          </a:solidFill>
                          <a:effectLst/>
                          <a:latin typeface="+mn-lt"/>
                          <a:ea typeface="+mn-ea"/>
                          <a:cs typeface="+mn-cs"/>
                        </a:rPr>
                        <a:t>- Richiedente/coordinatore: un'organizzazione partecipante che presenta la proposta di progetto a nome di tutti i partner. </a:t>
                      </a:r>
                    </a:p>
                  </a:txBody>
                  <a:tcPr>
                    <a:solidFill>
                      <a:srgbClr val="FFFF00"/>
                    </a:solidFill>
                  </a:tcPr>
                </a:tc>
              </a:tr>
              <a:tr h="703621">
                <a:tc>
                  <a:txBody>
                    <a:bodyPr/>
                    <a:lstStyle/>
                    <a:p>
                      <a:r>
                        <a:rPr kumimoji="0" lang="it-IT" sz="1600" b="0" i="0" kern="1200" dirty="0" smtClean="0">
                          <a:solidFill>
                            <a:schemeClr val="dk1"/>
                          </a:solidFill>
                          <a:effectLst/>
                          <a:latin typeface="+mn-lt"/>
                          <a:ea typeface="+mn-ea"/>
                          <a:cs typeface="+mn-cs"/>
                        </a:rPr>
                        <a:t>- Partner: organizzazioni che contribuiscono attivamente alla preparazione, attuazione e valutazione del partenariato di collaborazione.</a:t>
                      </a:r>
                    </a:p>
                  </a:txBody>
                  <a:tcPr>
                    <a:solidFill>
                      <a:srgbClr val="00B050"/>
                    </a:solidFill>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8" y="552805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96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B – </a:t>
            </a:r>
            <a:br>
              <a:rPr lang="it-IT" sz="3200" dirty="0" smtClean="0">
                <a:solidFill>
                  <a:srgbClr val="0070C0"/>
                </a:solidFill>
              </a:rPr>
            </a:br>
            <a:r>
              <a:rPr lang="it-IT" sz="3200" dirty="0" smtClean="0">
                <a:solidFill>
                  <a:srgbClr val="0070C0"/>
                </a:solidFill>
              </a:rPr>
              <a:t>I PARTENARIATI DI COLLABORAZIONE DI PICCOLA SCALA</a:t>
            </a:r>
            <a:endParaRPr lang="it-IT" sz="3200" dirty="0"/>
          </a:p>
        </p:txBody>
      </p:sp>
      <p:sp>
        <p:nvSpPr>
          <p:cNvPr id="4" name="Segnaposto piè di pagina 3"/>
          <p:cNvSpPr>
            <a:spLocks noGrp="1"/>
          </p:cNvSpPr>
          <p:nvPr>
            <p:ph type="ftr" sz="quarter" idx="11"/>
          </p:nvPr>
        </p:nvSpPr>
        <p:spPr/>
        <p:txBody>
          <a:bodyPr/>
          <a:lstStyle/>
          <a:p>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1398687711"/>
              </p:ext>
            </p:extLst>
          </p:nvPr>
        </p:nvGraphicFramePr>
        <p:xfrm>
          <a:off x="395536" y="1556791"/>
          <a:ext cx="8424936" cy="5225781"/>
        </p:xfrm>
        <a:graphic>
          <a:graphicData uri="http://schemas.openxmlformats.org/drawingml/2006/table">
            <a:tbl>
              <a:tblPr firstRow="1" bandRow="1">
                <a:tableStyleId>{5C22544A-7EE6-4342-B048-85BDC9FD1C3A}</a:tableStyleId>
              </a:tblPr>
              <a:tblGrid>
                <a:gridCol w="2160240"/>
                <a:gridCol w="6264696"/>
              </a:tblGrid>
              <a:tr h="40736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t>CRITERI</a:t>
                      </a:r>
                      <a:r>
                        <a:rPr lang="it-IT" sz="1800" baseline="0" dirty="0" smtClean="0"/>
                        <a:t> DI AMMISSIBILITA’</a:t>
                      </a:r>
                      <a:endParaRPr lang="it-IT" sz="1800" dirty="0" smtClean="0"/>
                    </a:p>
                  </a:txBody>
                  <a:tcPr/>
                </a:tc>
                <a:tc hMerge="1">
                  <a:txBody>
                    <a:bodyPr/>
                    <a:lstStyle/>
                    <a:p>
                      <a:endParaRPr lang="it-IT"/>
                    </a:p>
                  </a:txBody>
                  <a:tcPr/>
                </a:tc>
              </a:tr>
              <a:tr h="703621">
                <a:tc>
                  <a:txBody>
                    <a:bodyPr/>
                    <a:lstStyle/>
                    <a:p>
                      <a:pPr algn="l" fontAlgn="t"/>
                      <a:r>
                        <a:rPr lang="it-IT" sz="1600" b="1" dirty="0">
                          <a:solidFill>
                            <a:srgbClr val="404040"/>
                          </a:solidFill>
                          <a:effectLst/>
                        </a:rPr>
                        <a:t>Numero e profilo delle organizzazioni partecipanti</a:t>
                      </a:r>
                    </a:p>
                  </a:txBody>
                  <a:tcPr marL="76200" marR="76200" marT="76200" marB="76200"/>
                </a:tc>
                <a:tc>
                  <a:txBody>
                    <a:bodyPr/>
                    <a:lstStyle/>
                    <a:p>
                      <a:pPr algn="just" fontAlgn="t"/>
                      <a:r>
                        <a:rPr lang="it-IT" sz="1600" dirty="0" smtClean="0">
                          <a:effectLst/>
                        </a:rPr>
                        <a:t>Un partenariato di collaborazione di piccola scala è transnazionale e coinvolge almeno </a:t>
                      </a:r>
                      <a:r>
                        <a:rPr lang="it-IT" sz="1600" b="1" dirty="0" smtClean="0">
                          <a:solidFill>
                            <a:srgbClr val="FF0000"/>
                          </a:solidFill>
                          <a:effectLst/>
                        </a:rPr>
                        <a:t>tre</a:t>
                      </a:r>
                      <a:r>
                        <a:rPr lang="it-IT" sz="1600" dirty="0" smtClean="0">
                          <a:effectLst/>
                        </a:rPr>
                        <a:t> organizzazioni di tre diversi paesi aderenti al Programma. Non è previsto un numero massimo di partner, tuttavia il budget per la gestione e attuazione dei progetti ha un massimale </a:t>
                      </a:r>
                      <a:r>
                        <a:rPr lang="it-IT" sz="1600" dirty="0" smtClean="0">
                          <a:solidFill>
                            <a:srgbClr val="FF0000"/>
                          </a:solidFill>
                          <a:effectLst/>
                        </a:rPr>
                        <a:t>(equivalente a 5 partner)</a:t>
                      </a:r>
                      <a:r>
                        <a:rPr lang="it-IT" sz="1600" dirty="0" smtClean="0">
                          <a:effectLst/>
                        </a:rPr>
                        <a:t>. Tutte le organizzazioni partecipanti devono essere identificate al momento della presentazione di una domanda di sovvenzione.</a:t>
                      </a:r>
                    </a:p>
                  </a:txBody>
                  <a:tcPr marL="76200" marR="76200" marT="76200" marB="76200"/>
                </a:tc>
              </a:tr>
              <a:tr h="703621">
                <a:tc>
                  <a:txBody>
                    <a:bodyPr/>
                    <a:lstStyle/>
                    <a:p>
                      <a:pPr algn="l" fontAlgn="t"/>
                      <a:r>
                        <a:rPr lang="it-IT" sz="1600" b="1" dirty="0">
                          <a:solidFill>
                            <a:srgbClr val="404040"/>
                          </a:solidFill>
                          <a:effectLst/>
                        </a:rPr>
                        <a:t>Durata del progetto</a:t>
                      </a:r>
                    </a:p>
                  </a:txBody>
                  <a:tcPr marL="76200" marR="76200" marT="76200" marB="76200"/>
                </a:tc>
                <a:tc>
                  <a:txBody>
                    <a:bodyPr/>
                    <a:lstStyle/>
                    <a:p>
                      <a:pPr algn="just" fontAlgn="t"/>
                      <a:r>
                        <a:rPr lang="it-IT" sz="1600" dirty="0" smtClean="0">
                          <a:effectLst/>
                        </a:rPr>
                        <a:t>Da 12 a 24 mesi. La durata deve essere scelta nella fase di presentazione delle candidature (12, 18 o 24 mesi), sulla base dell'obiettivo del progetto e del tipo di attività pianificate nel tempo.</a:t>
                      </a:r>
                    </a:p>
                  </a:txBody>
                  <a:tcPr marL="76200" marR="76200" marT="76200" marB="76200"/>
                </a:tc>
              </a:tr>
              <a:tr h="450564">
                <a:tc>
                  <a:txBody>
                    <a:bodyPr/>
                    <a:lstStyle/>
                    <a:p>
                      <a:pPr algn="l" fontAlgn="t"/>
                      <a:r>
                        <a:rPr lang="it-IT" sz="1600" b="1" dirty="0">
                          <a:solidFill>
                            <a:srgbClr val="404040"/>
                          </a:solidFill>
                          <a:effectLst/>
                        </a:rPr>
                        <a:t>Sede (o sedi) dell'attività</a:t>
                      </a:r>
                    </a:p>
                  </a:txBody>
                  <a:tcPr marL="76200" marR="76200" marT="76200" marB="76200"/>
                </a:tc>
                <a:tc>
                  <a:txBody>
                    <a:bodyPr/>
                    <a:lstStyle/>
                    <a:p>
                      <a:pPr fontAlgn="t"/>
                      <a:r>
                        <a:rPr lang="it-IT" sz="1600" dirty="0">
                          <a:effectLst/>
                        </a:rPr>
                        <a:t>Le attività devono essere svolte nei paesi (uno o più) delle organizzazioni partecipanti al partenariato di </a:t>
                      </a:r>
                      <a:r>
                        <a:rPr lang="it-IT" sz="1600" dirty="0" smtClean="0">
                          <a:effectLst/>
                        </a:rPr>
                        <a:t>collaborazione di</a:t>
                      </a:r>
                      <a:r>
                        <a:rPr lang="it-IT" sz="1600" baseline="0" dirty="0" smtClean="0">
                          <a:effectLst/>
                        </a:rPr>
                        <a:t> piccola scala</a:t>
                      </a:r>
                      <a:r>
                        <a:rPr lang="it-IT" sz="1600" dirty="0" smtClean="0">
                          <a:effectLst/>
                        </a:rPr>
                        <a:t>.</a:t>
                      </a:r>
                      <a:endParaRPr lang="it-IT" sz="1600" dirty="0">
                        <a:effectLst/>
                      </a:endParaRPr>
                    </a:p>
                  </a:txBody>
                  <a:tcPr marL="76200" marR="76200" marT="76200" marB="76200"/>
                </a:tc>
              </a:tr>
              <a:tr h="703621">
                <a:tc>
                  <a:txBody>
                    <a:bodyPr/>
                    <a:lstStyle/>
                    <a:p>
                      <a:pPr algn="l" fontAlgn="t"/>
                      <a:r>
                        <a:rPr lang="it-IT" sz="1600" b="1" dirty="0" smtClean="0">
                          <a:solidFill>
                            <a:srgbClr val="404040"/>
                          </a:solidFill>
                          <a:effectLst/>
                        </a:rPr>
                        <a:t>Quando fare domanda?</a:t>
                      </a:r>
                      <a:endParaRPr lang="it-IT" sz="1600" b="1" dirty="0">
                        <a:solidFill>
                          <a:srgbClr val="404040"/>
                        </a:solidFill>
                        <a:effectLst/>
                      </a:endParaRPr>
                    </a:p>
                  </a:txBody>
                  <a:tcPr marL="76200" marR="76200" marT="76200" marB="76200">
                    <a:solidFill>
                      <a:srgbClr val="FFFF00"/>
                    </a:solidFill>
                  </a:tcPr>
                </a:tc>
                <a:tc>
                  <a:txBody>
                    <a:bodyPr/>
                    <a:lstStyle/>
                    <a:p>
                      <a:pPr fontAlgn="t"/>
                      <a:r>
                        <a:rPr lang="it-IT" sz="1600" dirty="0" smtClean="0">
                          <a:effectLst/>
                        </a:rPr>
                        <a:t>Entro </a:t>
                      </a:r>
                      <a:r>
                        <a:rPr lang="it-IT" sz="1600" b="1" dirty="0" smtClean="0">
                          <a:effectLst/>
                        </a:rPr>
                        <a:t>4 aprile alle ore 12 (mezzogiorno, ora di Bruxelles)</a:t>
                      </a:r>
                      <a:r>
                        <a:rPr lang="it-IT" sz="1600" dirty="0" smtClean="0">
                          <a:effectLst/>
                        </a:rPr>
                        <a:t> per i progetti che iniziano il 1° gennaio dell'anno successivo.</a:t>
                      </a:r>
                      <a:endParaRPr lang="it-IT" sz="1600" dirty="0">
                        <a:effectLst/>
                      </a:endParaRPr>
                    </a:p>
                  </a:txBody>
                  <a:tcPr marL="76200" marR="76200" marT="76200" marB="76200">
                    <a:solidFill>
                      <a:srgbClr val="FFFF00"/>
                    </a:solidFill>
                  </a:tcPr>
                </a:tc>
              </a:tr>
            </a:tbl>
          </a:graphicData>
        </a:graphic>
      </p:graphicFrame>
    </p:spTree>
    <p:extLst>
      <p:ext uri="{BB962C8B-B14F-4D97-AF65-F5344CB8AC3E}">
        <p14:creationId xmlns:p14="http://schemas.microsoft.com/office/powerpoint/2010/main" val="405123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smtClean="0">
                <a:solidFill>
                  <a:srgbClr val="0070C0"/>
                </a:solidFill>
              </a:rPr>
              <a:t>Erasmus+ sport: parte B – informazioni sulle AZIONI del Programma</a:t>
            </a:r>
            <a:endParaRPr lang="it-IT" sz="3200" dirty="0"/>
          </a:p>
        </p:txBody>
      </p:sp>
      <p:graphicFrame>
        <p:nvGraphicFramePr>
          <p:cNvPr id="2" name="Diagramma 1"/>
          <p:cNvGraphicFramePr/>
          <p:nvPr>
            <p:extLst>
              <p:ext uri="{D42A27DB-BD31-4B8C-83A1-F6EECF244321}">
                <p14:modId xmlns:p14="http://schemas.microsoft.com/office/powerpoint/2010/main" val="1165944359"/>
              </p:ext>
            </p:extLst>
          </p:nvPr>
        </p:nvGraphicFramePr>
        <p:xfrm>
          <a:off x="827584" y="1412776"/>
          <a:ext cx="748883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piè di pagina 4"/>
          <p:cNvSpPr>
            <a:spLocks noGrp="1"/>
          </p:cNvSpPr>
          <p:nvPr>
            <p:ph type="ftr" sz="quarter" idx="11"/>
          </p:nvPr>
        </p:nvSpPr>
        <p:spPr/>
        <p:txBody>
          <a:bodyPr/>
          <a:lstStyle/>
          <a:p>
            <a:endParaRPr lang="it-IT"/>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58" y="552805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67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smtClean="0">
                <a:solidFill>
                  <a:srgbClr val="0070C0"/>
                </a:solidFill>
              </a:rPr>
              <a:t>Erasmus+ sport: parte B – informazioni sulle AZIONI del Programma</a:t>
            </a:r>
            <a:endParaRPr lang="it-IT" sz="3200" dirty="0"/>
          </a:p>
        </p:txBody>
      </p:sp>
      <p:graphicFrame>
        <p:nvGraphicFramePr>
          <p:cNvPr id="2" name="Diagramma 1"/>
          <p:cNvGraphicFramePr/>
          <p:nvPr>
            <p:extLst>
              <p:ext uri="{D42A27DB-BD31-4B8C-83A1-F6EECF244321}">
                <p14:modId xmlns:p14="http://schemas.microsoft.com/office/powerpoint/2010/main" val="2731592880"/>
              </p:ext>
            </p:extLst>
          </p:nvPr>
        </p:nvGraphicFramePr>
        <p:xfrm>
          <a:off x="755576" y="1484784"/>
          <a:ext cx="799288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piè di pagina 4"/>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77778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smtClean="0">
                <a:solidFill>
                  <a:srgbClr val="0070C0"/>
                </a:solidFill>
              </a:rPr>
              <a:t>Erasmus+ sport: parte B – informazioni sulle AZIONI del Programma</a:t>
            </a:r>
            <a:endParaRPr lang="it-IT" sz="3200" dirty="0"/>
          </a:p>
        </p:txBody>
      </p:sp>
      <p:graphicFrame>
        <p:nvGraphicFramePr>
          <p:cNvPr id="2" name="Diagramma 1"/>
          <p:cNvGraphicFramePr/>
          <p:nvPr>
            <p:extLst>
              <p:ext uri="{D42A27DB-BD31-4B8C-83A1-F6EECF244321}">
                <p14:modId xmlns:p14="http://schemas.microsoft.com/office/powerpoint/2010/main" val="1325862640"/>
              </p:ext>
            </p:extLst>
          </p:nvPr>
        </p:nvGraphicFramePr>
        <p:xfrm>
          <a:off x="827584" y="1412776"/>
          <a:ext cx="784887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piè di pagina 4"/>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95799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B – </a:t>
            </a:r>
            <a:r>
              <a:rPr lang="it-IT" sz="3200" dirty="0">
                <a:solidFill>
                  <a:srgbClr val="0070C0"/>
                </a:solidFill>
              </a:rPr>
              <a:t/>
            </a:r>
            <a:br>
              <a:rPr lang="it-IT" sz="3200" dirty="0">
                <a:solidFill>
                  <a:srgbClr val="0070C0"/>
                </a:solidFill>
              </a:rPr>
            </a:br>
            <a:r>
              <a:rPr lang="it-IT" sz="3200" dirty="0">
                <a:solidFill>
                  <a:srgbClr val="0070C0"/>
                </a:solidFill>
              </a:rPr>
              <a:t>EVENTI SPORTIVI EUROPEI SENZA SCOPO DI LUCRO</a:t>
            </a:r>
            <a:endParaRPr lang="it-IT" sz="3200" dirty="0"/>
          </a:p>
        </p:txBody>
      </p:sp>
      <p:sp>
        <p:nvSpPr>
          <p:cNvPr id="4" name="Segnaposto piè di pagina 3"/>
          <p:cNvSpPr>
            <a:spLocks noGrp="1"/>
          </p:cNvSpPr>
          <p:nvPr>
            <p:ph type="ftr" sz="quarter" idx="11"/>
          </p:nvPr>
        </p:nvSpPr>
        <p:spPr/>
        <p:txBody>
          <a:bodyPr/>
          <a:lstStyle/>
          <a:p>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3891430498"/>
              </p:ext>
            </p:extLst>
          </p:nvPr>
        </p:nvGraphicFramePr>
        <p:xfrm>
          <a:off x="1115616" y="1772814"/>
          <a:ext cx="7560840" cy="4248474"/>
        </p:xfrm>
        <a:graphic>
          <a:graphicData uri="http://schemas.openxmlformats.org/drawingml/2006/table">
            <a:tbl>
              <a:tblPr firstRow="1" bandRow="1">
                <a:tableStyleId>{5C22544A-7EE6-4342-B048-85BDC9FD1C3A}</a:tableStyleId>
              </a:tblPr>
              <a:tblGrid>
                <a:gridCol w="7560840"/>
              </a:tblGrid>
              <a:tr h="115717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600" dirty="0" smtClean="0"/>
                        <a:t>ESEMPI</a:t>
                      </a:r>
                      <a:r>
                        <a:rPr lang="it-IT" sz="1600" baseline="0" dirty="0" smtClean="0"/>
                        <a:t> DI ATTIVITA’: </a:t>
                      </a:r>
                      <a:r>
                        <a:rPr kumimoji="0" lang="it-IT" sz="1600" b="0" i="0" kern="1200" dirty="0" smtClean="0">
                          <a:solidFill>
                            <a:schemeClr val="lt1"/>
                          </a:solidFill>
                          <a:effectLst/>
                          <a:latin typeface="+mn-lt"/>
                          <a:ea typeface="+mn-ea"/>
                          <a:cs typeface="+mn-cs"/>
                        </a:rPr>
                        <a:t>Il sostegno agli eventi implicherà l'assegnazione di sovvenzioni dell'UE a singole organizzazioni che si occupano della preparazione, dell'organizzazione del seguito di un determinato evento;</a:t>
                      </a:r>
                      <a:r>
                        <a:rPr kumimoji="0" lang="it-IT" sz="1600" b="0" i="0" kern="1200" baseline="0" dirty="0" smtClean="0">
                          <a:solidFill>
                            <a:schemeClr val="lt1"/>
                          </a:solidFill>
                          <a:effectLst/>
                          <a:latin typeface="+mn-lt"/>
                          <a:ea typeface="+mn-ea"/>
                          <a:cs typeface="+mn-cs"/>
                        </a:rPr>
                        <a:t> OVVERO:</a:t>
                      </a:r>
                      <a:endParaRPr lang="it-IT" sz="1600" dirty="0" smtClean="0"/>
                    </a:p>
                  </a:txBody>
                  <a:tcPr/>
                </a:tc>
              </a:tr>
              <a:tr h="402255">
                <a:tc>
                  <a:txBody>
                    <a:bodyPr/>
                    <a:lstStyle/>
                    <a:p>
                      <a:pPr marL="285750" indent="-285750">
                        <a:buFont typeface="Arial" panose="020B0604020202020204" pitchFamily="34" charset="0"/>
                        <a:buChar char="•"/>
                      </a:pPr>
                      <a:r>
                        <a:rPr kumimoji="0" lang="it-IT" sz="1600" b="0" i="0" kern="1200" dirty="0" smtClean="0">
                          <a:solidFill>
                            <a:schemeClr val="dk1"/>
                          </a:solidFill>
                          <a:effectLst/>
                          <a:latin typeface="+mn-lt"/>
                          <a:ea typeface="+mn-ea"/>
                          <a:cs typeface="+mn-cs"/>
                        </a:rPr>
                        <a:t>preparazione dell'evento;</a:t>
                      </a:r>
                    </a:p>
                  </a:txBody>
                  <a:tcPr/>
                </a:tc>
              </a:tr>
              <a:tr h="628179">
                <a:tc>
                  <a:txBody>
                    <a:bodyPr/>
                    <a:lstStyle/>
                    <a:p>
                      <a:pPr marL="285750" indent="-285750">
                        <a:buFont typeface="Arial" panose="020B0604020202020204" pitchFamily="34" charset="0"/>
                        <a:buChar char="•"/>
                      </a:pPr>
                      <a:r>
                        <a:rPr kumimoji="0" lang="it-IT" sz="1600" b="0" i="0" kern="1200" dirty="0" smtClean="0">
                          <a:solidFill>
                            <a:schemeClr val="dk1"/>
                          </a:solidFill>
                          <a:effectLst/>
                          <a:latin typeface="+mn-lt"/>
                          <a:ea typeface="+mn-ea"/>
                          <a:cs typeface="+mn-cs"/>
                        </a:rPr>
                        <a:t>organizzazione di attività educative per gli atleti, gli allenatori, gli organizzatori e i volontari nella fase precedente l'evento;</a:t>
                      </a:r>
                    </a:p>
                  </a:txBody>
                  <a:tcPr/>
                </a:tc>
              </a:tr>
              <a:tr h="402255">
                <a:tc>
                  <a:txBody>
                    <a:bodyPr/>
                    <a:lstStyle/>
                    <a:p>
                      <a:pPr marL="285750" indent="-285750">
                        <a:buFont typeface="Arial" panose="020B0604020202020204" pitchFamily="34" charset="0"/>
                        <a:buChar char="•"/>
                      </a:pPr>
                      <a:r>
                        <a:rPr kumimoji="0" lang="it-IT" sz="1600" b="0" i="0" kern="1200" dirty="0" smtClean="0">
                          <a:solidFill>
                            <a:schemeClr val="dk1"/>
                          </a:solidFill>
                          <a:effectLst/>
                          <a:latin typeface="+mn-lt"/>
                          <a:ea typeface="+mn-ea"/>
                          <a:cs typeface="+mn-cs"/>
                        </a:rPr>
                        <a:t>organizzazione dell'evento;</a:t>
                      </a:r>
                    </a:p>
                  </a:txBody>
                  <a:tcPr/>
                </a:tc>
              </a:tr>
              <a:tr h="628179">
                <a:tc>
                  <a:txBody>
                    <a:bodyPr/>
                    <a:lstStyle/>
                    <a:p>
                      <a:pPr marL="285750" indent="-285750">
                        <a:buFont typeface="Arial" panose="020B0604020202020204" pitchFamily="34" charset="0"/>
                        <a:buChar char="•"/>
                      </a:pPr>
                      <a:r>
                        <a:rPr kumimoji="0" lang="it-IT" sz="1600" b="0" i="0" kern="1200" dirty="0" smtClean="0">
                          <a:solidFill>
                            <a:schemeClr val="dk1"/>
                          </a:solidFill>
                          <a:effectLst/>
                          <a:latin typeface="+mn-lt"/>
                          <a:ea typeface="+mn-ea"/>
                          <a:cs typeface="+mn-cs"/>
                        </a:rPr>
                        <a:t>organizzazione di attività collaterali all'evento sportivo (conferenze, seminari);</a:t>
                      </a:r>
                    </a:p>
                  </a:txBody>
                  <a:tcPr/>
                </a:tc>
              </a:tr>
              <a:tr h="628179">
                <a:tc>
                  <a:txBody>
                    <a:bodyPr/>
                    <a:lstStyle/>
                    <a:p>
                      <a:pPr marL="285750" indent="-285750">
                        <a:buFont typeface="Arial" panose="020B0604020202020204" pitchFamily="34" charset="0"/>
                        <a:buChar char="•"/>
                      </a:pPr>
                      <a:r>
                        <a:rPr kumimoji="0" lang="it-IT" sz="1600" b="0" i="0" kern="1200" dirty="0" smtClean="0">
                          <a:solidFill>
                            <a:schemeClr val="dk1"/>
                          </a:solidFill>
                          <a:effectLst/>
                          <a:latin typeface="+mn-lt"/>
                          <a:ea typeface="+mn-ea"/>
                          <a:cs typeface="+mn-cs"/>
                        </a:rPr>
                        <a:t>attuazione di attività legate al bilancio sull'esperienza conclusa (valutazioni, elaborazione di piani futuri).</a:t>
                      </a:r>
                    </a:p>
                  </a:txBody>
                  <a:tcPr/>
                </a:tc>
              </a:tr>
              <a:tr h="402255">
                <a:tc>
                  <a:txBody>
                    <a:bodyPr/>
                    <a:lstStyle/>
                    <a:p>
                      <a:pPr marL="285750" indent="-285750">
                        <a:buFont typeface="Arial" panose="020B0604020202020204" pitchFamily="34" charset="0"/>
                        <a:buChar char="•"/>
                      </a:pPr>
                      <a:r>
                        <a:rPr kumimoji="0" lang="it-IT" sz="1600" b="0" i="0" kern="1200" dirty="0" smtClean="0">
                          <a:solidFill>
                            <a:schemeClr val="dk1"/>
                          </a:solidFill>
                          <a:effectLst/>
                          <a:latin typeface="+mn-lt"/>
                          <a:ea typeface="+mn-ea"/>
                          <a:cs typeface="+mn-cs"/>
                        </a:rPr>
                        <a:t>attività di comunicazione connesse al tema dell'evento.</a:t>
                      </a:r>
                    </a:p>
                  </a:txBody>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8" y="552805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B – </a:t>
            </a:r>
            <a:r>
              <a:rPr lang="it-IT" sz="3200" dirty="0">
                <a:solidFill>
                  <a:srgbClr val="0070C0"/>
                </a:solidFill>
              </a:rPr>
              <a:t/>
            </a:r>
            <a:br>
              <a:rPr lang="it-IT" sz="3200" dirty="0">
                <a:solidFill>
                  <a:srgbClr val="0070C0"/>
                </a:solidFill>
              </a:rPr>
            </a:br>
            <a:r>
              <a:rPr lang="it-IT" sz="3200" dirty="0">
                <a:solidFill>
                  <a:srgbClr val="0070C0"/>
                </a:solidFill>
              </a:rPr>
              <a:t>EVENTI SPORTIVI EUROPEI SENZA SCOPO DI LUCRO</a:t>
            </a:r>
            <a:endParaRPr lang="it-IT" sz="3200" dirty="0"/>
          </a:p>
        </p:txBody>
      </p:sp>
      <p:sp>
        <p:nvSpPr>
          <p:cNvPr id="4" name="Segnaposto piè di pagina 3"/>
          <p:cNvSpPr>
            <a:spLocks noGrp="1"/>
          </p:cNvSpPr>
          <p:nvPr>
            <p:ph type="ftr" sz="quarter" idx="11"/>
          </p:nvPr>
        </p:nvSpPr>
        <p:spPr/>
        <p:txBody>
          <a:bodyPr/>
          <a:lstStyle/>
          <a:p>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1234255191"/>
              </p:ext>
            </p:extLst>
          </p:nvPr>
        </p:nvGraphicFramePr>
        <p:xfrm>
          <a:off x="539552" y="1844825"/>
          <a:ext cx="4032448" cy="3528390"/>
        </p:xfrm>
        <a:graphic>
          <a:graphicData uri="http://schemas.openxmlformats.org/drawingml/2006/table">
            <a:tbl>
              <a:tblPr firstRow="1" bandRow="1">
                <a:tableStyleId>{5C22544A-7EE6-4342-B048-85BDC9FD1C3A}</a:tableStyleId>
              </a:tblPr>
              <a:tblGrid>
                <a:gridCol w="4032448"/>
              </a:tblGrid>
              <a:tr h="80876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it-IT" sz="16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it-IT" sz="1600" dirty="0" smtClean="0"/>
                        <a:t>ESEMPI</a:t>
                      </a:r>
                      <a:r>
                        <a:rPr lang="it-IT" sz="1600" baseline="0" dirty="0" smtClean="0"/>
                        <a:t> DI ATTIVITA ‘ NON AMMISSIBILI</a:t>
                      </a:r>
                      <a:endParaRPr lang="it-IT" sz="1600" dirty="0" smtClean="0"/>
                    </a:p>
                  </a:txBody>
                  <a:tcPr>
                    <a:solidFill>
                      <a:schemeClr val="accent2"/>
                    </a:solidFill>
                  </a:tcPr>
                </a:tc>
              </a:tr>
              <a:tr h="1711698">
                <a:tc>
                  <a:txBody>
                    <a:bodyPr/>
                    <a:lstStyle/>
                    <a:p>
                      <a:endParaRPr kumimoji="0" lang="it-IT" sz="1600" b="0" i="0" kern="1200" dirty="0" smtClean="0">
                        <a:solidFill>
                          <a:schemeClr val="dk1"/>
                        </a:solidFill>
                        <a:effectLst/>
                        <a:latin typeface="+mn-lt"/>
                        <a:ea typeface="+mn-ea"/>
                        <a:cs typeface="+mn-cs"/>
                      </a:endParaRPr>
                    </a:p>
                    <a:p>
                      <a:r>
                        <a:rPr kumimoji="0" lang="it-IT" sz="1600" b="0" i="0" kern="1200" dirty="0" smtClean="0">
                          <a:solidFill>
                            <a:schemeClr val="dk1"/>
                          </a:solidFill>
                          <a:effectLst/>
                          <a:latin typeface="+mn-lt"/>
                          <a:ea typeface="+mn-ea"/>
                          <a:cs typeface="+mn-cs"/>
                        </a:rPr>
                        <a:t>Competizioni sportive organizzate regolarmente dalle federazioni/leghe internazionali, europee o nazionali su base annuale;</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07923">
                <a:tc>
                  <a:txBody>
                    <a:bodyPr/>
                    <a:lstStyle/>
                    <a:p>
                      <a:endParaRPr kumimoji="0" lang="it-IT" sz="1600" b="0" i="0" kern="1200" dirty="0" smtClean="0">
                        <a:solidFill>
                          <a:schemeClr val="dk1"/>
                        </a:solidFill>
                        <a:effectLst/>
                        <a:latin typeface="+mn-lt"/>
                        <a:ea typeface="+mn-ea"/>
                        <a:cs typeface="+mn-cs"/>
                      </a:endParaRPr>
                    </a:p>
                    <a:p>
                      <a:r>
                        <a:rPr kumimoji="0" lang="it-IT" sz="1600" b="0" i="0" kern="1200" dirty="0" smtClean="0">
                          <a:solidFill>
                            <a:schemeClr val="dk1"/>
                          </a:solidFill>
                          <a:effectLst/>
                          <a:latin typeface="+mn-lt"/>
                          <a:ea typeface="+mn-ea"/>
                          <a:cs typeface="+mn-cs"/>
                        </a:rPr>
                        <a:t>Competizioni sportive per professionisti.</a:t>
                      </a:r>
                    </a:p>
                  </a:txBody>
                  <a:tcPr/>
                </a:tc>
              </a:tr>
            </a:tbl>
          </a:graphicData>
        </a:graphic>
      </p:graphicFrame>
      <p:pic>
        <p:nvPicPr>
          <p:cNvPr id="2050" name="Picture 2" descr="Risultati immagini per OMINI POWERPOINT 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44824"/>
            <a:ext cx="4609873" cy="36118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8" y="552805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03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1796805467"/>
              </p:ext>
            </p:extLst>
          </p:nvPr>
        </p:nvGraphicFramePr>
        <p:xfrm>
          <a:off x="457200" y="1484784"/>
          <a:ext cx="8229600" cy="4090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2"/>
          <p:cNvSpPr>
            <a:spLocks noGrp="1"/>
          </p:cNvSpPr>
          <p:nvPr>
            <p:ph type="title"/>
          </p:nvPr>
        </p:nvSpPr>
        <p:spPr/>
        <p:txBody>
          <a:bodyPr/>
          <a:lstStyle/>
          <a:p>
            <a:r>
              <a:rPr lang="it-IT" dirty="0">
                <a:solidFill>
                  <a:srgbClr val="0070C0"/>
                </a:solidFill>
              </a:rPr>
              <a:t>Erasmus+ sport</a:t>
            </a:r>
            <a:endParaRPr lang="it-IT" dirty="0"/>
          </a:p>
        </p:txBody>
      </p:sp>
      <p:sp>
        <p:nvSpPr>
          <p:cNvPr id="2" name="Segnaposto piè di pagina 1"/>
          <p:cNvSpPr>
            <a:spLocks noGrp="1"/>
          </p:cNvSpPr>
          <p:nvPr>
            <p:ph type="ftr" sz="quarter" idx="11"/>
          </p:nvPr>
        </p:nvSpPr>
        <p:spPr/>
        <p:txBody>
          <a:bodyPr/>
          <a:lstStyle/>
          <a:p>
            <a:endParaRPr lang="it-IT"/>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352"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721125" y="5157192"/>
            <a:ext cx="7725192" cy="707886"/>
          </a:xfrm>
          <a:prstGeom prst="rect">
            <a:avLst/>
          </a:prstGeom>
          <a:noFill/>
        </p:spPr>
        <p:txBody>
          <a:bodyPr wrap="none" lIns="91440" tIns="45720" rIns="91440" bIns="45720">
            <a:spAutoFit/>
          </a:bodyPr>
          <a:lstStyle/>
          <a:p>
            <a:r>
              <a:rPr lang="it-IT"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sz="2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Education, Audiovisual And Culture Executive Agency </a:t>
            </a:r>
            <a:r>
              <a:rPr lang="en-US" sz="2000" dirty="0" smtClean="0"/>
              <a:t>– </a:t>
            </a:r>
          </a:p>
          <a:p>
            <a:pPr algn="ctr"/>
            <a:r>
              <a:rPr lang="it-IT" sz="2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Agenzia esecutiva per l’istruzione, gli audiovisivi e la cultura</a:t>
            </a:r>
            <a:endParaRPr lang="it-IT" sz="2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31292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B – </a:t>
            </a:r>
            <a:br>
              <a:rPr lang="it-IT" sz="3200" dirty="0" smtClean="0">
                <a:solidFill>
                  <a:srgbClr val="0070C0"/>
                </a:solidFill>
              </a:rPr>
            </a:br>
            <a:r>
              <a:rPr lang="it-IT" sz="3200" dirty="0" smtClean="0">
                <a:solidFill>
                  <a:srgbClr val="0070C0"/>
                </a:solidFill>
              </a:rPr>
              <a:t>I PARTENARIATI DI COLLABORAZIONE DI PICCOLA SCALA</a:t>
            </a:r>
            <a:endParaRPr lang="it-IT" sz="3200" dirty="0"/>
          </a:p>
        </p:txBody>
      </p:sp>
      <p:sp>
        <p:nvSpPr>
          <p:cNvPr id="4" name="Segnaposto piè di pagina 3"/>
          <p:cNvSpPr>
            <a:spLocks noGrp="1"/>
          </p:cNvSpPr>
          <p:nvPr>
            <p:ph type="ftr" sz="quarter" idx="11"/>
          </p:nvPr>
        </p:nvSpPr>
        <p:spPr/>
        <p:txBody>
          <a:bodyPr/>
          <a:lstStyle/>
          <a:p>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75185945"/>
              </p:ext>
            </p:extLst>
          </p:nvPr>
        </p:nvGraphicFramePr>
        <p:xfrm>
          <a:off x="611560" y="1556791"/>
          <a:ext cx="8064896" cy="3672408"/>
        </p:xfrm>
        <a:graphic>
          <a:graphicData uri="http://schemas.openxmlformats.org/drawingml/2006/table">
            <a:tbl>
              <a:tblPr firstRow="1" bandRow="1">
                <a:tableStyleId>{5C22544A-7EE6-4342-B048-85BDC9FD1C3A}</a:tableStyleId>
              </a:tblPr>
              <a:tblGrid>
                <a:gridCol w="8064896"/>
              </a:tblGrid>
              <a:tr h="407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t>CHI PUO’ PARTECIPARE?</a:t>
                      </a:r>
                    </a:p>
                  </a:txBody>
                  <a:tcPr/>
                </a:tc>
              </a:tr>
              <a:tr h="703621">
                <a:tc>
                  <a:txBody>
                    <a:bodyPr/>
                    <a:lstStyle/>
                    <a:p>
                      <a:r>
                        <a:rPr kumimoji="0" lang="it-IT" sz="1600" b="0" i="0" kern="1200" dirty="0" smtClean="0">
                          <a:solidFill>
                            <a:schemeClr val="dk1"/>
                          </a:solidFill>
                          <a:effectLst/>
                          <a:latin typeface="+mn-lt"/>
                          <a:ea typeface="+mn-ea"/>
                          <a:cs typeface="+mn-cs"/>
                        </a:rPr>
                        <a:t>I partenariati di collaborazione sono aperti a </a:t>
                      </a:r>
                      <a:r>
                        <a:rPr kumimoji="0" lang="it-IT" sz="1600" b="0" i="0" kern="1200" dirty="0" smtClean="0">
                          <a:solidFill>
                            <a:srgbClr val="FF0000"/>
                          </a:solidFill>
                          <a:effectLst/>
                          <a:latin typeface="+mn-lt"/>
                          <a:ea typeface="+mn-ea"/>
                          <a:cs typeface="+mn-cs"/>
                        </a:rPr>
                        <a:t>ogni tipo </a:t>
                      </a:r>
                      <a:r>
                        <a:rPr kumimoji="0" lang="it-IT" sz="1600" b="0" i="0" kern="1200" dirty="0" smtClean="0">
                          <a:solidFill>
                            <a:schemeClr val="dk1"/>
                          </a:solidFill>
                          <a:effectLst/>
                          <a:latin typeface="+mn-lt"/>
                          <a:ea typeface="+mn-ea"/>
                          <a:cs typeface="+mn-cs"/>
                        </a:rPr>
                        <a:t>di istituzione pubblica o organizzazione attiva nel settore dello sport e dell'attività fisica.</a:t>
                      </a:r>
                    </a:p>
                  </a:txBody>
                  <a:tcPr/>
                </a:tc>
              </a:tr>
              <a:tr h="703621">
                <a:tc>
                  <a:txBody>
                    <a:bodyPr/>
                    <a:lstStyle/>
                    <a:p>
                      <a:r>
                        <a:rPr kumimoji="0" lang="it-IT" sz="1600" b="0" i="0" kern="1200" dirty="0" smtClean="0">
                          <a:solidFill>
                            <a:schemeClr val="dk1"/>
                          </a:solidFill>
                          <a:effectLst/>
                          <a:latin typeface="+mn-lt"/>
                          <a:ea typeface="+mn-ea"/>
                          <a:cs typeface="+mn-cs"/>
                        </a:rPr>
                        <a:t>I partenariati di collaborazione mirano alla cooperazione tra le organizzazioni con sede nei paesi aderenti al Programma.</a:t>
                      </a:r>
                    </a:p>
                  </a:txBody>
                  <a:tcPr/>
                </a:tc>
              </a:tr>
              <a:tr h="450564">
                <a:tc>
                  <a:txBody>
                    <a:bodyPr/>
                    <a:lstStyle/>
                    <a:p>
                      <a:r>
                        <a:rPr kumimoji="0" lang="it-IT" sz="1600" b="0" i="0" kern="1200" dirty="0" smtClean="0">
                          <a:solidFill>
                            <a:schemeClr val="dk1"/>
                          </a:solidFill>
                          <a:effectLst/>
                          <a:latin typeface="+mn-lt"/>
                          <a:ea typeface="+mn-ea"/>
                          <a:cs typeface="+mn-cs"/>
                        </a:rPr>
                        <a:t>In particolare:</a:t>
                      </a:r>
                    </a:p>
                  </a:txBody>
                  <a:tcPr/>
                </a:tc>
              </a:tr>
              <a:tr h="703621">
                <a:tc>
                  <a:txBody>
                    <a:bodyPr/>
                    <a:lstStyle/>
                    <a:p>
                      <a:r>
                        <a:rPr kumimoji="0" lang="it-IT" sz="1600" b="0" i="0" kern="1200" dirty="0" smtClean="0">
                          <a:solidFill>
                            <a:schemeClr val="dk1"/>
                          </a:solidFill>
                          <a:effectLst/>
                          <a:latin typeface="+mn-lt"/>
                          <a:ea typeface="+mn-ea"/>
                          <a:cs typeface="+mn-cs"/>
                        </a:rPr>
                        <a:t>- Richiedente/coordinatore: un'organizzazione partecipante che presenta la proposta di progetto a nome di tutti i partner. </a:t>
                      </a:r>
                    </a:p>
                  </a:txBody>
                  <a:tcPr>
                    <a:solidFill>
                      <a:srgbClr val="FFFF00"/>
                    </a:solidFill>
                  </a:tcPr>
                </a:tc>
              </a:tr>
              <a:tr h="703621">
                <a:tc>
                  <a:txBody>
                    <a:bodyPr/>
                    <a:lstStyle/>
                    <a:p>
                      <a:r>
                        <a:rPr kumimoji="0" lang="it-IT" sz="1600" b="0" i="0" kern="1200" dirty="0" smtClean="0">
                          <a:solidFill>
                            <a:schemeClr val="dk1"/>
                          </a:solidFill>
                          <a:effectLst/>
                          <a:latin typeface="+mn-lt"/>
                          <a:ea typeface="+mn-ea"/>
                          <a:cs typeface="+mn-cs"/>
                        </a:rPr>
                        <a:t>- Partner: organizzazioni che contribuiscono attivamente alla preparazione, attuazione e valutazione del partenariato di collaborazione.</a:t>
                      </a:r>
                    </a:p>
                  </a:txBody>
                  <a:tcPr>
                    <a:solidFill>
                      <a:srgbClr val="00B050"/>
                    </a:solidFill>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8" y="552805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21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B – </a:t>
            </a:r>
            <a:r>
              <a:rPr lang="it-IT" sz="3200" dirty="0">
                <a:solidFill>
                  <a:srgbClr val="0070C0"/>
                </a:solidFill>
              </a:rPr>
              <a:t/>
            </a:r>
            <a:br>
              <a:rPr lang="it-IT" sz="3200" dirty="0">
                <a:solidFill>
                  <a:srgbClr val="0070C0"/>
                </a:solidFill>
              </a:rPr>
            </a:br>
            <a:r>
              <a:rPr lang="it-IT" sz="3200" dirty="0">
                <a:solidFill>
                  <a:srgbClr val="0070C0"/>
                </a:solidFill>
              </a:rPr>
              <a:t>EVENTI SPORTIVI EUROPEI SENZA SCOPO DI LUCRO</a:t>
            </a:r>
            <a:endParaRPr lang="it-IT" sz="3200" dirty="0"/>
          </a:p>
        </p:txBody>
      </p:sp>
      <p:sp>
        <p:nvSpPr>
          <p:cNvPr id="4" name="Segnaposto piè di pagina 3"/>
          <p:cNvSpPr>
            <a:spLocks noGrp="1"/>
          </p:cNvSpPr>
          <p:nvPr>
            <p:ph type="ftr" sz="quarter" idx="11"/>
          </p:nvPr>
        </p:nvSpPr>
        <p:spPr/>
        <p:txBody>
          <a:bodyPr/>
          <a:lstStyle/>
          <a:p>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1402248346"/>
              </p:ext>
            </p:extLst>
          </p:nvPr>
        </p:nvGraphicFramePr>
        <p:xfrm>
          <a:off x="1619672" y="1556791"/>
          <a:ext cx="7200800" cy="4981941"/>
        </p:xfrm>
        <a:graphic>
          <a:graphicData uri="http://schemas.openxmlformats.org/drawingml/2006/table">
            <a:tbl>
              <a:tblPr firstRow="1" bandRow="1">
                <a:tableStyleId>{5C22544A-7EE6-4342-B048-85BDC9FD1C3A}</a:tableStyleId>
              </a:tblPr>
              <a:tblGrid>
                <a:gridCol w="1846359"/>
                <a:gridCol w="5354441"/>
              </a:tblGrid>
              <a:tr h="40736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t>CRITERI</a:t>
                      </a:r>
                      <a:r>
                        <a:rPr lang="it-IT" sz="1800" baseline="0" dirty="0" smtClean="0"/>
                        <a:t> DI AMMISSIBILITA’</a:t>
                      </a:r>
                      <a:endParaRPr lang="it-IT" sz="1800" dirty="0" smtClean="0"/>
                    </a:p>
                  </a:txBody>
                  <a:tcPr/>
                </a:tc>
                <a:tc hMerge="1">
                  <a:txBody>
                    <a:bodyPr/>
                    <a:lstStyle/>
                    <a:p>
                      <a:endParaRPr lang="it-IT"/>
                    </a:p>
                  </a:txBody>
                  <a:tcPr/>
                </a:tc>
              </a:tr>
              <a:tr h="703621">
                <a:tc>
                  <a:txBody>
                    <a:bodyPr/>
                    <a:lstStyle/>
                    <a:p>
                      <a:pPr algn="l" fontAlgn="t"/>
                      <a:r>
                        <a:rPr lang="it-IT" sz="1600" b="1" dirty="0">
                          <a:solidFill>
                            <a:srgbClr val="404040"/>
                          </a:solidFill>
                          <a:effectLst/>
                        </a:rPr>
                        <a:t>Numero e profilo delle organizzazioni partecipanti</a:t>
                      </a:r>
                    </a:p>
                  </a:txBody>
                  <a:tcPr marL="76200" marR="76200" marT="76200" marB="76200"/>
                </a:tc>
                <a:tc>
                  <a:txBody>
                    <a:bodyPr/>
                    <a:lstStyle/>
                    <a:p>
                      <a:r>
                        <a:rPr kumimoji="0" lang="it-IT" sz="1600" b="0" i="0" kern="1200" dirty="0" smtClean="0">
                          <a:solidFill>
                            <a:schemeClr val="dk1"/>
                          </a:solidFill>
                          <a:effectLst/>
                          <a:latin typeface="+mn-lt"/>
                          <a:ea typeface="+mn-ea"/>
                          <a:cs typeface="+mn-cs"/>
                        </a:rPr>
                        <a:t>Devono essere coinvolti partecipanti all'evento provenienti da almeno 10 diversi paesi aderenti al Programma.</a:t>
                      </a:r>
                    </a:p>
                    <a:p>
                      <a:r>
                        <a:rPr kumimoji="0" lang="it-IT" sz="1600" b="0" i="0" kern="1200" dirty="0" smtClean="0">
                          <a:solidFill>
                            <a:schemeClr val="dk1"/>
                          </a:solidFill>
                          <a:effectLst/>
                          <a:latin typeface="+mn-lt"/>
                          <a:ea typeface="+mn-ea"/>
                          <a:cs typeface="+mn-cs"/>
                        </a:rPr>
                        <a:t>Tale condizione è rispettata a condizione che i partecipanti siano coinvolti negli eventi considerati nella loro totalità.</a:t>
                      </a:r>
                    </a:p>
                    <a:p>
                      <a:r>
                        <a:rPr kumimoji="0" lang="it-IT" sz="1600" b="0" i="0" kern="1200" dirty="0" smtClean="0">
                          <a:solidFill>
                            <a:schemeClr val="dk1"/>
                          </a:solidFill>
                          <a:effectLst/>
                          <a:latin typeface="+mn-lt"/>
                          <a:ea typeface="+mn-ea"/>
                          <a:cs typeface="+mn-cs"/>
                        </a:rPr>
                        <a:t>Tutte le organizzazioni partecipanti devono essere identificate al momento della presentazione di una domanda di sovvenzione.</a:t>
                      </a:r>
                      <a:endParaRPr kumimoji="0" lang="it-IT" sz="1600" b="0" i="0" kern="1200" dirty="0">
                        <a:solidFill>
                          <a:schemeClr val="dk1"/>
                        </a:solidFill>
                        <a:effectLst/>
                        <a:latin typeface="+mn-lt"/>
                        <a:ea typeface="+mn-ea"/>
                        <a:cs typeface="+mn-cs"/>
                      </a:endParaRPr>
                    </a:p>
                  </a:txBody>
                  <a:tcPr marL="76200" marR="76200" marT="76200" marB="76200"/>
                </a:tc>
              </a:tr>
              <a:tr h="703621">
                <a:tc>
                  <a:txBody>
                    <a:bodyPr/>
                    <a:lstStyle/>
                    <a:p>
                      <a:pPr algn="l" fontAlgn="t"/>
                      <a:r>
                        <a:rPr lang="it-IT" sz="1600" b="1" dirty="0">
                          <a:solidFill>
                            <a:srgbClr val="404040"/>
                          </a:solidFill>
                          <a:effectLst/>
                        </a:rPr>
                        <a:t>Durata del progetto</a:t>
                      </a:r>
                    </a:p>
                  </a:txBody>
                  <a:tcPr marL="76200" marR="76200" marT="76200" marB="76200"/>
                </a:tc>
                <a:tc>
                  <a:txBody>
                    <a:bodyPr/>
                    <a:lstStyle/>
                    <a:p>
                      <a:pPr fontAlgn="t"/>
                      <a:r>
                        <a:rPr lang="it-IT" sz="1600" b="0" dirty="0">
                          <a:effectLst/>
                        </a:rPr>
                        <a:t>Fino a 1 anno (dalla preparazione dell'evento al suo follow-up).</a:t>
                      </a:r>
                    </a:p>
                  </a:txBody>
                  <a:tcPr marL="76200" marR="76200" marT="76200" marB="76200"/>
                </a:tc>
              </a:tr>
              <a:tr h="450564">
                <a:tc>
                  <a:txBody>
                    <a:bodyPr/>
                    <a:lstStyle/>
                    <a:p>
                      <a:pPr algn="l" fontAlgn="t"/>
                      <a:r>
                        <a:rPr lang="it-IT" sz="1600" b="1" dirty="0" smtClean="0">
                          <a:solidFill>
                            <a:srgbClr val="404040"/>
                          </a:solidFill>
                          <a:effectLst/>
                        </a:rPr>
                        <a:t>Date dell’evento</a:t>
                      </a:r>
                      <a:endParaRPr lang="it-IT" sz="1600" b="1" dirty="0">
                        <a:solidFill>
                          <a:srgbClr val="404040"/>
                        </a:solidFill>
                        <a:effectLst/>
                      </a:endParaRPr>
                    </a:p>
                  </a:txBody>
                  <a:tcPr marL="76200" marR="76200" marT="76200" marB="76200"/>
                </a:tc>
                <a:tc>
                  <a:txBody>
                    <a:bodyPr/>
                    <a:lstStyle/>
                    <a:p>
                      <a:pPr algn="l" fontAlgn="t"/>
                      <a:r>
                        <a:rPr lang="it-IT" sz="1600" b="0" dirty="0" smtClean="0">
                          <a:solidFill>
                            <a:srgbClr val="404040"/>
                          </a:solidFill>
                          <a:effectLst/>
                        </a:rPr>
                        <a:t>L'evento deve svolgersi durante l'anno successivo (entro il 31 ottobre).</a:t>
                      </a:r>
                    </a:p>
                  </a:txBody>
                  <a:tcPr marL="76200" marR="76200" marT="76200" marB="76200"/>
                </a:tc>
              </a:tr>
              <a:tr h="703621">
                <a:tc>
                  <a:txBody>
                    <a:bodyPr/>
                    <a:lstStyle/>
                    <a:p>
                      <a:pPr algn="l" fontAlgn="t"/>
                      <a:r>
                        <a:rPr lang="it-IT" sz="1600" b="1" dirty="0" smtClean="0">
                          <a:solidFill>
                            <a:srgbClr val="404040"/>
                          </a:solidFill>
                          <a:effectLst/>
                        </a:rPr>
                        <a:t>Quando fare domanda?</a:t>
                      </a:r>
                      <a:endParaRPr lang="it-IT" sz="1600" b="1" dirty="0">
                        <a:solidFill>
                          <a:srgbClr val="404040"/>
                        </a:solidFill>
                        <a:effectLst/>
                      </a:endParaRPr>
                    </a:p>
                  </a:txBody>
                  <a:tcPr marL="76200" marR="76200" marT="76200" marB="76200">
                    <a:solidFill>
                      <a:srgbClr val="FFFF00"/>
                    </a:solidFill>
                  </a:tcPr>
                </a:tc>
                <a:tc>
                  <a:txBody>
                    <a:bodyPr/>
                    <a:lstStyle/>
                    <a:p>
                      <a:pPr fontAlgn="t"/>
                      <a:r>
                        <a:rPr lang="it-IT" sz="1600" b="0" dirty="0" smtClean="0">
                          <a:effectLst/>
                        </a:rPr>
                        <a:t>Entro 4 aprile alle ore 12 (mezzogiorno, ora di Bruxelles) per i progetti che iniziano il 1° novembre dell'anno successivo.</a:t>
                      </a:r>
                      <a:endParaRPr lang="it-IT" sz="1600" b="0" dirty="0">
                        <a:effectLst/>
                      </a:endParaRPr>
                    </a:p>
                  </a:txBody>
                  <a:tcPr marL="76200" marR="76200" marT="76200" marB="76200">
                    <a:solidFill>
                      <a:srgbClr val="FFFF00"/>
                    </a:solidFill>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8" y="552805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32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pPr algn="l"/>
            <a:r>
              <a:rPr lang="it-IT" dirty="0">
                <a:solidFill>
                  <a:srgbClr val="0070C0"/>
                </a:solidFill>
              </a:rPr>
              <a:t>Erasmus+ sport</a:t>
            </a:r>
            <a:endParaRPr lang="it-IT" dirty="0"/>
          </a:p>
        </p:txBody>
      </p:sp>
      <p:sp>
        <p:nvSpPr>
          <p:cNvPr id="5" name="Sottotitolo 4"/>
          <p:cNvSpPr>
            <a:spLocks noGrp="1"/>
          </p:cNvSpPr>
          <p:nvPr>
            <p:ph type="subTitle" idx="1"/>
          </p:nvPr>
        </p:nvSpPr>
        <p:spPr/>
        <p:txBody>
          <a:bodyPr/>
          <a:lstStyle/>
          <a:p>
            <a:pPr algn="l"/>
            <a:r>
              <a:rPr lang="it-IT" dirty="0" smtClean="0"/>
              <a:t>PARTE C – INFORMAZIONI PER I RICHIEDENTI</a:t>
            </a:r>
            <a:endParaRPr lang="it-IT"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5" y="-10337"/>
            <a:ext cx="2476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46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755576" y="1772816"/>
            <a:ext cx="2951449" cy="769441"/>
          </a:xfrm>
          <a:prstGeom prst="rect">
            <a:avLst/>
          </a:prstGeom>
          <a:noFill/>
        </p:spPr>
        <p:txBody>
          <a:bodyPr wrap="none" lIns="91440" tIns="45720" rIns="91440" bIns="45720">
            <a:spAutoFit/>
          </a:bodyPr>
          <a:lstStyle/>
          <a:p>
            <a:pPr algn="ctr"/>
            <a:r>
              <a:rPr lang="it-IT"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PREMESSA</a:t>
            </a:r>
            <a:endParaRPr lang="it-IT"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ttangolo 5"/>
          <p:cNvSpPr/>
          <p:nvPr/>
        </p:nvSpPr>
        <p:spPr>
          <a:xfrm>
            <a:off x="683568" y="2696146"/>
            <a:ext cx="7992888" cy="1323439"/>
          </a:xfrm>
          <a:prstGeom prst="rect">
            <a:avLst/>
          </a:prstGeom>
        </p:spPr>
        <p:txBody>
          <a:bodyPr wrap="square">
            <a:spAutoFit/>
          </a:bodyPr>
          <a:lstStyle/>
          <a:p>
            <a:r>
              <a:rPr lang="it-IT" sz="1600" dirty="0"/>
              <a:t>I singoli individui </a:t>
            </a:r>
            <a:r>
              <a:rPr lang="it-IT" sz="1600" b="1" dirty="0">
                <a:solidFill>
                  <a:srgbClr val="FF0000"/>
                </a:solidFill>
              </a:rPr>
              <a:t>non </a:t>
            </a:r>
            <a:r>
              <a:rPr lang="it-IT" sz="1600" dirty="0"/>
              <a:t>possono presentare proposte di progetto nel quadro del Programma Erasmus+, a eccezione di coloro che fanno domanda a nome di un gruppo di (almeno </a:t>
            </a:r>
            <a:r>
              <a:rPr lang="it-IT" sz="1600" u="sng" dirty="0"/>
              <a:t>quattro</a:t>
            </a:r>
            <a:r>
              <a:rPr lang="it-IT" sz="1600" dirty="0"/>
              <a:t>) giovani attivo nell'animazione socioeducativa ma non necessariamente nell'ambito di un'organizzazione giovanile (in seguito denominato "gruppo informale di giovani</a:t>
            </a:r>
            <a:r>
              <a:rPr lang="it-IT" sz="1600" dirty="0" smtClean="0"/>
              <a:t>").</a:t>
            </a:r>
            <a:endParaRPr lang="it-IT" dirty="0"/>
          </a:p>
        </p:txBody>
      </p:sp>
      <p:pic>
        <p:nvPicPr>
          <p:cNvPr id="35842" name="Picture 2" descr="Risultati immagini per omini spo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229" y="4149080"/>
            <a:ext cx="2512579" cy="2664296"/>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Risultati immagini per omini stilizzati pallavo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566497"/>
            <a:ext cx="347662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32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323528" y="2296036"/>
            <a:ext cx="861806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Registrazione al Portale dei Partecipanti</a:t>
            </a:r>
            <a:endParaRPr lang="it-IT"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483783" y="2880811"/>
            <a:ext cx="8457809" cy="2862322"/>
          </a:xfrm>
          <a:prstGeom prst="rect">
            <a:avLst/>
          </a:prstGeom>
        </p:spPr>
        <p:txBody>
          <a:bodyPr wrap="square">
            <a:spAutoFit/>
          </a:bodyPr>
          <a:lstStyle/>
          <a:p>
            <a:r>
              <a:rPr lang="it-IT" dirty="0" smtClean="0">
                <a:latin typeface="Arial"/>
              </a:rPr>
              <a:t>Il </a:t>
            </a:r>
            <a:r>
              <a:rPr lang="it-IT" dirty="0">
                <a:latin typeface="Arial"/>
              </a:rPr>
              <a:t>rappresentante dell'organizzazione (o del gruppo informale di giovani) deve seguire le seguenti fasi:</a:t>
            </a:r>
          </a:p>
          <a:p>
            <a:r>
              <a:rPr lang="it-IT" dirty="0" smtClean="0">
                <a:latin typeface="Arial"/>
              </a:rPr>
              <a:t> - creare </a:t>
            </a:r>
            <a:r>
              <a:rPr lang="it-IT" dirty="0">
                <a:latin typeface="Arial"/>
              </a:rPr>
              <a:t>un account Accesso UE (a meno che il rappresentante dell'organizzazione/del gruppo non ne abbia già uno). Il nuovo account Accesso UE può essere creato alla pagina seguente: </a:t>
            </a:r>
            <a:r>
              <a:rPr lang="it-IT" dirty="0">
                <a:latin typeface="Arial"/>
                <a:hlinkClick r:id="rId2"/>
              </a:rPr>
              <a:t>https://webgate.ec.europa.eu/cas/eim/external/register.cgi</a:t>
            </a:r>
            <a:r>
              <a:rPr lang="it-IT" dirty="0" smtClean="0">
                <a:latin typeface="Arial"/>
              </a:rPr>
              <a:t>;</a:t>
            </a:r>
          </a:p>
          <a:p>
            <a:endParaRPr lang="it-IT" dirty="0">
              <a:latin typeface="Arial"/>
            </a:endParaRPr>
          </a:p>
          <a:p>
            <a:r>
              <a:rPr lang="it-IT" dirty="0" smtClean="0">
                <a:latin typeface="Arial"/>
              </a:rPr>
              <a:t>- accedere </a:t>
            </a:r>
            <a:r>
              <a:rPr lang="it-IT" dirty="0">
                <a:latin typeface="Arial"/>
              </a:rPr>
              <a:t>al Portale Partecipanti alla pagina </a:t>
            </a:r>
            <a:r>
              <a:rPr lang="it-IT" dirty="0">
                <a:latin typeface="Arial"/>
                <a:hlinkClick r:id="rId3"/>
              </a:rPr>
              <a:t>http://ec.europa.eu/education/participants/portal/desktop/en/organisations/register.html</a:t>
            </a:r>
            <a:r>
              <a:rPr lang="it-IT" dirty="0">
                <a:latin typeface="Arial"/>
              </a:rPr>
              <a:t> e registrarsi per conto dell'organizzazione/del gruppo. </a:t>
            </a:r>
            <a:endParaRPr lang="it-IT" b="0" i="0" dirty="0">
              <a:effectLst/>
              <a:latin typeface="Aria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80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323528" y="2296036"/>
            <a:ext cx="861806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Registrazione al Portale dei Partecipanti</a:t>
            </a:r>
            <a:endParaRPr lang="it-IT"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483783" y="2880811"/>
            <a:ext cx="8457809" cy="3693319"/>
          </a:xfrm>
          <a:prstGeom prst="rect">
            <a:avLst/>
          </a:prstGeom>
        </p:spPr>
        <p:txBody>
          <a:bodyPr wrap="square">
            <a:spAutoFit/>
          </a:bodyPr>
          <a:lstStyle/>
          <a:p>
            <a:r>
              <a:rPr lang="it-IT" dirty="0">
                <a:latin typeface="Arial"/>
              </a:rPr>
              <a:t>La registrazione al portale partecipanti dell'organizzazione/del gruppo è richiesta una sola </a:t>
            </a:r>
            <a:r>
              <a:rPr lang="it-IT" dirty="0" smtClean="0">
                <a:latin typeface="Arial"/>
              </a:rPr>
              <a:t>volta.</a:t>
            </a:r>
          </a:p>
          <a:p>
            <a:endParaRPr lang="it-IT" dirty="0">
              <a:latin typeface="Arial"/>
            </a:endParaRPr>
          </a:p>
          <a:p>
            <a:r>
              <a:rPr lang="it-IT" dirty="0" smtClean="0">
                <a:latin typeface="Arial"/>
              </a:rPr>
              <a:t>Quando </a:t>
            </a:r>
            <a:r>
              <a:rPr lang="it-IT" dirty="0">
                <a:latin typeface="Arial"/>
              </a:rPr>
              <a:t>la registrazione è completata, l'organizzazione/il gruppo otterrà un codice PIC di nove cifre. </a:t>
            </a:r>
            <a:endParaRPr lang="it-IT" dirty="0" smtClean="0">
              <a:latin typeface="Arial"/>
            </a:endParaRPr>
          </a:p>
          <a:p>
            <a:endParaRPr lang="it-IT" dirty="0">
              <a:latin typeface="Arial"/>
            </a:endParaRPr>
          </a:p>
          <a:p>
            <a:pPr algn="just"/>
            <a:r>
              <a:rPr lang="it-IT" dirty="0" smtClean="0">
                <a:latin typeface="Arial"/>
              </a:rPr>
              <a:t>Il </a:t>
            </a:r>
            <a:r>
              <a:rPr lang="it-IT" dirty="0">
                <a:latin typeface="Arial"/>
              </a:rPr>
              <a:t>PIC, che rappresenta un </a:t>
            </a:r>
            <a:r>
              <a:rPr lang="it-IT" b="1" dirty="0">
                <a:solidFill>
                  <a:srgbClr val="FF0000"/>
                </a:solidFill>
                <a:latin typeface="Arial"/>
              </a:rPr>
              <a:t>identificativo unico necessario</a:t>
            </a:r>
            <a:r>
              <a:rPr lang="it-IT" dirty="0">
                <a:latin typeface="Arial"/>
              </a:rPr>
              <a:t> per la trasmissione delle candidature, consente all'organizzazione/al gruppo di compilare i moduli di candidatura elettronici Erasmus+ in modo più semplice (ad esempio, inserendo il numero PIC nel modulo, tutte le informazioni fornite dall'organizzazione/dal gruppo in fase di registrazione saranno visualizzate all'interno del modulo automaticamente).</a:t>
            </a:r>
          </a:p>
          <a:p>
            <a:endParaRPr lang="it-IT" dirty="0">
              <a:latin typeface="Aria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66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323528" y="2296036"/>
            <a:ext cx="861806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Registrazione al Portale dei Partecipanti</a:t>
            </a:r>
            <a:endParaRPr lang="it-IT"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483783" y="2880811"/>
            <a:ext cx="8457809" cy="3416320"/>
          </a:xfrm>
          <a:prstGeom prst="rect">
            <a:avLst/>
          </a:prstGeom>
        </p:spPr>
        <p:txBody>
          <a:bodyPr wrap="square">
            <a:spAutoFit/>
          </a:bodyPr>
          <a:lstStyle/>
          <a:p>
            <a:r>
              <a:rPr lang="it-IT" dirty="0">
                <a:latin typeface="Arial" panose="020B0604020202020204" pitchFamily="34" charset="0"/>
                <a:cs typeface="Arial" panose="020B0604020202020204" pitchFamily="34" charset="0"/>
              </a:rPr>
              <a:t>Al momento della registrazione, le organizzazioni devono caricare sul portale dei partecipanti anche i seguenti documenti:</a:t>
            </a:r>
          </a:p>
          <a:p>
            <a:r>
              <a:rPr lang="it-IT" dirty="0" smtClean="0">
                <a:latin typeface="Arial" panose="020B0604020202020204" pitchFamily="34" charset="0"/>
                <a:cs typeface="Arial" panose="020B0604020202020204" pitchFamily="34" charset="0"/>
              </a:rPr>
              <a:t>- </a:t>
            </a:r>
            <a:r>
              <a:rPr lang="it-IT" b="1" dirty="0" smtClean="0">
                <a:solidFill>
                  <a:srgbClr val="FF0000"/>
                </a:solidFill>
                <a:latin typeface="Arial" panose="020B0604020202020204" pitchFamily="34" charset="0"/>
                <a:cs typeface="Arial" panose="020B0604020202020204" pitchFamily="34" charset="0"/>
              </a:rPr>
              <a:t>il </a:t>
            </a:r>
            <a:r>
              <a:rPr lang="it-IT" b="1" dirty="0">
                <a:solidFill>
                  <a:srgbClr val="FF0000"/>
                </a:solidFill>
                <a:latin typeface="Arial" panose="020B0604020202020204" pitchFamily="34" charset="0"/>
                <a:cs typeface="Arial" panose="020B0604020202020204" pitchFamily="34" charset="0"/>
              </a:rPr>
              <a:t>modulo di identificazione legale</a:t>
            </a:r>
            <a:r>
              <a:rPr lang="it-IT" dirty="0">
                <a:latin typeface="Arial" panose="020B0604020202020204" pitchFamily="34" charset="0"/>
                <a:cs typeface="Arial" panose="020B0604020202020204" pitchFamily="34" charset="0"/>
              </a:rPr>
              <a:t> (che può essere scaricato dal sito della Commissione europea al seguente indirizzo: </a:t>
            </a:r>
            <a:r>
              <a:rPr lang="it-IT" dirty="0">
                <a:latin typeface="Arial" panose="020B0604020202020204" pitchFamily="34" charset="0"/>
                <a:cs typeface="Arial" panose="020B0604020202020204" pitchFamily="34" charset="0"/>
                <a:hlinkClick r:id="rId2"/>
              </a:rPr>
              <a:t>http://ec.europa.eu/budget/</a:t>
            </a:r>
            <a:r>
              <a:rPr lang="it-IT" dirty="0" err="1">
                <a:latin typeface="Arial" panose="020B0604020202020204" pitchFamily="34" charset="0"/>
                <a:cs typeface="Arial" panose="020B0604020202020204" pitchFamily="34" charset="0"/>
                <a:hlinkClick r:id="rId2"/>
              </a:rPr>
              <a:t>contracts_grants</a:t>
            </a:r>
            <a:r>
              <a:rPr lang="it-IT" dirty="0">
                <a:latin typeface="Arial" panose="020B0604020202020204" pitchFamily="34" charset="0"/>
                <a:cs typeface="Arial" panose="020B0604020202020204" pitchFamily="34" charset="0"/>
                <a:hlinkClick r:id="rId2"/>
              </a:rPr>
              <a:t>/</a:t>
            </a:r>
            <a:r>
              <a:rPr lang="it-IT" dirty="0" err="1">
                <a:latin typeface="Arial" panose="020B0604020202020204" pitchFamily="34" charset="0"/>
                <a:cs typeface="Arial" panose="020B0604020202020204" pitchFamily="34" charset="0"/>
                <a:hlinkClick r:id="rId2"/>
              </a:rPr>
              <a:t>info_contracts</a:t>
            </a:r>
            <a:r>
              <a:rPr lang="it-IT" dirty="0">
                <a:latin typeface="Arial" panose="020B0604020202020204" pitchFamily="34" charset="0"/>
                <a:cs typeface="Arial" panose="020B0604020202020204" pitchFamily="34" charset="0"/>
                <a:hlinkClick r:id="rId2"/>
              </a:rPr>
              <a:t>/</a:t>
            </a:r>
            <a:r>
              <a:rPr lang="it-IT" dirty="0" err="1">
                <a:latin typeface="Arial" panose="020B0604020202020204" pitchFamily="34" charset="0"/>
                <a:cs typeface="Arial" panose="020B0604020202020204" pitchFamily="34" charset="0"/>
                <a:hlinkClick r:id="rId2"/>
              </a:rPr>
              <a:t>legal_entities</a:t>
            </a:r>
            <a:r>
              <a:rPr lang="it-IT" dirty="0">
                <a:latin typeface="Arial" panose="020B0604020202020204" pitchFamily="34" charset="0"/>
                <a:cs typeface="Arial" panose="020B0604020202020204" pitchFamily="34" charset="0"/>
                <a:hlinkClick r:id="rId2"/>
              </a:rPr>
              <a:t>/</a:t>
            </a:r>
            <a:r>
              <a:rPr lang="it-IT" dirty="0" err="1">
                <a:latin typeface="Arial" panose="020B0604020202020204" pitchFamily="34" charset="0"/>
                <a:cs typeface="Arial" panose="020B0604020202020204" pitchFamily="34" charset="0"/>
                <a:hlinkClick r:id="rId2"/>
              </a:rPr>
              <a:t>legal_entities_en.cfm</a:t>
            </a:r>
            <a:r>
              <a:rPr lang="it-IT" dirty="0">
                <a:latin typeface="Arial" panose="020B0604020202020204" pitchFamily="34" charset="0"/>
                <a:cs typeface="Arial" panose="020B0604020202020204" pitchFamily="34" charset="0"/>
              </a:rPr>
              <a:t>);</a:t>
            </a:r>
          </a:p>
          <a:p>
            <a:r>
              <a:rPr lang="it-IT" dirty="0" smtClean="0">
                <a:latin typeface="Arial" panose="020B0604020202020204" pitchFamily="34" charset="0"/>
                <a:cs typeface="Arial" panose="020B0604020202020204" pitchFamily="34" charset="0"/>
              </a:rPr>
              <a:t>- </a:t>
            </a:r>
            <a:r>
              <a:rPr lang="it-IT" b="1" dirty="0" smtClean="0">
                <a:solidFill>
                  <a:srgbClr val="FF0000"/>
                </a:solidFill>
                <a:latin typeface="Arial" panose="020B0604020202020204" pitchFamily="34" charset="0"/>
                <a:cs typeface="Arial" panose="020B0604020202020204" pitchFamily="34" charset="0"/>
              </a:rPr>
              <a:t>il </a:t>
            </a:r>
            <a:r>
              <a:rPr lang="it-IT" b="1" dirty="0">
                <a:solidFill>
                  <a:srgbClr val="FF0000"/>
                </a:solidFill>
                <a:latin typeface="Arial" panose="020B0604020202020204" pitchFamily="34" charset="0"/>
                <a:cs typeface="Arial" panose="020B0604020202020204" pitchFamily="34" charset="0"/>
              </a:rPr>
              <a:t>modulo di identificazione </a:t>
            </a:r>
            <a:r>
              <a:rPr lang="it-IT" b="1" dirty="0" smtClean="0">
                <a:solidFill>
                  <a:srgbClr val="FF0000"/>
                </a:solidFill>
                <a:latin typeface="Arial" panose="020B0604020202020204" pitchFamily="34" charset="0"/>
                <a:cs typeface="Arial" panose="020B0604020202020204" pitchFamily="34" charset="0"/>
              </a:rPr>
              <a:t>finanziaria </a:t>
            </a:r>
            <a:r>
              <a:rPr lang="it-IT" dirty="0" smtClean="0">
                <a:latin typeface="Arial" panose="020B0604020202020204" pitchFamily="34" charset="0"/>
                <a:cs typeface="Arial" panose="020B0604020202020204" pitchFamily="34" charset="0"/>
              </a:rPr>
              <a:t>è da compilare in </a:t>
            </a:r>
            <a:r>
              <a:rPr lang="it-IT" dirty="0">
                <a:latin typeface="Arial" panose="020B0604020202020204" pitchFamily="34" charset="0"/>
                <a:cs typeface="Arial" panose="020B0604020202020204" pitchFamily="34" charset="0"/>
              </a:rPr>
              <a:t>relazione al paese in cui ha sede la banca, anche se l'organizzazione richiedente è registrata ufficialmente in un altro paese (questo modulo può essere scaricato dal sito: </a:t>
            </a:r>
            <a:r>
              <a:rPr lang="it-IT" dirty="0">
                <a:latin typeface="Arial" panose="020B0604020202020204" pitchFamily="34" charset="0"/>
                <a:cs typeface="Arial" panose="020B0604020202020204" pitchFamily="34" charset="0"/>
                <a:hlinkClick r:id="rId3"/>
              </a:rPr>
              <a:t>http://ec.europa.eu/budget/</a:t>
            </a:r>
            <a:r>
              <a:rPr lang="it-IT" dirty="0" err="1">
                <a:latin typeface="Arial" panose="020B0604020202020204" pitchFamily="34" charset="0"/>
                <a:cs typeface="Arial" panose="020B0604020202020204" pitchFamily="34" charset="0"/>
                <a:hlinkClick r:id="rId3"/>
              </a:rPr>
              <a:t>contracts_grants</a:t>
            </a:r>
            <a:r>
              <a:rPr lang="it-IT" dirty="0">
                <a:latin typeface="Arial" panose="020B0604020202020204" pitchFamily="34" charset="0"/>
                <a:cs typeface="Arial" panose="020B0604020202020204" pitchFamily="34" charset="0"/>
                <a:hlinkClick r:id="rId3"/>
              </a:rPr>
              <a:t>/</a:t>
            </a:r>
            <a:r>
              <a:rPr lang="it-IT" dirty="0" err="1">
                <a:latin typeface="Arial" panose="020B0604020202020204" pitchFamily="34" charset="0"/>
                <a:cs typeface="Arial" panose="020B0604020202020204" pitchFamily="34" charset="0"/>
                <a:hlinkClick r:id="rId3"/>
              </a:rPr>
              <a:t>info_contracts</a:t>
            </a:r>
            <a:r>
              <a:rPr lang="it-IT" dirty="0">
                <a:latin typeface="Arial" panose="020B0604020202020204" pitchFamily="34" charset="0"/>
                <a:cs typeface="Arial" panose="020B0604020202020204" pitchFamily="34" charset="0"/>
                <a:hlinkClick r:id="rId3"/>
              </a:rPr>
              <a:t>/</a:t>
            </a:r>
            <a:r>
              <a:rPr lang="it-IT" dirty="0" err="1">
                <a:latin typeface="Arial" panose="020B0604020202020204" pitchFamily="34" charset="0"/>
                <a:cs typeface="Arial" panose="020B0604020202020204" pitchFamily="34" charset="0"/>
                <a:hlinkClick r:id="rId3"/>
              </a:rPr>
              <a:t>financial_id</a:t>
            </a:r>
            <a:r>
              <a:rPr lang="it-IT" dirty="0">
                <a:latin typeface="Arial" panose="020B0604020202020204" pitchFamily="34" charset="0"/>
                <a:cs typeface="Arial" panose="020B0604020202020204" pitchFamily="34" charset="0"/>
                <a:hlinkClick r:id="rId3"/>
              </a:rPr>
              <a:t>/</a:t>
            </a:r>
            <a:r>
              <a:rPr lang="it-IT" dirty="0" err="1">
                <a:latin typeface="Arial" panose="020B0604020202020204" pitchFamily="34" charset="0"/>
                <a:cs typeface="Arial" panose="020B0604020202020204" pitchFamily="34" charset="0"/>
                <a:hlinkClick r:id="rId3"/>
              </a:rPr>
              <a:t>financial_id_en.cfm</a:t>
            </a:r>
            <a:r>
              <a:rPr lang="it-IT" dirty="0">
                <a:latin typeface="Arial" panose="020B0604020202020204" pitchFamily="34" charset="0"/>
                <a:cs typeface="Arial" panose="020B0604020202020204" pitchFamily="34" charset="0"/>
              </a:rPr>
              <a:t>).</a:t>
            </a:r>
          </a:p>
          <a:p>
            <a:endParaRPr lang="it-IT"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1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763651"/>
            <a:ext cx="3827302" cy="382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323528" y="2296036"/>
            <a:ext cx="861806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Registrazione al Portale dei Partecipanti</a:t>
            </a:r>
            <a:endParaRPr lang="it-IT"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611560" y="3030698"/>
            <a:ext cx="4376249" cy="3293209"/>
          </a:xfrm>
          <a:prstGeom prst="rect">
            <a:avLst/>
          </a:prstGeom>
        </p:spPr>
        <p:txBody>
          <a:bodyPr wrap="square">
            <a:spAutoFit/>
          </a:bodyPr>
          <a:lstStyle/>
          <a:p>
            <a:r>
              <a:rPr lang="it-IT" sz="2000" dirty="0"/>
              <a:t>Per sovvenzioni che superano </a:t>
            </a:r>
            <a:endParaRPr lang="it-IT" sz="2000" dirty="0" smtClean="0"/>
          </a:p>
          <a:p>
            <a:r>
              <a:rPr lang="it-IT" sz="2000" dirty="0" smtClean="0"/>
              <a:t>i </a:t>
            </a:r>
            <a:r>
              <a:rPr lang="it-IT" sz="2000" dirty="0"/>
              <a:t>60 000 EUR, </a:t>
            </a:r>
            <a:r>
              <a:rPr lang="it-IT" sz="2000" dirty="0" smtClean="0"/>
              <a:t>i </a:t>
            </a:r>
            <a:r>
              <a:rPr lang="it-IT" sz="2000" dirty="0"/>
              <a:t>richiedenti possono </a:t>
            </a:r>
            <a:endParaRPr lang="it-IT" sz="2000" dirty="0" smtClean="0"/>
          </a:p>
          <a:p>
            <a:r>
              <a:rPr lang="it-IT" sz="2000" dirty="0" smtClean="0"/>
              <a:t>dover </a:t>
            </a:r>
            <a:r>
              <a:rPr lang="it-IT" sz="2000" dirty="0"/>
              <a:t>caricare documenti </a:t>
            </a:r>
            <a:endParaRPr lang="it-IT" sz="2000" dirty="0" smtClean="0"/>
          </a:p>
          <a:p>
            <a:r>
              <a:rPr lang="it-IT" sz="2000" dirty="0" smtClean="0"/>
              <a:t>specifici </a:t>
            </a:r>
            <a:r>
              <a:rPr lang="it-IT" sz="2000" dirty="0"/>
              <a:t>per dare prova della loro </a:t>
            </a:r>
            <a:endParaRPr lang="it-IT" sz="2000" dirty="0" smtClean="0"/>
          </a:p>
          <a:p>
            <a:r>
              <a:rPr lang="it-IT" sz="2000" dirty="0" smtClean="0"/>
              <a:t>capacità </a:t>
            </a:r>
            <a:r>
              <a:rPr lang="it-IT" sz="2000" dirty="0"/>
              <a:t>finanziaria. </a:t>
            </a:r>
            <a:endParaRPr lang="it-IT" sz="2000" dirty="0" smtClean="0"/>
          </a:p>
          <a:p>
            <a:endParaRPr lang="it-IT" dirty="0"/>
          </a:p>
          <a:p>
            <a:endParaRPr lang="it-IT" dirty="0" smtClean="0"/>
          </a:p>
          <a:p>
            <a:endParaRPr lang="it-IT" dirty="0"/>
          </a:p>
          <a:p>
            <a:r>
              <a:rPr lang="it-IT" dirty="0"/>
              <a:t/>
            </a:r>
            <a:br>
              <a:rPr lang="it-IT" dirty="0"/>
            </a:br>
            <a:endParaRPr lang="it-IT"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23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395536" y="2296036"/>
            <a:ext cx="813556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Verifica della conformità ai criteri del Programma</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650695" y="2880811"/>
            <a:ext cx="8457809" cy="3170099"/>
          </a:xfrm>
          <a:prstGeom prst="rect">
            <a:avLst/>
          </a:prstGeom>
        </p:spPr>
        <p:txBody>
          <a:bodyPr wrap="square">
            <a:spAutoFit/>
          </a:bodyPr>
          <a:lstStyle/>
          <a:p>
            <a:r>
              <a:rPr lang="it-IT" sz="2000" b="1" dirty="0" smtClean="0">
                <a:solidFill>
                  <a:srgbClr val="00B050"/>
                </a:solidFill>
                <a:latin typeface="Arial" panose="020B0604020202020204" pitchFamily="34" charset="0"/>
                <a:cs typeface="Arial" panose="020B0604020202020204" pitchFamily="34" charset="0"/>
              </a:rPr>
              <a:t>CRITERI DI AMMISSIBILITA’</a:t>
            </a:r>
          </a:p>
          <a:p>
            <a:endParaRPr lang="it-IT" sz="2000" dirty="0" smtClean="0">
              <a:latin typeface="Arial" panose="020B0604020202020204" pitchFamily="34" charset="0"/>
              <a:cs typeface="Arial" panose="020B0604020202020204" pitchFamily="34" charset="0"/>
            </a:endParaRPr>
          </a:p>
          <a:p>
            <a:pPr algn="just"/>
            <a:r>
              <a:rPr lang="it-IT" sz="2000" dirty="0" smtClean="0">
                <a:latin typeface="Arial" panose="020B0604020202020204" pitchFamily="34" charset="0"/>
                <a:cs typeface="Arial" panose="020B0604020202020204" pitchFamily="34" charset="0"/>
              </a:rPr>
              <a:t>I </a:t>
            </a:r>
            <a:r>
              <a:rPr lang="it-IT" sz="2000" dirty="0">
                <a:latin typeface="Arial" panose="020B0604020202020204" pitchFamily="34" charset="0"/>
                <a:cs typeface="Arial" panose="020B0604020202020204" pitchFamily="34" charset="0"/>
              </a:rPr>
              <a:t>criteri di ammissibilità si riferiscono principalmente al </a:t>
            </a:r>
            <a:r>
              <a:rPr lang="it-IT" sz="2000" b="1" dirty="0">
                <a:solidFill>
                  <a:srgbClr val="00B050"/>
                </a:solidFill>
                <a:latin typeface="Arial" panose="020B0604020202020204" pitchFamily="34" charset="0"/>
                <a:cs typeface="Arial" panose="020B0604020202020204" pitchFamily="34" charset="0"/>
              </a:rPr>
              <a:t>tipo di progetto </a:t>
            </a:r>
            <a:r>
              <a:rPr lang="it-IT" sz="2000" dirty="0">
                <a:latin typeface="Arial" panose="020B0604020202020204" pitchFamily="34" charset="0"/>
                <a:cs typeface="Arial" panose="020B0604020202020204" pitchFamily="34" charset="0"/>
              </a:rPr>
              <a:t>e di attività (compresi, ove pertinente, la durata, le organizzazioni partecipanti ecc.), al </a:t>
            </a:r>
            <a:r>
              <a:rPr lang="it-IT" sz="2000" b="1" dirty="0">
                <a:solidFill>
                  <a:srgbClr val="00B050"/>
                </a:solidFill>
                <a:latin typeface="Arial" panose="020B0604020202020204" pitchFamily="34" charset="0"/>
                <a:cs typeface="Arial" panose="020B0604020202020204" pitchFamily="34" charset="0"/>
              </a:rPr>
              <a:t>gruppo destinatario </a:t>
            </a:r>
            <a:r>
              <a:rPr lang="it-IT" sz="2000" dirty="0">
                <a:latin typeface="Arial" panose="020B0604020202020204" pitchFamily="34" charset="0"/>
                <a:cs typeface="Arial" panose="020B0604020202020204" pitchFamily="34" charset="0"/>
              </a:rPr>
              <a:t>(cioè lo stato e il numero di partecipanti coinvolti) e alle </a:t>
            </a:r>
            <a:r>
              <a:rPr lang="it-IT" sz="2000" b="1" dirty="0">
                <a:solidFill>
                  <a:srgbClr val="00B050"/>
                </a:solidFill>
                <a:latin typeface="Arial" panose="020B0604020202020204" pitchFamily="34" charset="0"/>
                <a:cs typeface="Arial" panose="020B0604020202020204" pitchFamily="34" charset="0"/>
              </a:rPr>
              <a:t>condizioni</a:t>
            </a:r>
            <a:r>
              <a:rPr lang="it-IT" sz="2000" dirty="0">
                <a:latin typeface="Arial" panose="020B0604020202020204" pitchFamily="34" charset="0"/>
                <a:cs typeface="Arial" panose="020B0604020202020204" pitchFamily="34" charset="0"/>
              </a:rPr>
              <a:t> per la presentazione della richiesta di sovvenzione per un progetto (cioè le scadenze per la presentazione, la completezza del modulo di candidatura ecc.).</a:t>
            </a:r>
          </a:p>
          <a:p>
            <a:endParaRPr lang="it-IT" sz="2000" dirty="0">
              <a:latin typeface="Arial" panose="020B0604020202020204" pitchFamily="34" charset="0"/>
              <a:cs typeface="Arial" panose="020B0604020202020204" pitchFamily="34" charset="0"/>
            </a:endParaRPr>
          </a:p>
          <a:p>
            <a:endParaRPr lang="it-IT" sz="20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41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395536" y="2296036"/>
            <a:ext cx="813556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Verifica della conformità ai criteri del Programma</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650695" y="2880811"/>
            <a:ext cx="8457809" cy="3170099"/>
          </a:xfrm>
          <a:prstGeom prst="rect">
            <a:avLst/>
          </a:prstGeom>
        </p:spPr>
        <p:txBody>
          <a:bodyPr wrap="square">
            <a:spAutoFit/>
          </a:bodyPr>
          <a:lstStyle/>
          <a:p>
            <a:r>
              <a:rPr lang="it-IT" sz="2000" b="1" dirty="0" smtClean="0">
                <a:solidFill>
                  <a:srgbClr val="FF0000"/>
                </a:solidFill>
                <a:latin typeface="Arial" panose="020B0604020202020204" pitchFamily="34" charset="0"/>
                <a:cs typeface="Arial" panose="020B0604020202020204" pitchFamily="34" charset="0"/>
              </a:rPr>
              <a:t>CRITERI DI ESCLUSIONE</a:t>
            </a:r>
          </a:p>
          <a:p>
            <a:pPr marL="342900" indent="-342900">
              <a:buFontTx/>
              <a:buChar char="-"/>
            </a:pPr>
            <a:r>
              <a:rPr lang="it-IT" sz="2000" dirty="0" smtClean="0">
                <a:latin typeface="Arial" panose="020B0604020202020204" pitchFamily="34" charset="0"/>
                <a:cs typeface="Arial" panose="020B0604020202020204" pitchFamily="34" charset="0"/>
              </a:rPr>
              <a:t>Stato di fallimento, assoggettamento a procedure concorsuali o di insolvenza;</a:t>
            </a:r>
          </a:p>
          <a:p>
            <a:pPr marL="342900" indent="-342900">
              <a:buFontTx/>
              <a:buChar char="-"/>
            </a:pPr>
            <a:r>
              <a:rPr lang="it-IT" sz="2000" dirty="0" smtClean="0">
                <a:latin typeface="Arial" panose="020B0604020202020204" pitchFamily="34" charset="0"/>
                <a:cs typeface="Arial" panose="020B0604020202020204" pitchFamily="34" charset="0"/>
              </a:rPr>
              <a:t>Sentenze definitive in caso di violazione degli obblighi erariali e/o previdenziali e/o per illeciti professionali e/o per violazione dei principi deontologici</a:t>
            </a:r>
          </a:p>
          <a:p>
            <a:pPr marL="342900" indent="-342900">
              <a:buFontTx/>
              <a:buChar char="-"/>
            </a:pPr>
            <a:r>
              <a:rPr lang="it-IT" sz="2000" dirty="0" smtClean="0">
                <a:latin typeface="Arial" panose="020B0604020202020204" pitchFamily="34" charset="0"/>
                <a:cs typeface="Arial" panose="020B0604020202020204" pitchFamily="34" charset="0"/>
              </a:rPr>
              <a:t>Sentenze definitive per frode, corruzione, condotta criminale, reati terroristici, crimini sulla tratta di esseri umani</a:t>
            </a:r>
          </a:p>
          <a:p>
            <a:pPr marL="342900" indent="-342900">
              <a:buFontTx/>
              <a:buChar char="-"/>
            </a:pPr>
            <a:r>
              <a:rPr lang="it-IT" sz="2000" dirty="0" err="1" smtClean="0">
                <a:latin typeface="Arial" panose="020B0604020202020204" pitchFamily="34" charset="0"/>
                <a:cs typeface="Arial" panose="020B0604020202020204" pitchFamily="34" charset="0"/>
              </a:rPr>
              <a:t>Inottemperenza</a:t>
            </a:r>
            <a:r>
              <a:rPr lang="it-IT" sz="2000" dirty="0" smtClean="0">
                <a:latin typeface="Arial" panose="020B0604020202020204" pitchFamily="34" charset="0"/>
                <a:cs typeface="Arial" panose="020B0604020202020204" pitchFamily="34" charset="0"/>
              </a:rPr>
              <a:t> di precedenti impegni con UE.</a:t>
            </a:r>
            <a:endParaRPr lang="it-IT" sz="2000" dirty="0">
              <a:latin typeface="Arial" panose="020B0604020202020204" pitchFamily="34" charset="0"/>
              <a:cs typeface="Arial" panose="020B0604020202020204" pitchFamily="34" charset="0"/>
            </a:endParaRPr>
          </a:p>
          <a:p>
            <a:endParaRPr lang="it-IT" sz="20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88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475030941"/>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2"/>
          <p:cNvSpPr>
            <a:spLocks noGrp="1"/>
          </p:cNvSpPr>
          <p:nvPr>
            <p:ph type="title"/>
          </p:nvPr>
        </p:nvSpPr>
        <p:spPr/>
        <p:txBody>
          <a:bodyPr>
            <a:normAutofit/>
          </a:bodyPr>
          <a:lstStyle/>
          <a:p>
            <a:r>
              <a:rPr lang="it-IT" dirty="0">
                <a:solidFill>
                  <a:srgbClr val="0070C0"/>
                </a:solidFill>
              </a:rPr>
              <a:t>Erasmus+ </a:t>
            </a:r>
            <a:r>
              <a:rPr lang="it-IT" dirty="0" smtClean="0">
                <a:solidFill>
                  <a:srgbClr val="0070C0"/>
                </a:solidFill>
              </a:rPr>
              <a:t>sport</a:t>
            </a:r>
            <a:endParaRPr lang="it-IT" dirty="0"/>
          </a:p>
        </p:txBody>
      </p:sp>
      <p:graphicFrame>
        <p:nvGraphicFramePr>
          <p:cNvPr id="2" name="Diagramma 1"/>
          <p:cNvGraphicFramePr/>
          <p:nvPr>
            <p:extLst>
              <p:ext uri="{D42A27DB-BD31-4B8C-83A1-F6EECF244321}">
                <p14:modId xmlns:p14="http://schemas.microsoft.com/office/powerpoint/2010/main" val="3816443854"/>
              </p:ext>
            </p:extLst>
          </p:nvPr>
        </p:nvGraphicFramePr>
        <p:xfrm>
          <a:off x="827584" y="1397000"/>
          <a:ext cx="7632848" cy="4984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egnaposto piè di pagina 4"/>
          <p:cNvSpPr>
            <a:spLocks noGrp="1"/>
          </p:cNvSpPr>
          <p:nvPr>
            <p:ph type="ftr" sz="quarter" idx="11"/>
          </p:nvPr>
        </p:nvSpPr>
        <p:spPr/>
        <p:txBody>
          <a:bodyPr/>
          <a:lstStyle/>
          <a:p>
            <a:endParaRPr lang="it-IT"/>
          </a:p>
        </p:txBody>
      </p:sp>
      <p:pic>
        <p:nvPicPr>
          <p:cNvPr id="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0352"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38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395536" y="2296036"/>
            <a:ext cx="813556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Verifica della conformità ai criteri del Programma</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650695" y="2880811"/>
            <a:ext cx="8457809" cy="2862322"/>
          </a:xfrm>
          <a:prstGeom prst="rect">
            <a:avLst/>
          </a:prstGeom>
          <a:ln>
            <a:solidFill>
              <a:srgbClr val="FFFF00"/>
            </a:solidFill>
          </a:ln>
        </p:spPr>
        <p:txBody>
          <a:bodyPr wrap="square">
            <a:spAutoFit/>
          </a:bodyPr>
          <a:lstStyle/>
          <a:p>
            <a:pPr algn="just"/>
            <a:r>
              <a:rPr lang="it-IT" sz="2000" b="1" dirty="0" smtClean="0">
                <a:solidFill>
                  <a:srgbClr val="00B0F0"/>
                </a:solidFill>
                <a:latin typeface="Arial" panose="020B0604020202020204" pitchFamily="34" charset="0"/>
                <a:cs typeface="Arial" panose="020B0604020202020204" pitchFamily="34" charset="0"/>
              </a:rPr>
              <a:t>CRITERI DI SELEZIONE: </a:t>
            </a:r>
            <a:r>
              <a:rPr lang="it-IT" sz="2000" b="1" i="1" dirty="0" smtClean="0">
                <a:solidFill>
                  <a:srgbClr val="00B0F0"/>
                </a:solidFill>
                <a:latin typeface="Arial" panose="020B0604020202020204" pitchFamily="34" charset="0"/>
                <a:cs typeface="Arial" panose="020B0604020202020204" pitchFamily="34" charset="0"/>
              </a:rPr>
              <a:t>capacità finanziaria</a:t>
            </a:r>
            <a:endParaRPr lang="it-IT" sz="2000" b="1" dirty="0" smtClean="0">
              <a:solidFill>
                <a:srgbClr val="00B0F0"/>
              </a:solidFill>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La capacità finanziaria indica che il richiedente dispone di risorse di finanziamento </a:t>
            </a:r>
            <a:r>
              <a:rPr lang="it-IT" sz="2000" b="1" dirty="0">
                <a:solidFill>
                  <a:srgbClr val="00B0F0"/>
                </a:solidFill>
                <a:latin typeface="Arial" panose="020B0604020202020204" pitchFamily="34" charset="0"/>
                <a:cs typeface="Arial" panose="020B0604020202020204" pitchFamily="34" charset="0"/>
              </a:rPr>
              <a:t>stabili e sufficienti </a:t>
            </a:r>
            <a:r>
              <a:rPr lang="it-IT" sz="2000" dirty="0">
                <a:latin typeface="Arial" panose="020B0604020202020204" pitchFamily="34" charset="0"/>
                <a:cs typeface="Arial" panose="020B0604020202020204" pitchFamily="34" charset="0"/>
              </a:rPr>
              <a:t>per mantenere la sua attività per tutto il periodo durante il quale viene svolto il progetto o l'anno in cui viene concessa la sovvenzione e per partecipare al suo finanziamento.</a:t>
            </a:r>
          </a:p>
          <a:p>
            <a:endParaRPr lang="it-IT" sz="2000" dirty="0">
              <a:latin typeface="Arial" panose="020B0604020202020204" pitchFamily="34" charset="0"/>
              <a:cs typeface="Arial" panose="020B0604020202020204" pitchFamily="34" charset="0"/>
            </a:endParaRPr>
          </a:p>
          <a:p>
            <a:r>
              <a:rPr lang="it-IT" sz="2000" i="1" dirty="0">
                <a:latin typeface="Arial" panose="020B0604020202020204" pitchFamily="34" charset="0"/>
                <a:cs typeface="Arial" panose="020B0604020202020204" pitchFamily="34" charset="0"/>
              </a:rPr>
              <a:t>La verifica della capacità finanziaria non si applica a:</a:t>
            </a:r>
          </a:p>
          <a:p>
            <a:r>
              <a:rPr lang="it-IT" sz="2000" i="1" dirty="0" smtClean="0">
                <a:latin typeface="Arial" panose="020B0604020202020204" pitchFamily="34" charset="0"/>
                <a:cs typeface="Arial" panose="020B0604020202020204" pitchFamily="34" charset="0"/>
              </a:rPr>
              <a:t>- enti </a:t>
            </a:r>
            <a:r>
              <a:rPr lang="it-IT" sz="2000" i="1" dirty="0">
                <a:latin typeface="Arial" panose="020B0604020202020204" pitchFamily="34" charset="0"/>
                <a:cs typeface="Arial" panose="020B0604020202020204" pitchFamily="34" charset="0"/>
              </a:rPr>
              <a:t>pubblici, comprese le organizzazioni degli Stati </a:t>
            </a:r>
            <a:r>
              <a:rPr lang="it-IT" sz="2000" i="1" dirty="0" smtClean="0">
                <a:latin typeface="Arial" panose="020B0604020202020204" pitchFamily="34" charset="0"/>
                <a:cs typeface="Arial" panose="020B0604020202020204" pitchFamily="34" charset="0"/>
              </a:rPr>
              <a:t>membri;</a:t>
            </a:r>
            <a:endParaRPr lang="it-IT" sz="2000" i="1" dirty="0">
              <a:latin typeface="Arial" panose="020B0604020202020204" pitchFamily="34" charset="0"/>
              <a:cs typeface="Arial" panose="020B0604020202020204" pitchFamily="34" charset="0"/>
            </a:endParaRPr>
          </a:p>
          <a:p>
            <a:r>
              <a:rPr lang="it-IT" sz="2000" i="1" dirty="0" smtClean="0">
                <a:latin typeface="Arial" panose="020B0604020202020204" pitchFamily="34" charset="0"/>
                <a:cs typeface="Arial" panose="020B0604020202020204" pitchFamily="34" charset="0"/>
              </a:rPr>
              <a:t>- organizzazioni </a:t>
            </a:r>
            <a:r>
              <a:rPr lang="it-IT" sz="2000" i="1" dirty="0">
                <a:latin typeface="Arial" panose="020B0604020202020204" pitchFamily="34" charset="0"/>
                <a:cs typeface="Arial" panose="020B0604020202020204" pitchFamily="34" charset="0"/>
              </a:rPr>
              <a:t>internazionali.</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22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395536" y="2296036"/>
            <a:ext cx="813556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Verifica della conformità ai criteri del Programma</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650695" y="2880811"/>
            <a:ext cx="8097769" cy="3416320"/>
          </a:xfrm>
          <a:prstGeom prst="rect">
            <a:avLst/>
          </a:prstGeom>
          <a:ln>
            <a:solidFill>
              <a:srgbClr val="FFFF00"/>
            </a:solidFill>
          </a:ln>
        </p:spPr>
        <p:txBody>
          <a:bodyPr wrap="square">
            <a:spAutoFit/>
          </a:bodyPr>
          <a:lstStyle/>
          <a:p>
            <a:pPr algn="just"/>
            <a:r>
              <a:rPr lang="it-IT" b="1" dirty="0" smtClean="0">
                <a:solidFill>
                  <a:srgbClr val="00B0F0"/>
                </a:solidFill>
                <a:latin typeface="Arial" panose="020B0604020202020204" pitchFamily="34" charset="0"/>
                <a:cs typeface="Arial" panose="020B0604020202020204" pitchFamily="34" charset="0"/>
              </a:rPr>
              <a:t>CRITERI DI SELEZIONE: </a:t>
            </a:r>
            <a:r>
              <a:rPr lang="it-IT" b="1" i="1" dirty="0" smtClean="0">
                <a:solidFill>
                  <a:srgbClr val="00B0F0"/>
                </a:solidFill>
                <a:latin typeface="Arial" panose="020B0604020202020204" pitchFamily="34" charset="0"/>
                <a:cs typeface="Arial" panose="020B0604020202020204" pitchFamily="34" charset="0"/>
              </a:rPr>
              <a:t>capacità operativa</a:t>
            </a:r>
            <a:endParaRPr lang="it-IT" b="1" dirty="0" smtClean="0">
              <a:solidFill>
                <a:srgbClr val="00B0F0"/>
              </a:solidFill>
              <a:latin typeface="Arial" panose="020B0604020202020204" pitchFamily="34" charset="0"/>
              <a:cs typeface="Arial" panose="020B0604020202020204" pitchFamily="34" charset="0"/>
            </a:endParaRP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La </a:t>
            </a:r>
            <a:r>
              <a:rPr lang="it-IT" dirty="0">
                <a:latin typeface="Arial" panose="020B0604020202020204" pitchFamily="34" charset="0"/>
                <a:cs typeface="Arial" panose="020B0604020202020204" pitchFamily="34" charset="0"/>
              </a:rPr>
              <a:t>capacità operativa indica che il richiedente </a:t>
            </a:r>
            <a:r>
              <a:rPr lang="it-IT" b="1" dirty="0">
                <a:solidFill>
                  <a:srgbClr val="00B0F0"/>
                </a:solidFill>
                <a:latin typeface="Arial" panose="020B0604020202020204" pitchFamily="34" charset="0"/>
                <a:cs typeface="Arial" panose="020B0604020202020204" pitchFamily="34" charset="0"/>
              </a:rPr>
              <a:t>ha le competenze e le qualifiche professionali necessarie per svolgere il progetto proposto</a:t>
            </a:r>
            <a:r>
              <a:rPr lang="it-IT" dirty="0">
                <a:latin typeface="Arial" panose="020B0604020202020204" pitchFamily="34" charset="0"/>
                <a:cs typeface="Arial" panose="020B0604020202020204" pitchFamily="34" charset="0"/>
              </a:rPr>
              <a:t>. I richiedenti devono fornire una dichiarazione di </a:t>
            </a:r>
            <a:r>
              <a:rPr lang="it-IT" u="sng" dirty="0">
                <a:solidFill>
                  <a:srgbClr val="00B0F0"/>
                </a:solidFill>
                <a:latin typeface="Arial" panose="020B0604020202020204" pitchFamily="34" charset="0"/>
                <a:cs typeface="Arial" panose="020B0604020202020204" pitchFamily="34" charset="0"/>
              </a:rPr>
              <a:t>onore</a:t>
            </a:r>
            <a:r>
              <a:rPr lang="it-IT" dirty="0">
                <a:latin typeface="Arial" panose="020B0604020202020204" pitchFamily="34" charset="0"/>
                <a:cs typeface="Arial" panose="020B0604020202020204" pitchFamily="34" charset="0"/>
              </a:rPr>
              <a:t> che certifichi che possiedono la capacità operativa per attuare il progetto. Inoltre, se richiesto nel modulo di candidatura, i richiedenti possono dover presentare il CV delle </a:t>
            </a:r>
            <a:r>
              <a:rPr lang="it-IT" u="sng" dirty="0">
                <a:latin typeface="Arial" panose="020B0604020202020204" pitchFamily="34" charset="0"/>
                <a:cs typeface="Arial" panose="020B0604020202020204" pitchFamily="34" charset="0"/>
              </a:rPr>
              <a:t>persone più importanti </a:t>
            </a:r>
            <a:r>
              <a:rPr lang="it-IT" dirty="0">
                <a:latin typeface="Arial" panose="020B0604020202020204" pitchFamily="34" charset="0"/>
                <a:cs typeface="Arial" panose="020B0604020202020204" pitchFamily="34" charset="0"/>
              </a:rPr>
              <a:t>coinvolte nel progetto per dimostrare le loro esperienze professionali pertinenti o altri documenti a supporto come:</a:t>
            </a:r>
          </a:p>
          <a:p>
            <a:pPr algn="just"/>
            <a:r>
              <a:rPr lang="it-IT" dirty="0" smtClean="0">
                <a:latin typeface="Arial" panose="020B0604020202020204" pitchFamily="34" charset="0"/>
                <a:cs typeface="Arial" panose="020B0604020202020204" pitchFamily="34" charset="0"/>
              </a:rPr>
              <a:t>- una </a:t>
            </a:r>
            <a:r>
              <a:rPr lang="it-IT" dirty="0">
                <a:latin typeface="Arial" panose="020B0604020202020204" pitchFamily="34" charset="0"/>
                <a:cs typeface="Arial" panose="020B0604020202020204" pitchFamily="34" charset="0"/>
              </a:rPr>
              <a:t>lista delle pubblicazioni più importanti;</a:t>
            </a:r>
          </a:p>
          <a:p>
            <a:pPr algn="just"/>
            <a:r>
              <a:rPr lang="it-IT" dirty="0" smtClean="0">
                <a:latin typeface="Arial" panose="020B0604020202020204" pitchFamily="34" charset="0"/>
                <a:cs typeface="Arial" panose="020B0604020202020204" pitchFamily="34" charset="0"/>
              </a:rPr>
              <a:t>- una </a:t>
            </a:r>
            <a:r>
              <a:rPr lang="it-IT" dirty="0">
                <a:latin typeface="Arial" panose="020B0604020202020204" pitchFamily="34" charset="0"/>
                <a:cs typeface="Arial" panose="020B0604020202020204" pitchFamily="34" charset="0"/>
              </a:rPr>
              <a:t>lista esaustiva dei precedenti progetti e attività collegate alle tematiche del settore o alla specifica azione.</a:t>
            </a:r>
            <a:endParaRPr lang="it-IT" i="1"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7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GRUPPI OM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28524"/>
            <a:ext cx="2880320" cy="2029476"/>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395536" y="2296036"/>
            <a:ext cx="813556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Verifica della conformità ai criteri del Programma</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650695" y="2880811"/>
            <a:ext cx="8097769" cy="2585323"/>
          </a:xfrm>
          <a:prstGeom prst="rect">
            <a:avLst/>
          </a:prstGeom>
          <a:ln>
            <a:noFill/>
          </a:ln>
        </p:spPr>
        <p:txBody>
          <a:bodyPr wrap="square">
            <a:spAutoFit/>
          </a:bodyPr>
          <a:lstStyle/>
          <a:p>
            <a:pPr algn="just"/>
            <a:r>
              <a:rPr lang="it-IT" b="1" dirty="0" smtClean="0">
                <a:solidFill>
                  <a:srgbClr val="00B0F0"/>
                </a:solidFill>
                <a:latin typeface="Arial" panose="020B0604020202020204" pitchFamily="34" charset="0"/>
                <a:cs typeface="Arial" panose="020B0604020202020204" pitchFamily="34" charset="0"/>
              </a:rPr>
              <a:t>CRITERI DI ASSEGNAZIONE</a:t>
            </a:r>
          </a:p>
          <a:p>
            <a:pPr algn="just"/>
            <a:endParaRPr lang="it-IT" b="1" dirty="0" smtClean="0">
              <a:solidFill>
                <a:srgbClr val="00B0F0"/>
              </a:solidFill>
              <a:latin typeface="Arial" panose="020B0604020202020204" pitchFamily="34" charset="0"/>
              <a:cs typeface="Arial" panose="020B0604020202020204" pitchFamily="34" charset="0"/>
            </a:endParaRPr>
          </a:p>
          <a:p>
            <a:pPr algn="just"/>
            <a:r>
              <a:rPr lang="it-IT" dirty="0">
                <a:latin typeface="Arial" panose="020B0604020202020204" pitchFamily="34" charset="0"/>
                <a:cs typeface="Arial" panose="020B0604020202020204" pitchFamily="34" charset="0"/>
              </a:rPr>
              <a:t>I criteri di assegnazione permettono all'Agenzia esecutiva o all'Agenzia nazionale di valutare la qualità delle proposte di progetto presentate nell'ambito del Programma Erasmus+.</a:t>
            </a:r>
          </a:p>
          <a:p>
            <a:pPr algn="just"/>
            <a:endParaRPr lang="it-IT" dirty="0">
              <a:latin typeface="Arial" panose="020B0604020202020204" pitchFamily="34" charset="0"/>
              <a:cs typeface="Arial" panose="020B0604020202020204" pitchFamily="34" charset="0"/>
            </a:endParaRPr>
          </a:p>
          <a:p>
            <a:pPr algn="just"/>
            <a:r>
              <a:rPr lang="it-IT" dirty="0">
                <a:latin typeface="Arial" panose="020B0604020202020204" pitchFamily="34" charset="0"/>
                <a:cs typeface="Arial" panose="020B0604020202020204" pitchFamily="34" charset="0"/>
              </a:rPr>
              <a:t>All'interno dei limiti del bilancio disponibile per ogni azione, le sovvenzioni saranno concesse a quei progetti che </a:t>
            </a:r>
            <a:r>
              <a:rPr lang="it-IT" dirty="0" smtClean="0">
                <a:latin typeface="Arial" panose="020B0604020202020204" pitchFamily="34" charset="0"/>
                <a:cs typeface="Arial" panose="020B0604020202020204" pitchFamily="34" charset="0"/>
              </a:rPr>
              <a:t>meglio</a:t>
            </a:r>
          </a:p>
          <a:p>
            <a:pPr algn="just"/>
            <a:r>
              <a:rPr lang="it-IT" dirty="0" smtClean="0">
                <a:latin typeface="Arial" panose="020B0604020202020204" pitchFamily="34" charset="0"/>
                <a:cs typeface="Arial" panose="020B0604020202020204" pitchFamily="34" charset="0"/>
              </a:rPr>
              <a:t>rispondono </a:t>
            </a:r>
            <a:r>
              <a:rPr lang="it-IT" dirty="0">
                <a:latin typeface="Arial" panose="020B0604020202020204" pitchFamily="34" charset="0"/>
                <a:cs typeface="Arial" panose="020B0604020202020204" pitchFamily="34" charset="0"/>
              </a:rPr>
              <a:t>a </a:t>
            </a:r>
            <a:r>
              <a:rPr lang="it-IT" dirty="0" smtClean="0">
                <a:latin typeface="Arial" panose="020B0604020202020204" pitchFamily="34" charset="0"/>
                <a:cs typeface="Arial" panose="020B0604020202020204" pitchFamily="34" charset="0"/>
              </a:rPr>
              <a:t>determinati criteri </a:t>
            </a:r>
            <a:r>
              <a:rPr lang="it-IT" dirty="0">
                <a:latin typeface="Arial" panose="020B0604020202020204" pitchFamily="34" charset="0"/>
                <a:cs typeface="Arial" panose="020B0604020202020204" pitchFamily="34" charset="0"/>
              </a:rPr>
              <a:t>qualitativi.</a:t>
            </a:r>
            <a:endParaRPr lang="it-IT" i="1"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5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96952"/>
            <a:ext cx="2629265"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683568" y="2296036"/>
            <a:ext cx="584326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Verifica delle condizioni finanziarie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2267744" y="2880811"/>
            <a:ext cx="6480720" cy="3170099"/>
          </a:xfrm>
          <a:prstGeom prst="rect">
            <a:avLst/>
          </a:prstGeom>
          <a:ln>
            <a:noFill/>
          </a:ln>
        </p:spPr>
        <p:txBody>
          <a:bodyPr wrap="square">
            <a:spAutoFit/>
          </a:bodyPr>
          <a:lstStyle/>
          <a:p>
            <a:pPr algn="just"/>
            <a:r>
              <a:rPr lang="it-IT" sz="2000" b="1" dirty="0" smtClean="0">
                <a:latin typeface="Arial" panose="020B0604020202020204" pitchFamily="34" charset="0"/>
                <a:cs typeface="Arial" panose="020B0604020202020204" pitchFamily="34" charset="0"/>
              </a:rPr>
              <a:t>PREMESSA: </a:t>
            </a:r>
            <a:r>
              <a:rPr lang="it-IT" sz="2000" dirty="0" smtClean="0">
                <a:latin typeface="Arial" panose="020B0604020202020204" pitchFamily="34" charset="0"/>
                <a:cs typeface="Arial" panose="020B0604020202020204" pitchFamily="34" charset="0"/>
              </a:rPr>
              <a:t>la </a:t>
            </a:r>
            <a:r>
              <a:rPr lang="it-IT" sz="2000" dirty="0">
                <a:latin typeface="Arial" panose="020B0604020202020204" pitchFamily="34" charset="0"/>
                <a:cs typeface="Arial" panose="020B0604020202020204" pitchFamily="34" charset="0"/>
              </a:rPr>
              <a:t>sovvenzione può essere concessa in una delle forme </a:t>
            </a:r>
            <a:r>
              <a:rPr lang="it-IT" sz="2000" dirty="0" smtClean="0">
                <a:latin typeface="Arial" panose="020B0604020202020204" pitchFamily="34" charset="0"/>
                <a:cs typeface="Arial" panose="020B0604020202020204" pitchFamily="34" charset="0"/>
              </a:rPr>
              <a:t>seguenti:</a:t>
            </a:r>
            <a:endParaRPr lang="it-IT" sz="2000" dirty="0">
              <a:latin typeface="Arial" panose="020B0604020202020204" pitchFamily="34" charset="0"/>
              <a:cs typeface="Arial" panose="020B0604020202020204" pitchFamily="34" charset="0"/>
            </a:endParaRPr>
          </a:p>
          <a:p>
            <a:pPr algn="just"/>
            <a:endParaRPr lang="it-IT" sz="2000" dirty="0">
              <a:latin typeface="Arial" panose="020B0604020202020204" pitchFamily="34" charset="0"/>
              <a:cs typeface="Arial" panose="020B0604020202020204" pitchFamily="34" charset="0"/>
            </a:endParaRPr>
          </a:p>
          <a:p>
            <a:pPr marL="285750" indent="-285750" algn="just">
              <a:buFontTx/>
              <a:buChar char="-"/>
            </a:pPr>
            <a:r>
              <a:rPr lang="it-IT" sz="2000" dirty="0" smtClean="0">
                <a:latin typeface="Arial" panose="020B0604020202020204" pitchFamily="34" charset="0"/>
                <a:cs typeface="Arial" panose="020B0604020202020204" pitchFamily="34" charset="0"/>
              </a:rPr>
              <a:t>rimborso </a:t>
            </a:r>
            <a:r>
              <a:rPr lang="it-IT" sz="2000" dirty="0">
                <a:latin typeface="Arial" panose="020B0604020202020204" pitchFamily="34" charset="0"/>
                <a:cs typeface="Arial" panose="020B0604020202020204" pitchFamily="34" charset="0"/>
              </a:rPr>
              <a:t>di una determinata percentuale dei costi ammissibili effettivamente </a:t>
            </a:r>
            <a:r>
              <a:rPr lang="it-IT" sz="2000" dirty="0" smtClean="0">
                <a:latin typeface="Arial" panose="020B0604020202020204" pitchFamily="34" charset="0"/>
                <a:cs typeface="Arial" panose="020B0604020202020204" pitchFamily="34" charset="0"/>
              </a:rPr>
              <a:t>sostenuti;</a:t>
            </a:r>
          </a:p>
          <a:p>
            <a:pPr marL="285750" indent="-285750" algn="just">
              <a:buFontTx/>
              <a:buChar char="-"/>
            </a:pPr>
            <a:r>
              <a:rPr lang="it-IT" sz="2000" dirty="0" smtClean="0">
                <a:latin typeface="Arial" panose="020B0604020202020204" pitchFamily="34" charset="0"/>
                <a:cs typeface="Arial" panose="020B0604020202020204" pitchFamily="34" charset="0"/>
              </a:rPr>
              <a:t>somma forfettaria</a:t>
            </a:r>
          </a:p>
          <a:p>
            <a:pPr marL="285750" indent="-285750" algn="just">
              <a:buFontTx/>
              <a:buChar char="-"/>
            </a:pPr>
            <a:r>
              <a:rPr lang="it-IT" sz="2000" dirty="0" smtClean="0">
                <a:latin typeface="Arial" panose="020B0604020202020204" pitchFamily="34" charset="0"/>
                <a:cs typeface="Arial" panose="020B0604020202020204" pitchFamily="34" charset="0"/>
              </a:rPr>
              <a:t>finanziamenti </a:t>
            </a:r>
            <a:r>
              <a:rPr lang="it-IT" sz="2000" dirty="0">
                <a:latin typeface="Arial" panose="020B0604020202020204" pitchFamily="34" charset="0"/>
                <a:cs typeface="Arial" panose="020B0604020202020204" pitchFamily="34" charset="0"/>
              </a:rPr>
              <a:t>a tasso </a:t>
            </a:r>
            <a:r>
              <a:rPr lang="it-IT" sz="2000" dirty="0" smtClean="0">
                <a:latin typeface="Arial" panose="020B0604020202020204" pitchFamily="34" charset="0"/>
                <a:cs typeface="Arial" panose="020B0604020202020204" pitchFamily="34" charset="0"/>
              </a:rPr>
              <a:t>forfettario (ad </a:t>
            </a:r>
            <a:r>
              <a:rPr lang="it-IT" sz="2000" dirty="0">
                <a:latin typeface="Arial" panose="020B0604020202020204" pitchFamily="34" charset="0"/>
                <a:cs typeface="Arial" panose="020B0604020202020204" pitchFamily="34" charset="0"/>
              </a:rPr>
              <a:t>es. l'importo concesso per coprire i costi indiretti di eventi sportivi senza fini di </a:t>
            </a:r>
            <a:r>
              <a:rPr lang="it-IT" sz="2000" dirty="0" smtClean="0">
                <a:latin typeface="Arial" panose="020B0604020202020204" pitchFamily="34" charset="0"/>
                <a:cs typeface="Arial" panose="020B0604020202020204" pitchFamily="34" charset="0"/>
              </a:rPr>
              <a:t>lucro)</a:t>
            </a:r>
          </a:p>
          <a:p>
            <a:pPr marL="285750" indent="-285750" algn="just">
              <a:buFontTx/>
              <a:buChar char="-"/>
            </a:pPr>
            <a:r>
              <a:rPr lang="it-IT" sz="2000" dirty="0" smtClean="0">
                <a:latin typeface="Arial" panose="020B0604020202020204" pitchFamily="34" charset="0"/>
                <a:cs typeface="Arial" panose="020B0604020202020204" pitchFamily="34" charset="0"/>
              </a:rPr>
              <a:t>una </a:t>
            </a:r>
            <a:r>
              <a:rPr lang="it-IT" sz="2000" dirty="0">
                <a:latin typeface="Arial" panose="020B0604020202020204" pitchFamily="34" charset="0"/>
                <a:cs typeface="Arial" panose="020B0604020202020204" pitchFamily="34" charset="0"/>
              </a:rPr>
              <a:t>combinazione delle forme summenzionate.</a:t>
            </a:r>
            <a:endParaRPr lang="it-IT" sz="2000" i="1"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53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683568" y="2296036"/>
            <a:ext cx="584326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Verifica delle condizioni finanziarie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683568" y="2880811"/>
            <a:ext cx="8064896" cy="3477875"/>
          </a:xfrm>
          <a:prstGeom prst="rect">
            <a:avLst/>
          </a:prstGeom>
          <a:ln>
            <a:noFill/>
          </a:ln>
        </p:spPr>
        <p:txBody>
          <a:bodyPr wrap="square">
            <a:spAutoFit/>
          </a:bodyPr>
          <a:lstStyle/>
          <a:p>
            <a:pPr algn="just"/>
            <a:r>
              <a:rPr lang="it-IT" sz="2000" b="1" dirty="0" smtClean="0">
                <a:solidFill>
                  <a:srgbClr val="00B050"/>
                </a:solidFill>
                <a:latin typeface="Arial" panose="020B0604020202020204" pitchFamily="34" charset="0"/>
                <a:cs typeface="Arial" panose="020B0604020202020204" pitchFamily="34" charset="0"/>
              </a:rPr>
              <a:t>PRINCIPI CHE SI APPLICANO ALLE SOVVENZIONI UE</a:t>
            </a:r>
            <a:endParaRPr lang="it-IT" sz="2000" b="1" dirty="0">
              <a:solidFill>
                <a:srgbClr val="00B050"/>
              </a:solidFill>
              <a:latin typeface="Arial" panose="020B0604020202020204" pitchFamily="34" charset="0"/>
              <a:cs typeface="Arial" panose="020B0604020202020204" pitchFamily="34" charset="0"/>
            </a:endParaRPr>
          </a:p>
          <a:p>
            <a:endParaRPr lang="it-IT" sz="2000" dirty="0"/>
          </a:p>
          <a:p>
            <a:r>
              <a:rPr lang="it-IT" sz="2000" b="1" dirty="0" smtClean="0"/>
              <a:t>NON RETROATTIVITA’</a:t>
            </a:r>
          </a:p>
          <a:p>
            <a:pPr algn="just"/>
            <a:r>
              <a:rPr lang="it-IT" sz="2000" dirty="0" smtClean="0"/>
              <a:t>E’ esclusa </a:t>
            </a:r>
            <a:r>
              <a:rPr lang="it-IT" sz="2000" dirty="0"/>
              <a:t>la sovvenzione retroattiva per </a:t>
            </a:r>
            <a:r>
              <a:rPr lang="it-IT" sz="2000" b="1" dirty="0"/>
              <a:t>azioni già </a:t>
            </a:r>
            <a:r>
              <a:rPr lang="it-IT" sz="2000" b="1" dirty="0" smtClean="0"/>
              <a:t>concluse </a:t>
            </a:r>
            <a:r>
              <a:rPr lang="it-IT" sz="2000" dirty="0" smtClean="0"/>
              <a:t>(</a:t>
            </a:r>
            <a:r>
              <a:rPr lang="it-IT" sz="2000" u="sng" dirty="0" smtClean="0"/>
              <a:t>salvo</a:t>
            </a:r>
            <a:r>
              <a:rPr lang="it-IT" sz="2000" dirty="0" smtClean="0"/>
              <a:t> che </a:t>
            </a:r>
            <a:r>
              <a:rPr lang="it-IT" sz="2000" dirty="0"/>
              <a:t>il richiedente </a:t>
            </a:r>
            <a:r>
              <a:rPr lang="it-IT" sz="2000" dirty="0" smtClean="0"/>
              <a:t>possa provare</a:t>
            </a:r>
            <a:r>
              <a:rPr lang="it-IT" sz="2000" dirty="0"/>
              <a:t>, nella proposta di progetto, la necessità di avviare l'azione prima della firma della convenzione di sovvenzione o prima della notifica della decisione di </a:t>
            </a:r>
            <a:r>
              <a:rPr lang="it-IT" sz="2000" dirty="0" smtClean="0"/>
              <a:t>sovvenzione. </a:t>
            </a:r>
            <a:r>
              <a:rPr lang="it-IT" sz="2000" dirty="0"/>
              <a:t>In questi casi, i costi ammissibili al finanziamento non devono essere anteriori alla data di deposito della domanda di </a:t>
            </a:r>
            <a:r>
              <a:rPr lang="it-IT" sz="2000" dirty="0" smtClean="0"/>
              <a:t>sovvenzione).</a:t>
            </a:r>
            <a:endParaRPr lang="it-IT" sz="2000" dirty="0"/>
          </a:p>
          <a:p>
            <a:pPr algn="just"/>
            <a:endParaRPr lang="it-IT" sz="20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73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683568" y="2296036"/>
            <a:ext cx="584326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Verifica delle condizioni finanziarie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683568" y="2880811"/>
            <a:ext cx="8064896" cy="2862322"/>
          </a:xfrm>
          <a:prstGeom prst="rect">
            <a:avLst/>
          </a:prstGeom>
          <a:ln>
            <a:noFill/>
          </a:ln>
        </p:spPr>
        <p:txBody>
          <a:bodyPr wrap="square">
            <a:spAutoFit/>
          </a:bodyPr>
          <a:lstStyle/>
          <a:p>
            <a:pPr algn="just"/>
            <a:r>
              <a:rPr lang="it-IT" sz="2000" b="1" dirty="0" smtClean="0">
                <a:solidFill>
                  <a:srgbClr val="00B050"/>
                </a:solidFill>
                <a:latin typeface="Arial" panose="020B0604020202020204" pitchFamily="34" charset="0"/>
                <a:cs typeface="Arial" panose="020B0604020202020204" pitchFamily="34" charset="0"/>
              </a:rPr>
              <a:t>PRINCIPI CHE SI APPLICANO ALLE SOVVENZIONI UE</a:t>
            </a:r>
            <a:endParaRPr lang="it-IT" sz="2000" b="1" dirty="0">
              <a:solidFill>
                <a:srgbClr val="00B050"/>
              </a:solidFill>
              <a:latin typeface="Arial" panose="020B0604020202020204" pitchFamily="34" charset="0"/>
              <a:cs typeface="Arial" panose="020B0604020202020204" pitchFamily="34" charset="0"/>
            </a:endParaRPr>
          </a:p>
          <a:p>
            <a:endParaRPr lang="it-IT" sz="2000" dirty="0"/>
          </a:p>
          <a:p>
            <a:r>
              <a:rPr lang="it-IT" sz="2000" b="1" dirty="0"/>
              <a:t>Divieto di </a:t>
            </a:r>
            <a:r>
              <a:rPr lang="it-IT" sz="2000" b="1" dirty="0" smtClean="0"/>
              <a:t>cumulo</a:t>
            </a:r>
          </a:p>
          <a:p>
            <a:endParaRPr lang="it-IT" sz="2000" b="1" dirty="0"/>
          </a:p>
          <a:p>
            <a:pPr algn="just"/>
            <a:r>
              <a:rPr lang="it-IT" sz="2000" dirty="0"/>
              <a:t>Per ogni progetto finanziato dall'UE può essere concordata una sola sovvenzione dell'UE a favore di uno stesso beneficiario. In nessun caso il bilancio dell'Unione finanzia due volte i medesimi costi.</a:t>
            </a:r>
          </a:p>
          <a:p>
            <a:pPr algn="just"/>
            <a:endParaRPr lang="it-IT" sz="20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15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683568" y="2296036"/>
            <a:ext cx="584326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Verifica delle condizioni finanziarie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683568" y="2780928"/>
            <a:ext cx="8064896" cy="3416320"/>
          </a:xfrm>
          <a:prstGeom prst="rect">
            <a:avLst/>
          </a:prstGeom>
          <a:ln>
            <a:noFill/>
          </a:ln>
        </p:spPr>
        <p:txBody>
          <a:bodyPr wrap="square">
            <a:spAutoFit/>
          </a:bodyPr>
          <a:lstStyle/>
          <a:p>
            <a:pPr algn="just"/>
            <a:r>
              <a:rPr lang="it-IT" b="1" dirty="0" smtClean="0">
                <a:solidFill>
                  <a:srgbClr val="00B050"/>
                </a:solidFill>
                <a:latin typeface="Arial" panose="020B0604020202020204" pitchFamily="34" charset="0"/>
                <a:cs typeface="Arial" panose="020B0604020202020204" pitchFamily="34" charset="0"/>
              </a:rPr>
              <a:t>PRINCIPI CHE SI APPLICANO ALLE SOVVENZIONI UE</a:t>
            </a:r>
            <a:endParaRPr lang="it-IT" b="1" dirty="0">
              <a:solidFill>
                <a:srgbClr val="00B050"/>
              </a:solidFill>
              <a:latin typeface="Arial" panose="020B0604020202020204" pitchFamily="34" charset="0"/>
              <a:cs typeface="Arial" panose="020B0604020202020204" pitchFamily="34" charset="0"/>
            </a:endParaRPr>
          </a:p>
          <a:p>
            <a:endParaRPr lang="it-IT" dirty="0"/>
          </a:p>
          <a:p>
            <a:r>
              <a:rPr lang="it-IT" b="1" dirty="0"/>
              <a:t>Divieto del fine di </a:t>
            </a:r>
            <a:r>
              <a:rPr lang="it-IT" b="1" dirty="0" smtClean="0"/>
              <a:t>lucro</a:t>
            </a:r>
          </a:p>
          <a:p>
            <a:endParaRPr lang="it-IT" b="1" dirty="0"/>
          </a:p>
          <a:p>
            <a:pPr algn="just"/>
            <a:r>
              <a:rPr lang="it-IT" dirty="0"/>
              <a:t>Una sovvenzione finanziata dal bilancio dell’Unione </a:t>
            </a:r>
            <a:r>
              <a:rPr lang="it-IT" b="1" dirty="0"/>
              <a:t>non può avere </a:t>
            </a:r>
            <a:r>
              <a:rPr lang="it-IT" dirty="0"/>
              <a:t>come oggetto o effetto un profitto nell’ambito del quadro del progetto svolto dal beneficiario. </a:t>
            </a:r>
            <a:endParaRPr lang="it-IT" dirty="0" smtClean="0"/>
          </a:p>
          <a:p>
            <a:pPr algn="just"/>
            <a:r>
              <a:rPr lang="it-IT" i="1" dirty="0" smtClean="0"/>
              <a:t>Il </a:t>
            </a:r>
            <a:r>
              <a:rPr lang="it-IT" i="1" dirty="0"/>
              <a:t>profitto è definito come un’eccedenza calcolata al momento del pagamento del saldo, delle entrate rispetto ai costi ammissibili per il programma di azione o di lavoro, in cui le entrate si limitano alla sovvenzione dell’Unione e al reddito generato da tale azione o programma di lavoro</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683568" y="2296036"/>
            <a:ext cx="584326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Verifica delle condizioni finanziarie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683568" y="2780928"/>
            <a:ext cx="8064896" cy="3970318"/>
          </a:xfrm>
          <a:prstGeom prst="rect">
            <a:avLst/>
          </a:prstGeom>
          <a:ln>
            <a:noFill/>
          </a:ln>
        </p:spPr>
        <p:txBody>
          <a:bodyPr wrap="square">
            <a:spAutoFit/>
          </a:bodyPr>
          <a:lstStyle/>
          <a:p>
            <a:pPr algn="just"/>
            <a:r>
              <a:rPr lang="it-IT" b="1" dirty="0" smtClean="0">
                <a:solidFill>
                  <a:srgbClr val="00B050"/>
                </a:solidFill>
                <a:latin typeface="Arial" panose="020B0604020202020204" pitchFamily="34" charset="0"/>
                <a:cs typeface="Arial" panose="020B0604020202020204" pitchFamily="34" charset="0"/>
              </a:rPr>
              <a:t>PRINCIPI CHE SI APPLICANO ALLE SOVVENZIONI UE</a:t>
            </a:r>
            <a:endParaRPr lang="it-IT" b="1" dirty="0">
              <a:solidFill>
                <a:srgbClr val="00B050"/>
              </a:solidFill>
              <a:latin typeface="Arial" panose="020B0604020202020204" pitchFamily="34" charset="0"/>
              <a:cs typeface="Arial" panose="020B0604020202020204" pitchFamily="34" charset="0"/>
            </a:endParaRPr>
          </a:p>
          <a:p>
            <a:endParaRPr lang="it-IT" dirty="0"/>
          </a:p>
          <a:p>
            <a:r>
              <a:rPr lang="it-IT" b="1" dirty="0" smtClean="0"/>
              <a:t>Cofinanziamento</a:t>
            </a:r>
          </a:p>
          <a:p>
            <a:endParaRPr lang="it-IT" b="1" dirty="0"/>
          </a:p>
          <a:p>
            <a:pPr algn="just"/>
            <a:r>
              <a:rPr lang="it-IT" dirty="0" smtClean="0"/>
              <a:t>Una </a:t>
            </a:r>
            <a:r>
              <a:rPr lang="it-IT" dirty="0"/>
              <a:t>sovvenzione dell'UE è un incentivo per svolgere un progetto che altrimenti non sarebbe realizzabile senza il sostegno finanziario dell'UE ed è basata sul principio del cofinanziamento</a:t>
            </a:r>
            <a:r>
              <a:rPr lang="it-IT" dirty="0" smtClean="0"/>
              <a:t>.</a:t>
            </a:r>
          </a:p>
          <a:p>
            <a:pPr algn="just"/>
            <a:r>
              <a:rPr lang="it-IT" i="1" dirty="0" smtClean="0"/>
              <a:t>Il </a:t>
            </a:r>
            <a:r>
              <a:rPr lang="it-IT" i="1" dirty="0"/>
              <a:t>cofinanziamento implica la possibilità che la sovvenzione dell'UE non finanzi interamente i costi del progetto, bensì che questo debba essere cofinanziato da fonti diverse dalla sovvenzione dell'UE (ad esempio risorse proprie del beneficiario, reddito generato dall'azione, contributi finanziari di terzi).</a:t>
            </a:r>
          </a:p>
          <a:p>
            <a:r>
              <a:rPr lang="it-IT" dirty="0"/>
              <a:t/>
            </a:r>
            <a:br>
              <a:rPr lang="it-IT" dirty="0"/>
            </a:br>
            <a:endParaRPr lang="it-IT" i="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49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isultati immagini per omini detec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288" y="1844824"/>
            <a:ext cx="2162175" cy="2114550"/>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683568" y="2296036"/>
            <a:ext cx="584326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Verifica delle condizioni finanziarie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683568" y="2780928"/>
            <a:ext cx="8064896" cy="3631763"/>
          </a:xfrm>
          <a:prstGeom prst="rect">
            <a:avLst/>
          </a:prstGeom>
          <a:ln>
            <a:noFill/>
          </a:ln>
        </p:spPr>
        <p:txBody>
          <a:bodyPr wrap="square">
            <a:spAutoFit/>
          </a:bodyPr>
          <a:lstStyle/>
          <a:p>
            <a:pPr algn="just"/>
            <a:r>
              <a:rPr lang="it-IT" b="1" dirty="0" smtClean="0">
                <a:solidFill>
                  <a:srgbClr val="00B050"/>
                </a:solidFill>
                <a:latin typeface="Arial" panose="020B0604020202020204" pitchFamily="34" charset="0"/>
                <a:cs typeface="Arial" panose="020B0604020202020204" pitchFamily="34" charset="0"/>
              </a:rPr>
              <a:t>PRINCIPI CHE SI APPLICANO ALLE SOVVENZIONI UE</a:t>
            </a:r>
            <a:endParaRPr lang="it-IT" b="1" dirty="0">
              <a:solidFill>
                <a:srgbClr val="00B050"/>
              </a:solidFill>
              <a:latin typeface="Arial" panose="020B0604020202020204" pitchFamily="34" charset="0"/>
              <a:cs typeface="Arial" panose="020B0604020202020204" pitchFamily="34" charset="0"/>
            </a:endParaRPr>
          </a:p>
          <a:p>
            <a:endParaRPr lang="it-IT" dirty="0"/>
          </a:p>
          <a:p>
            <a:r>
              <a:rPr lang="it-IT" b="1" dirty="0" smtClean="0"/>
              <a:t>Accesso ai libri contabili</a:t>
            </a:r>
          </a:p>
          <a:p>
            <a:pPr algn="just"/>
            <a:r>
              <a:rPr lang="it-IT" sz="1600" dirty="0" smtClean="0"/>
              <a:t>Quando </a:t>
            </a:r>
            <a:r>
              <a:rPr lang="it-IT" sz="1600" dirty="0"/>
              <a:t>un controllo ex post rivela che </a:t>
            </a:r>
            <a:r>
              <a:rPr lang="it-IT" sz="1600" b="1" dirty="0"/>
              <a:t>l'evento generatore non si è verificato </a:t>
            </a:r>
            <a:r>
              <a:rPr lang="it-IT" sz="1600" dirty="0"/>
              <a:t>(ad esempio attività del progetto realizzate non come approvato durante la fase di richiesta, partecipanti che non prendono parte alle attività ecc.) ed è stato effettuato un pagamento non dovuto al beneficiario tramite una sovvenzione calcolata in base al rimborso sulla base di un contributo su costi unitari, delle somme forfettarie o del finanziamento a tasso fisso, l'Agenzia nazionale o l'Agenzia esecutiva </a:t>
            </a:r>
            <a:r>
              <a:rPr lang="it-IT" sz="1600" b="1" dirty="0">
                <a:solidFill>
                  <a:srgbClr val="FF0000"/>
                </a:solidFill>
              </a:rPr>
              <a:t>possono recuperare l'importo della sovvenzione</a:t>
            </a:r>
            <a:r>
              <a:rPr lang="it-IT" sz="1600" dirty="0"/>
              <a:t>. Analogamente, se l'attività intrapresa o i risultati prodotti non sono di qualità soddisfacente, la sovvenzione può essere parzialmente o totalmente ridotta </a:t>
            </a:r>
            <a:r>
              <a:rPr lang="it-IT" sz="1600" b="1" u="sng" dirty="0">
                <a:solidFill>
                  <a:srgbClr val="FF0000"/>
                </a:solidFill>
              </a:rPr>
              <a:t>anche se le attività hanno avuto luogo e sono ammissibili</a:t>
            </a:r>
            <a:r>
              <a:rPr lang="it-IT" sz="1600" dirty="0"/>
              <a:t>.</a:t>
            </a:r>
            <a:br>
              <a:rPr lang="it-IT" sz="1600" dirty="0"/>
            </a:br>
            <a:endParaRPr lang="it-IT" sz="1600" i="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75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683568" y="2296036"/>
            <a:ext cx="584326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Verifica delle condizioni finanziarie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755576" y="2780928"/>
            <a:ext cx="8208912" cy="3539430"/>
          </a:xfrm>
          <a:prstGeom prst="rect">
            <a:avLst/>
          </a:prstGeom>
          <a:ln>
            <a:noFill/>
          </a:ln>
        </p:spPr>
        <p:txBody>
          <a:bodyPr wrap="square">
            <a:spAutoFit/>
          </a:bodyPr>
          <a:lstStyle/>
          <a:p>
            <a:pPr algn="just"/>
            <a:r>
              <a:rPr lang="it-IT" sz="1600" b="1" dirty="0" smtClean="0">
                <a:solidFill>
                  <a:srgbClr val="00B050"/>
                </a:solidFill>
                <a:latin typeface="Arial" panose="020B0604020202020204" pitchFamily="34" charset="0"/>
                <a:cs typeface="Arial" panose="020B0604020202020204" pitchFamily="34" charset="0"/>
              </a:rPr>
              <a:t>PRINCIPI CHE SI APPLICANO ALLE SOVVENZIONI UE</a:t>
            </a:r>
            <a:endParaRPr lang="it-IT" sz="1600" b="1" dirty="0">
              <a:solidFill>
                <a:srgbClr val="00B050"/>
              </a:solidFill>
              <a:latin typeface="Arial" panose="020B0604020202020204" pitchFamily="34" charset="0"/>
              <a:cs typeface="Arial" panose="020B0604020202020204" pitchFamily="34" charset="0"/>
            </a:endParaRPr>
          </a:p>
          <a:p>
            <a:endParaRPr lang="it-IT" sz="1600" b="1" dirty="0" smtClean="0">
              <a:latin typeface="Arial" panose="020B0604020202020204" pitchFamily="34" charset="0"/>
              <a:cs typeface="Arial" panose="020B0604020202020204" pitchFamily="34" charset="0"/>
            </a:endParaRPr>
          </a:p>
          <a:p>
            <a:r>
              <a:rPr lang="it-IT" sz="1600" b="1" dirty="0" smtClean="0">
                <a:latin typeface="Arial" panose="020B0604020202020204" pitchFamily="34" charset="0"/>
                <a:cs typeface="Arial" panose="020B0604020202020204" pitchFamily="34" charset="0"/>
              </a:rPr>
              <a:t>Costi ammissibili</a:t>
            </a:r>
          </a:p>
          <a:p>
            <a:pPr marL="285750" indent="-285750">
              <a:buFontTx/>
              <a:buChar char="-"/>
            </a:pPr>
            <a:r>
              <a:rPr lang="it-IT" sz="1600" dirty="0" smtClean="0">
                <a:latin typeface="Arial" panose="020B0604020202020204" pitchFamily="34" charset="0"/>
                <a:cs typeface="Arial" panose="020B0604020202020204" pitchFamily="34" charset="0"/>
              </a:rPr>
              <a:t>sostenuti </a:t>
            </a:r>
            <a:r>
              <a:rPr lang="it-IT" sz="1600" dirty="0">
                <a:latin typeface="Arial" panose="020B0604020202020204" pitchFamily="34" charset="0"/>
                <a:cs typeface="Arial" panose="020B0604020202020204" pitchFamily="34" charset="0"/>
              </a:rPr>
              <a:t>nel corso del periodo di realizzazione del progetto, ad eccezione dei costi relativi alla stesura delle relazioni finali e alla presentazione dei certificati di </a:t>
            </a:r>
            <a:r>
              <a:rPr lang="it-IT" sz="1600" dirty="0" smtClean="0">
                <a:latin typeface="Arial" panose="020B0604020202020204" pitchFamily="34" charset="0"/>
                <a:cs typeface="Arial" panose="020B0604020202020204" pitchFamily="34" charset="0"/>
              </a:rPr>
              <a:t>audit</a:t>
            </a:r>
          </a:p>
          <a:p>
            <a:pPr marL="285750" indent="-285750">
              <a:buFontTx/>
              <a:buChar char="-"/>
            </a:pPr>
            <a:r>
              <a:rPr lang="it-IT" sz="1600" dirty="0" smtClean="0">
                <a:latin typeface="Arial" panose="020B0604020202020204" pitchFamily="34" charset="0"/>
                <a:cs typeface="Arial" panose="020B0604020202020204" pitchFamily="34" charset="0"/>
              </a:rPr>
              <a:t>indicati </a:t>
            </a:r>
            <a:r>
              <a:rPr lang="it-IT" sz="1600" dirty="0">
                <a:latin typeface="Arial" panose="020B0604020202020204" pitchFamily="34" charset="0"/>
                <a:cs typeface="Arial" panose="020B0604020202020204" pitchFamily="34" charset="0"/>
              </a:rPr>
              <a:t>nel bilancio totale stimato del </a:t>
            </a:r>
            <a:r>
              <a:rPr lang="it-IT" sz="1600" dirty="0" smtClean="0">
                <a:latin typeface="Arial" panose="020B0604020202020204" pitchFamily="34" charset="0"/>
                <a:cs typeface="Arial" panose="020B0604020202020204" pitchFamily="34" charset="0"/>
              </a:rPr>
              <a:t>progetto</a:t>
            </a:r>
          </a:p>
          <a:p>
            <a:pPr marL="285750" indent="-285750">
              <a:buFontTx/>
              <a:buChar char="-"/>
            </a:pPr>
            <a:r>
              <a:rPr lang="it-IT" sz="1600" dirty="0" smtClean="0">
                <a:latin typeface="Arial" panose="020B0604020202020204" pitchFamily="34" charset="0"/>
                <a:cs typeface="Arial" panose="020B0604020202020204" pitchFamily="34" charset="0"/>
              </a:rPr>
              <a:t>necessari </a:t>
            </a:r>
            <a:r>
              <a:rPr lang="it-IT" sz="1600" dirty="0">
                <a:latin typeface="Arial" panose="020B0604020202020204" pitchFamily="34" charset="0"/>
                <a:cs typeface="Arial" panose="020B0604020202020204" pitchFamily="34" charset="0"/>
              </a:rPr>
              <a:t>all'attuazione del progetto oggetto della sovvenzione</a:t>
            </a:r>
          </a:p>
          <a:p>
            <a:pPr marL="285750" indent="-285750">
              <a:buFontTx/>
              <a:buChar char="-"/>
            </a:pPr>
            <a:r>
              <a:rPr lang="it-IT" sz="1600" dirty="0" smtClean="0">
                <a:latin typeface="Arial" panose="020B0604020202020204" pitchFamily="34" charset="0"/>
                <a:cs typeface="Arial" panose="020B0604020202020204" pitchFamily="34" charset="0"/>
              </a:rPr>
              <a:t>identificabili </a:t>
            </a:r>
            <a:r>
              <a:rPr lang="it-IT" sz="1600" dirty="0">
                <a:latin typeface="Arial" panose="020B0604020202020204" pitchFamily="34" charset="0"/>
                <a:cs typeface="Arial" panose="020B0604020202020204" pitchFamily="34" charset="0"/>
              </a:rPr>
              <a:t>e controllabili e, in particolare, </a:t>
            </a:r>
            <a:r>
              <a:rPr lang="it-IT" sz="1600" dirty="0" smtClean="0">
                <a:latin typeface="Arial" panose="020B0604020202020204" pitchFamily="34" charset="0"/>
                <a:cs typeface="Arial" panose="020B0604020202020204" pitchFamily="34" charset="0"/>
              </a:rPr>
              <a:t>registrati </a:t>
            </a:r>
            <a:r>
              <a:rPr lang="it-IT" sz="1600" dirty="0">
                <a:latin typeface="Arial" panose="020B0604020202020204" pitchFamily="34" charset="0"/>
                <a:cs typeface="Arial" panose="020B0604020202020204" pitchFamily="34" charset="0"/>
              </a:rPr>
              <a:t>nella contabilità del </a:t>
            </a:r>
            <a:r>
              <a:rPr lang="it-IT" sz="1600" dirty="0" smtClean="0">
                <a:latin typeface="Arial" panose="020B0604020202020204" pitchFamily="34" charset="0"/>
                <a:cs typeface="Arial" panose="020B0604020202020204" pitchFamily="34" charset="0"/>
              </a:rPr>
              <a:t>beneficiario</a:t>
            </a:r>
          </a:p>
          <a:p>
            <a:pPr marL="285750" indent="-285750">
              <a:buFontTx/>
              <a:buChar char="-"/>
            </a:pPr>
            <a:r>
              <a:rPr lang="it-IT" sz="1600" dirty="0" smtClean="0">
                <a:latin typeface="Arial" panose="020B0604020202020204" pitchFamily="34" charset="0"/>
                <a:cs typeface="Arial" panose="020B0604020202020204" pitchFamily="34" charset="0"/>
              </a:rPr>
              <a:t>conformi </a:t>
            </a:r>
            <a:r>
              <a:rPr lang="it-IT" sz="1600" dirty="0">
                <a:latin typeface="Arial" panose="020B0604020202020204" pitchFamily="34" charset="0"/>
                <a:cs typeface="Arial" panose="020B0604020202020204" pitchFamily="34" charset="0"/>
              </a:rPr>
              <a:t>alle leggi fiscali e sociali </a:t>
            </a:r>
            <a:r>
              <a:rPr lang="it-IT" sz="1600" dirty="0" smtClean="0">
                <a:latin typeface="Arial" panose="020B0604020202020204" pitchFamily="34" charset="0"/>
                <a:cs typeface="Arial" panose="020B0604020202020204" pitchFamily="34" charset="0"/>
              </a:rPr>
              <a:t>applicabili</a:t>
            </a:r>
          </a:p>
          <a:p>
            <a:pPr marL="285750" indent="-285750">
              <a:buFontTx/>
              <a:buChar char="-"/>
            </a:pPr>
            <a:r>
              <a:rPr lang="it-IT" sz="1600" dirty="0" smtClean="0">
                <a:latin typeface="Arial" panose="020B0604020202020204" pitchFamily="34" charset="0"/>
                <a:cs typeface="Arial" panose="020B0604020202020204" pitchFamily="34" charset="0"/>
              </a:rPr>
              <a:t>ragionevoli</a:t>
            </a:r>
            <a:r>
              <a:rPr lang="it-IT" sz="1600" dirty="0">
                <a:latin typeface="Arial" panose="020B0604020202020204" pitchFamily="34" charset="0"/>
                <a:cs typeface="Arial" panose="020B0604020202020204" pitchFamily="34" charset="0"/>
              </a:rPr>
              <a:t>, giustificati e conformi ai requisiti della sana gestione finanziaria, in particolare per quanto riguarda l'economia e </a:t>
            </a:r>
            <a:r>
              <a:rPr lang="it-IT" sz="1600" dirty="0" smtClean="0">
                <a:latin typeface="Arial" panose="020B0604020202020204" pitchFamily="34" charset="0"/>
                <a:cs typeface="Arial" panose="020B0604020202020204" pitchFamily="34" charset="0"/>
              </a:rPr>
              <a:t>l'efficienza</a:t>
            </a:r>
          </a:p>
          <a:p>
            <a:pPr marL="285750" indent="-285750">
              <a:buFontTx/>
              <a:buChar char="-"/>
            </a:pPr>
            <a:r>
              <a:rPr lang="it-IT" sz="1600" dirty="0" smtClean="0">
                <a:latin typeface="Arial" panose="020B0604020202020204" pitchFamily="34" charset="0"/>
                <a:cs typeface="Arial" panose="020B0604020202020204" pitchFamily="34" charset="0"/>
              </a:rPr>
              <a:t>non </a:t>
            </a:r>
            <a:r>
              <a:rPr lang="it-IT" sz="1600" dirty="0">
                <a:latin typeface="Arial" panose="020B0604020202020204" pitchFamily="34" charset="0"/>
                <a:cs typeface="Arial" panose="020B0604020202020204" pitchFamily="34" charset="0"/>
              </a:rPr>
              <a:t>sono coperti da sovvenzioni UE concesse sotto forma di rimborso sulla base di un contributo su costi unitari, delle somme forfettarie o del finanziamento a tasso fisso</a:t>
            </a:r>
          </a:p>
          <a:p>
            <a:endParaRPr lang="it-IT" sz="1600" i="1"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85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616024" y="1752601"/>
            <a:ext cx="7772400" cy="1829761"/>
          </a:xfrm>
        </p:spPr>
        <p:txBody>
          <a:bodyPr/>
          <a:lstStyle/>
          <a:p>
            <a:pPr algn="l"/>
            <a:r>
              <a:rPr lang="it-IT" dirty="0">
                <a:solidFill>
                  <a:srgbClr val="0070C0"/>
                </a:solidFill>
              </a:rPr>
              <a:t>Erasmus+ sport</a:t>
            </a:r>
            <a:endParaRPr lang="it-IT" dirty="0"/>
          </a:p>
        </p:txBody>
      </p:sp>
      <p:sp>
        <p:nvSpPr>
          <p:cNvPr id="5" name="Sottotitolo 4"/>
          <p:cNvSpPr>
            <a:spLocks noGrp="1"/>
          </p:cNvSpPr>
          <p:nvPr>
            <p:ph type="subTitle" idx="1"/>
          </p:nvPr>
        </p:nvSpPr>
        <p:spPr>
          <a:xfrm>
            <a:off x="685800" y="3626971"/>
            <a:ext cx="7772400" cy="1199704"/>
          </a:xfrm>
        </p:spPr>
        <p:txBody>
          <a:bodyPr/>
          <a:lstStyle/>
          <a:p>
            <a:pPr algn="l"/>
            <a:r>
              <a:rPr lang="it-IT" dirty="0" smtClean="0"/>
              <a:t>GUIDA AL PROGRAMMA</a:t>
            </a:r>
            <a:endParaRPr lang="it-IT"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5" y="-10337"/>
            <a:ext cx="2476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79512" y="5733256"/>
            <a:ext cx="8784976" cy="1200329"/>
          </a:xfrm>
          <a:prstGeom prst="rect">
            <a:avLst/>
          </a:prstGeom>
        </p:spPr>
        <p:txBody>
          <a:bodyPr wrap="square">
            <a:spAutoFit/>
          </a:bodyPr>
          <a:lstStyle/>
          <a:p>
            <a:r>
              <a:rPr lang="it-IT" b="1" dirty="0">
                <a:solidFill>
                  <a:schemeClr val="bg1"/>
                </a:solidFill>
              </a:rPr>
              <a:t>https://ec.europa.eu/programmes/erasmus-plus/programme-guide/introduction/how-to-read-programme-guide_it?fbclid=IwAR2vV_RwvO9YCbWFIYp7uyxXB32nrlC_NgrmINl1O5rHSILgwOESxjyXCMU</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686" y="58863"/>
            <a:ext cx="1675112" cy="164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1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683568" y="2296036"/>
            <a:ext cx="584326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Verifica delle condizioni finanziarie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755576" y="2780928"/>
            <a:ext cx="8208912" cy="3293209"/>
          </a:xfrm>
          <a:prstGeom prst="rect">
            <a:avLst/>
          </a:prstGeom>
          <a:ln>
            <a:noFill/>
          </a:ln>
        </p:spPr>
        <p:txBody>
          <a:bodyPr wrap="square">
            <a:spAutoFit/>
          </a:bodyPr>
          <a:lstStyle/>
          <a:p>
            <a:pPr algn="just"/>
            <a:r>
              <a:rPr lang="it-IT" sz="1600" b="1" dirty="0" smtClean="0">
                <a:solidFill>
                  <a:srgbClr val="00B050"/>
                </a:solidFill>
                <a:latin typeface="Arial" panose="020B0604020202020204" pitchFamily="34" charset="0"/>
                <a:cs typeface="Arial" panose="020B0604020202020204" pitchFamily="34" charset="0"/>
              </a:rPr>
              <a:t>PRINCIPI CHE SI APPLICANO ALLE SOVVENZIONI UE</a:t>
            </a:r>
            <a:endParaRPr lang="it-IT" sz="1600" b="1" dirty="0">
              <a:solidFill>
                <a:srgbClr val="00B050"/>
              </a:solidFill>
              <a:latin typeface="Arial" panose="020B0604020202020204" pitchFamily="34" charset="0"/>
              <a:cs typeface="Arial" panose="020B0604020202020204" pitchFamily="34" charset="0"/>
            </a:endParaRPr>
          </a:p>
          <a:p>
            <a:endParaRPr lang="it-IT" sz="1600" b="1" dirty="0" smtClean="0">
              <a:latin typeface="Arial" panose="020B0604020202020204" pitchFamily="34" charset="0"/>
              <a:cs typeface="Arial" panose="020B0604020202020204" pitchFamily="34" charset="0"/>
            </a:endParaRPr>
          </a:p>
          <a:p>
            <a:r>
              <a:rPr lang="it-IT" sz="1600" b="1" dirty="0" smtClean="0">
                <a:latin typeface="Arial" panose="020B0604020202020204" pitchFamily="34" charset="0"/>
                <a:cs typeface="Arial" panose="020B0604020202020204" pitchFamily="34" charset="0"/>
              </a:rPr>
              <a:t>Costi ammissibili</a:t>
            </a:r>
          </a:p>
          <a:p>
            <a:endParaRPr lang="it-IT" sz="1600" b="1" dirty="0" smtClean="0">
              <a:latin typeface="Arial" panose="020B0604020202020204" pitchFamily="34" charset="0"/>
              <a:cs typeface="Arial" panose="020B0604020202020204" pitchFamily="34" charset="0"/>
            </a:endParaRPr>
          </a:p>
          <a:p>
            <a:pPr marL="285750" indent="-285750">
              <a:buFontTx/>
              <a:buChar char="-"/>
            </a:pPr>
            <a:r>
              <a:rPr lang="it-IT" sz="1600" dirty="0" smtClean="0">
                <a:latin typeface="Arial" panose="020B0604020202020204" pitchFamily="34" charset="0"/>
                <a:cs typeface="Arial" panose="020B0604020202020204" pitchFamily="34" charset="0"/>
              </a:rPr>
              <a:t>costi </a:t>
            </a:r>
            <a:r>
              <a:rPr lang="it-IT" sz="1600" dirty="0">
                <a:latin typeface="Arial" panose="020B0604020202020204" pitchFamily="34" charset="0"/>
                <a:cs typeface="Arial" panose="020B0604020202020204" pitchFamily="34" charset="0"/>
              </a:rPr>
              <a:t>relativi a una garanzia di prefinanziamento presentata dal beneficiario della sovvenzione, quando questa garanzia è richiesta dall'Agenzia nazionale o dall'Agenzia </a:t>
            </a:r>
            <a:r>
              <a:rPr lang="it-IT" sz="1600" dirty="0" smtClean="0">
                <a:latin typeface="Arial" panose="020B0604020202020204" pitchFamily="34" charset="0"/>
                <a:cs typeface="Arial" panose="020B0604020202020204" pitchFamily="34" charset="0"/>
              </a:rPr>
              <a:t>esecutiva;</a:t>
            </a:r>
          </a:p>
          <a:p>
            <a:pPr marL="285750" indent="-285750">
              <a:buFontTx/>
              <a:buChar char="-"/>
            </a:pPr>
            <a:r>
              <a:rPr lang="it-IT" sz="1600" dirty="0" smtClean="0">
                <a:latin typeface="Arial" panose="020B0604020202020204" pitchFamily="34" charset="0"/>
                <a:cs typeface="Arial" panose="020B0604020202020204" pitchFamily="34" charset="0"/>
              </a:rPr>
              <a:t>costi </a:t>
            </a:r>
            <a:r>
              <a:rPr lang="it-IT" sz="1600" dirty="0">
                <a:latin typeface="Arial" panose="020B0604020202020204" pitchFamily="34" charset="0"/>
                <a:cs typeface="Arial" panose="020B0604020202020204" pitchFamily="34" charset="0"/>
              </a:rPr>
              <a:t>relativi ai certificati nei rendiconti finanziari e nei report sulle verifiche operative, in cui tali certificati o report sono necessari a supporto delle richieste di pagamento da parte dell’Agenzia nazionale o </a:t>
            </a:r>
            <a:r>
              <a:rPr lang="it-IT" sz="1600" dirty="0" smtClean="0">
                <a:latin typeface="Arial" panose="020B0604020202020204" pitchFamily="34" charset="0"/>
                <a:cs typeface="Arial" panose="020B0604020202020204" pitchFamily="34" charset="0"/>
              </a:rPr>
              <a:t>esecutiva;</a:t>
            </a:r>
          </a:p>
          <a:p>
            <a:pPr marL="285750" indent="-285750">
              <a:buFontTx/>
              <a:buChar char="-"/>
            </a:pPr>
            <a:r>
              <a:rPr lang="it-IT" sz="1600" dirty="0" smtClean="0">
                <a:latin typeface="Arial" panose="020B0604020202020204" pitchFamily="34" charset="0"/>
                <a:cs typeface="Arial" panose="020B0604020202020204" pitchFamily="34" charset="0"/>
              </a:rPr>
              <a:t>costi </a:t>
            </a:r>
            <a:r>
              <a:rPr lang="it-IT" sz="1600" dirty="0">
                <a:latin typeface="Arial" panose="020B0604020202020204" pitchFamily="34" charset="0"/>
                <a:cs typeface="Arial" panose="020B0604020202020204" pitchFamily="34" charset="0"/>
              </a:rPr>
              <a:t>di ammortamento, una volta appurato che sono stati effettivamente sostenuti dal beneficiario.</a:t>
            </a:r>
          </a:p>
          <a:p>
            <a:endParaRPr lang="it-IT" sz="1600" b="1" dirty="0" smtClean="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8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539552" y="2296036"/>
            <a:ext cx="584326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Verifica delle condizioni finanziarie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611560" y="2780928"/>
            <a:ext cx="8352928" cy="3539430"/>
          </a:xfrm>
          <a:prstGeom prst="rect">
            <a:avLst/>
          </a:prstGeom>
          <a:ln>
            <a:noFill/>
          </a:ln>
        </p:spPr>
        <p:txBody>
          <a:bodyPr wrap="square">
            <a:spAutoFit/>
          </a:bodyPr>
          <a:lstStyle/>
          <a:p>
            <a:pPr algn="just"/>
            <a:r>
              <a:rPr lang="it-IT" sz="1600" b="1" dirty="0" smtClean="0">
                <a:solidFill>
                  <a:srgbClr val="00B050"/>
                </a:solidFill>
                <a:latin typeface="Arial" panose="020B0604020202020204" pitchFamily="34" charset="0"/>
                <a:cs typeface="Arial" panose="020B0604020202020204" pitchFamily="34" charset="0"/>
              </a:rPr>
              <a:t>PRINCIPI CHE SI APPLICANO ALLE SOVVENZIONI UE</a:t>
            </a:r>
            <a:endParaRPr lang="it-IT" sz="1600" b="1" dirty="0">
              <a:solidFill>
                <a:srgbClr val="00B050"/>
              </a:solidFill>
              <a:latin typeface="Arial" panose="020B0604020202020204" pitchFamily="34" charset="0"/>
              <a:cs typeface="Arial" panose="020B0604020202020204" pitchFamily="34" charset="0"/>
            </a:endParaRPr>
          </a:p>
          <a:p>
            <a:endParaRPr lang="it-IT" sz="1600" b="1" dirty="0" smtClean="0">
              <a:latin typeface="Arial" panose="020B0604020202020204" pitchFamily="34" charset="0"/>
              <a:cs typeface="Arial" panose="020B0604020202020204" pitchFamily="34" charset="0"/>
            </a:endParaRPr>
          </a:p>
          <a:p>
            <a:r>
              <a:rPr lang="it-IT" sz="1600" u="sng" dirty="0" smtClean="0">
                <a:latin typeface="Arial" panose="020B0604020202020204" pitchFamily="34" charset="0"/>
                <a:cs typeface="Arial" panose="020B0604020202020204" pitchFamily="34" charset="0"/>
              </a:rPr>
              <a:t>Imposta </a:t>
            </a:r>
            <a:r>
              <a:rPr lang="it-IT" sz="1600" u="sng" dirty="0">
                <a:latin typeface="Arial" panose="020B0604020202020204" pitchFamily="34" charset="0"/>
                <a:cs typeface="Arial" panose="020B0604020202020204" pitchFamily="34" charset="0"/>
              </a:rPr>
              <a:t>sul valore aggiunto (IVA)</a:t>
            </a:r>
            <a:endParaRPr lang="it-IT" sz="1600" dirty="0">
              <a:latin typeface="Arial" panose="020B0604020202020204" pitchFamily="34" charset="0"/>
              <a:cs typeface="Arial" panose="020B0604020202020204" pitchFamily="34" charset="0"/>
            </a:endParaRPr>
          </a:p>
          <a:p>
            <a:r>
              <a:rPr lang="it-IT" sz="1600" dirty="0">
                <a:latin typeface="Arial" panose="020B0604020202020204" pitchFamily="34" charset="0"/>
                <a:cs typeface="Arial" panose="020B0604020202020204" pitchFamily="34" charset="0"/>
              </a:rPr>
              <a:t>L'imposta sul valore aggiunto sarà considerata un costo ammissibile solo se non si potrà recuperare nell'ambito della normativa IVA nazionale </a:t>
            </a:r>
            <a:r>
              <a:rPr lang="it-IT" sz="1600" dirty="0" smtClean="0">
                <a:latin typeface="Arial" panose="020B0604020202020204" pitchFamily="34" charset="0"/>
                <a:cs typeface="Arial" panose="020B0604020202020204" pitchFamily="34" charset="0"/>
              </a:rPr>
              <a:t>applicabile.</a:t>
            </a:r>
          </a:p>
          <a:p>
            <a:endParaRPr lang="it-IT" sz="1600" dirty="0">
              <a:latin typeface="Arial" panose="020B0604020202020204" pitchFamily="34" charset="0"/>
              <a:cs typeface="Arial" panose="020B0604020202020204" pitchFamily="34" charset="0"/>
            </a:endParaRPr>
          </a:p>
          <a:p>
            <a:r>
              <a:rPr lang="it-IT" sz="1600" u="sng" dirty="0">
                <a:latin typeface="Arial" panose="020B0604020202020204" pitchFamily="34" charset="0"/>
                <a:cs typeface="Arial" panose="020B0604020202020204" pitchFamily="34" charset="0"/>
              </a:rPr>
              <a:t>Costi indiretti ammissibili</a:t>
            </a:r>
            <a:endParaRPr lang="it-IT" sz="1600" dirty="0">
              <a:latin typeface="Arial" panose="020B0604020202020204" pitchFamily="34" charset="0"/>
              <a:cs typeface="Arial" panose="020B0604020202020204" pitchFamily="34" charset="0"/>
            </a:endParaRPr>
          </a:p>
          <a:p>
            <a:pPr algn="just"/>
            <a:r>
              <a:rPr lang="it-IT" sz="1600" dirty="0">
                <a:latin typeface="Arial" panose="020B0604020202020204" pitchFamily="34" charset="0"/>
                <a:cs typeface="Arial" panose="020B0604020202020204" pitchFamily="34" charset="0"/>
              </a:rPr>
              <a:t>Per alcune tipologie di progetti </a:t>
            </a:r>
            <a:r>
              <a:rPr lang="it-IT" sz="1600" dirty="0" smtClean="0">
                <a:latin typeface="Arial" panose="020B0604020202020204" pitchFamily="34" charset="0"/>
                <a:cs typeface="Arial" panose="020B0604020202020204" pitchFamily="34" charset="0"/>
              </a:rPr>
              <a:t>un </a:t>
            </a:r>
            <a:r>
              <a:rPr lang="it-IT" sz="1600" u="sng" dirty="0">
                <a:latin typeface="Arial" panose="020B0604020202020204" pitchFamily="34" charset="0"/>
                <a:cs typeface="Arial" panose="020B0604020202020204" pitchFamily="34" charset="0"/>
              </a:rPr>
              <a:t>importo forfettario non superiore al 7% </a:t>
            </a:r>
            <a:r>
              <a:rPr lang="it-IT" sz="1600" dirty="0">
                <a:latin typeface="Arial" panose="020B0604020202020204" pitchFamily="34" charset="0"/>
                <a:cs typeface="Arial" panose="020B0604020202020204" pitchFamily="34" charset="0"/>
              </a:rPr>
              <a:t>dei costi ammissibili diretti del progetto è ammissibile sotto forma di costi indiretti, </a:t>
            </a:r>
            <a:r>
              <a:rPr lang="it-IT" sz="1600" b="1" dirty="0">
                <a:solidFill>
                  <a:srgbClr val="00B0F0"/>
                </a:solidFill>
                <a:latin typeface="Arial" panose="020B0604020202020204" pitchFamily="34" charset="0"/>
                <a:cs typeface="Arial" panose="020B0604020202020204" pitchFamily="34" charset="0"/>
              </a:rPr>
              <a:t>a rappresentanza dei costi amministrativi generali del beneficiario</a:t>
            </a:r>
            <a:r>
              <a:rPr lang="it-IT" sz="1600" dirty="0">
                <a:latin typeface="Arial" panose="020B0604020202020204" pitchFamily="34" charset="0"/>
                <a:cs typeface="Arial" panose="020B0604020202020204" pitchFamily="34" charset="0"/>
              </a:rPr>
              <a:t>, i quali non sono già coperti dai costi ammissibili diretti (per es. fatture per l’energia elettrica o per l’uso di Internet, costi per le sedi, ecc.), ma che possono essere considerati imputabili al progetto.</a:t>
            </a:r>
          </a:p>
          <a:p>
            <a:endParaRPr lang="it-IT" sz="1600" dirty="0">
              <a:latin typeface="Arial" panose="020B0604020202020204" pitchFamily="34" charset="0"/>
              <a:cs typeface="Arial" panose="020B0604020202020204" pitchFamily="34" charset="0"/>
            </a:endParaRPr>
          </a:p>
          <a:p>
            <a:endParaRPr lang="it-IT" sz="1600" b="1" dirty="0" smtClean="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00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068960"/>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539552" y="2296036"/>
            <a:ext cx="584326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Verifica delle condizioni finanziarie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611560" y="2780928"/>
            <a:ext cx="8352928" cy="3539430"/>
          </a:xfrm>
          <a:prstGeom prst="rect">
            <a:avLst/>
          </a:prstGeom>
          <a:ln>
            <a:noFill/>
          </a:ln>
        </p:spPr>
        <p:txBody>
          <a:bodyPr wrap="square" numCol="1">
            <a:spAutoFit/>
          </a:bodyPr>
          <a:lstStyle/>
          <a:p>
            <a:pPr algn="just"/>
            <a:r>
              <a:rPr lang="it-IT" sz="1600" b="1" dirty="0" smtClean="0">
                <a:solidFill>
                  <a:srgbClr val="00B050"/>
                </a:solidFill>
                <a:latin typeface="Arial" panose="020B0604020202020204" pitchFamily="34" charset="0"/>
                <a:cs typeface="Arial" panose="020B0604020202020204" pitchFamily="34" charset="0"/>
              </a:rPr>
              <a:t>PRINCIPI CHE SI APPLICANO ALLE SOVVENZIONI UE</a:t>
            </a:r>
            <a:endParaRPr lang="it-IT" sz="1600" b="1" dirty="0">
              <a:solidFill>
                <a:srgbClr val="00B050"/>
              </a:solidFill>
              <a:latin typeface="Arial" panose="020B0604020202020204" pitchFamily="34" charset="0"/>
              <a:cs typeface="Arial" panose="020B0604020202020204" pitchFamily="34" charset="0"/>
            </a:endParaRPr>
          </a:p>
          <a:p>
            <a:endParaRPr lang="it-IT" sz="1600" b="1" dirty="0" smtClean="0">
              <a:latin typeface="Arial" panose="020B0604020202020204" pitchFamily="34" charset="0"/>
              <a:cs typeface="Arial" panose="020B0604020202020204" pitchFamily="34" charset="0"/>
            </a:endParaRPr>
          </a:p>
          <a:p>
            <a:r>
              <a:rPr lang="it-IT" sz="1600" b="1" dirty="0">
                <a:latin typeface="Arial" panose="020B0604020202020204" pitchFamily="34" charset="0"/>
                <a:cs typeface="Arial" panose="020B0604020202020204" pitchFamily="34" charset="0"/>
              </a:rPr>
              <a:t>Costi non </a:t>
            </a:r>
            <a:r>
              <a:rPr lang="it-IT" sz="1600" b="1" dirty="0" smtClean="0">
                <a:latin typeface="Arial" panose="020B0604020202020204" pitchFamily="34" charset="0"/>
                <a:cs typeface="Arial" panose="020B0604020202020204" pitchFamily="34" charset="0"/>
              </a:rPr>
              <a:t>ammissibili</a:t>
            </a:r>
            <a:endParaRPr lang="it-IT" sz="1600" b="1" dirty="0">
              <a:latin typeface="Arial" panose="020B0604020202020204" pitchFamily="34" charset="0"/>
              <a:cs typeface="Arial" panose="020B0604020202020204" pitchFamily="34" charset="0"/>
            </a:endParaRPr>
          </a:p>
          <a:p>
            <a:endParaRPr lang="it-IT"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rendimento del capitale</a:t>
            </a: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debiti e relativi oneri</a:t>
            </a: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copertura di perdite o debiti</a:t>
            </a: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interessi passivi</a:t>
            </a: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crediti dubbi</a:t>
            </a: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perdite dovute a operazioni di cambio</a:t>
            </a: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IVA, quando considerata recuperabile nell'ambito della normativa IVA nazionale applicabile </a:t>
            </a:r>
            <a:endParaRPr lang="it-IT" sz="1600" dirty="0" smtClean="0">
              <a:latin typeface="Arial" panose="020B0604020202020204" pitchFamily="34" charset="0"/>
              <a:cs typeface="Arial" panose="020B0604020202020204" pitchFamily="34" charset="0"/>
            </a:endParaRPr>
          </a:p>
          <a:p>
            <a:endParaRPr lang="it-IT"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it-IT" sz="1600" b="1" dirty="0" smtClean="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49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539552" y="2296036"/>
            <a:ext cx="584326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Verifica delle condizioni finanziarie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611560" y="2780928"/>
            <a:ext cx="8352928" cy="3785652"/>
          </a:xfrm>
          <a:prstGeom prst="rect">
            <a:avLst/>
          </a:prstGeom>
          <a:ln>
            <a:noFill/>
          </a:ln>
        </p:spPr>
        <p:txBody>
          <a:bodyPr wrap="square" numCol="1">
            <a:spAutoFit/>
          </a:bodyPr>
          <a:lstStyle/>
          <a:p>
            <a:pPr algn="just"/>
            <a:r>
              <a:rPr lang="it-IT" sz="1600" b="1" dirty="0" smtClean="0">
                <a:solidFill>
                  <a:srgbClr val="00B050"/>
                </a:solidFill>
                <a:latin typeface="Arial" panose="020B0604020202020204" pitchFamily="34" charset="0"/>
                <a:cs typeface="Arial" panose="020B0604020202020204" pitchFamily="34" charset="0"/>
              </a:rPr>
              <a:t>PRINCIPI CHE SI APPLICANO ALLE SOVVENZIONI UE</a:t>
            </a:r>
            <a:endParaRPr lang="it-IT" sz="1600" b="1" dirty="0">
              <a:solidFill>
                <a:srgbClr val="00B050"/>
              </a:solidFill>
              <a:latin typeface="Arial" panose="020B0604020202020204" pitchFamily="34" charset="0"/>
              <a:cs typeface="Arial" panose="020B0604020202020204" pitchFamily="34" charset="0"/>
            </a:endParaRPr>
          </a:p>
          <a:p>
            <a:endParaRPr lang="it-IT" sz="1600" b="1" dirty="0" smtClean="0">
              <a:latin typeface="Arial" panose="020B0604020202020204" pitchFamily="34" charset="0"/>
              <a:cs typeface="Arial" panose="020B0604020202020204" pitchFamily="34" charset="0"/>
            </a:endParaRPr>
          </a:p>
          <a:p>
            <a:r>
              <a:rPr lang="it-IT" sz="1600" b="1" dirty="0">
                <a:latin typeface="Arial" panose="020B0604020202020204" pitchFamily="34" charset="0"/>
                <a:cs typeface="Arial" panose="020B0604020202020204" pitchFamily="34" charset="0"/>
              </a:rPr>
              <a:t>Costi non ammissibili</a:t>
            </a:r>
          </a:p>
          <a:p>
            <a:endParaRPr lang="it-IT"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1600" dirty="0" smtClean="0">
                <a:latin typeface="Arial" panose="020B0604020202020204" pitchFamily="34" charset="0"/>
                <a:cs typeface="Arial" panose="020B0604020202020204" pitchFamily="34" charset="0"/>
              </a:rPr>
              <a:t>le </a:t>
            </a:r>
            <a:r>
              <a:rPr lang="it-IT" sz="1600" dirty="0">
                <a:latin typeface="Arial" panose="020B0604020202020204" pitchFamily="34" charset="0"/>
                <a:cs typeface="Arial" panose="020B0604020202020204" pitchFamily="34" charset="0"/>
              </a:rPr>
              <a:t>spese eccessive o sconsiderate</a:t>
            </a: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contributi in natura</a:t>
            </a:r>
          </a:p>
          <a:p>
            <a:pPr marL="285750" indent="-285750">
              <a:buFont typeface="Arial" panose="020B0604020202020204" pitchFamily="34" charset="0"/>
              <a:buChar char="•"/>
            </a:pPr>
            <a:r>
              <a:rPr lang="it-IT" sz="1600" dirty="0" smtClean="0">
                <a:latin typeface="Arial" panose="020B0604020202020204" pitchFamily="34" charset="0"/>
                <a:cs typeface="Arial" panose="020B0604020202020204" pitchFamily="34" charset="0"/>
              </a:rPr>
              <a:t>costi </a:t>
            </a:r>
            <a:r>
              <a:rPr lang="it-IT" sz="1600" dirty="0">
                <a:latin typeface="Arial" panose="020B0604020202020204" pitchFamily="34" charset="0"/>
                <a:cs typeface="Arial" panose="020B0604020202020204" pitchFamily="34" charset="0"/>
              </a:rPr>
              <a:t>per l'apertura e il funzionamento di conti bancari (compresi i costi dei trasferimenti dall'Agenzia nazionale o da quella esecutiva a carico dell'istituto bancario del beneficiario).</a:t>
            </a: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costi dichiarati dal beneficiario e coperti da un altro progetto o programma di lavoro che riceve una sovvenzione dell'UE </a:t>
            </a: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nel caso di noleggio o leasing di beni, il costo di ogni opzione di acquisto alla fine del periodo di noleggio o leasing</a:t>
            </a:r>
          </a:p>
          <a:p>
            <a:endParaRPr lang="it-IT"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it-IT" sz="1600" b="1" dirty="0" smtClean="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1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539552" y="2296036"/>
            <a:ext cx="584326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Verifica delle condizioni finanziarie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446146"/>
            <a:ext cx="3384376" cy="2411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611560" y="2780928"/>
            <a:ext cx="8352928" cy="3647152"/>
          </a:xfrm>
          <a:prstGeom prst="rect">
            <a:avLst/>
          </a:prstGeom>
          <a:ln>
            <a:noFill/>
          </a:ln>
        </p:spPr>
        <p:txBody>
          <a:bodyPr wrap="square" numCol="1">
            <a:spAutoFit/>
          </a:bodyPr>
          <a:lstStyle/>
          <a:p>
            <a:pPr algn="just"/>
            <a:r>
              <a:rPr lang="it-IT" b="1" dirty="0" smtClean="0">
                <a:solidFill>
                  <a:srgbClr val="00B050"/>
                </a:solidFill>
                <a:latin typeface="Arial" panose="020B0604020202020204" pitchFamily="34" charset="0"/>
                <a:cs typeface="Arial" panose="020B0604020202020204" pitchFamily="34" charset="0"/>
              </a:rPr>
              <a:t>PRINCIPI CHE SI APPLICANO ALLE SOVVENZIONI UE</a:t>
            </a:r>
            <a:endParaRPr lang="it-IT" b="1" dirty="0">
              <a:solidFill>
                <a:srgbClr val="00B050"/>
              </a:solidFill>
              <a:latin typeface="Arial" panose="020B0604020202020204" pitchFamily="34" charset="0"/>
              <a:cs typeface="Arial" panose="020B0604020202020204" pitchFamily="34" charset="0"/>
            </a:endParaRPr>
          </a:p>
          <a:p>
            <a:endParaRPr lang="it-IT" b="1" dirty="0" smtClean="0">
              <a:latin typeface="Arial" panose="020B0604020202020204" pitchFamily="34" charset="0"/>
              <a:cs typeface="Arial" panose="020B0604020202020204" pitchFamily="34" charset="0"/>
            </a:endParaRPr>
          </a:p>
          <a:p>
            <a:r>
              <a:rPr lang="it-IT" b="1" dirty="0">
                <a:latin typeface="Arial" panose="020B0604020202020204" pitchFamily="34" charset="0"/>
                <a:cs typeface="Arial" panose="020B0604020202020204" pitchFamily="34" charset="0"/>
              </a:rPr>
              <a:t>Fonti di </a:t>
            </a:r>
            <a:r>
              <a:rPr lang="it-IT" b="1" dirty="0" smtClean="0">
                <a:latin typeface="Arial" panose="020B0604020202020204" pitchFamily="34" charset="0"/>
                <a:cs typeface="Arial" panose="020B0604020202020204" pitchFamily="34" charset="0"/>
              </a:rPr>
              <a:t>finanziamento</a:t>
            </a:r>
          </a:p>
          <a:p>
            <a:endParaRPr lang="it-IT" b="1" dirty="0">
              <a:latin typeface="Arial" panose="020B0604020202020204" pitchFamily="34" charset="0"/>
              <a:cs typeface="Arial" panose="020B0604020202020204" pitchFamily="34" charset="0"/>
            </a:endParaRPr>
          </a:p>
          <a:p>
            <a:pPr>
              <a:spcBef>
                <a:spcPts val="600"/>
              </a:spcBef>
            </a:pPr>
            <a:r>
              <a:rPr lang="it-IT" dirty="0">
                <a:latin typeface="Arial" panose="020B0604020202020204" pitchFamily="34" charset="0"/>
                <a:cs typeface="Arial" panose="020B0604020202020204" pitchFamily="34" charset="0"/>
              </a:rPr>
              <a:t>Il richiedente </a:t>
            </a:r>
            <a:r>
              <a:rPr lang="it-IT" b="1" dirty="0">
                <a:solidFill>
                  <a:srgbClr val="FF0000"/>
                </a:solidFill>
                <a:latin typeface="Arial" panose="020B0604020202020204" pitchFamily="34" charset="0"/>
                <a:cs typeface="Arial" panose="020B0604020202020204" pitchFamily="34" charset="0"/>
              </a:rPr>
              <a:t>deve</a:t>
            </a:r>
            <a:r>
              <a:rPr lang="it-IT" dirty="0">
                <a:latin typeface="Arial" panose="020B0604020202020204" pitchFamily="34" charset="0"/>
                <a:cs typeface="Arial" panose="020B0604020202020204" pitchFamily="34" charset="0"/>
              </a:rPr>
              <a:t> indicare nel modulo di candidatura il contributo che riceve da altre fonti diverse dalla sovvenzione dell'UE</a:t>
            </a:r>
            <a:r>
              <a:rPr lang="it-IT" dirty="0" smtClean="0">
                <a:latin typeface="Arial" panose="020B0604020202020204" pitchFamily="34" charset="0"/>
                <a:cs typeface="Arial" panose="020B0604020202020204" pitchFamily="34" charset="0"/>
              </a:rPr>
              <a:t>.</a:t>
            </a:r>
          </a:p>
          <a:p>
            <a:pPr algn="just">
              <a:spcBef>
                <a:spcPts val="600"/>
              </a:spcBef>
            </a:pPr>
            <a:r>
              <a:rPr lang="it-IT" dirty="0" smtClean="0">
                <a:latin typeface="Arial" panose="020B0604020202020204" pitchFamily="34" charset="0"/>
                <a:cs typeface="Arial" panose="020B0604020202020204" pitchFamily="34" charset="0"/>
              </a:rPr>
              <a:t>Il </a:t>
            </a:r>
            <a:r>
              <a:rPr lang="it-IT" dirty="0">
                <a:latin typeface="Arial" panose="020B0604020202020204" pitchFamily="34" charset="0"/>
                <a:cs typeface="Arial" panose="020B0604020202020204" pitchFamily="34" charset="0"/>
              </a:rPr>
              <a:t>cofinanziamento esterno può assumere la forma di risorse proprie del beneficiario, contributi finanziari di terzi o reddito generato dal </a:t>
            </a:r>
            <a:r>
              <a:rPr lang="it-IT" dirty="0" smtClean="0">
                <a:latin typeface="Arial" panose="020B0604020202020204" pitchFamily="34" charset="0"/>
                <a:cs typeface="Arial" panose="020B0604020202020204" pitchFamily="34" charset="0"/>
              </a:rPr>
              <a:t>progetto.</a:t>
            </a:r>
          </a:p>
          <a:p>
            <a:pPr>
              <a:spcBef>
                <a:spcPts val="600"/>
              </a:spcBef>
            </a:pPr>
            <a:r>
              <a:rPr lang="it-IT" dirty="0" smtClean="0">
                <a:latin typeface="Arial" panose="020B0604020202020204" pitchFamily="34" charset="0"/>
                <a:cs typeface="Arial" panose="020B0604020202020204" pitchFamily="34" charset="0"/>
              </a:rPr>
              <a:t>I </a:t>
            </a:r>
            <a:r>
              <a:rPr lang="it-IT" dirty="0">
                <a:latin typeface="Arial" panose="020B0604020202020204" pitchFamily="34" charset="0"/>
                <a:cs typeface="Arial" panose="020B0604020202020204" pitchFamily="34" charset="0"/>
              </a:rPr>
              <a:t>contributi in natura non sono considerati come possibili fonti di cofinanziamento.</a:t>
            </a:r>
          </a:p>
          <a:p>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it-IT" b="1" dirty="0" smtClean="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22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467544" y="2296036"/>
            <a:ext cx="7752443"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Compilazione e invi</a:t>
            </a:r>
            <a:r>
              <a:rPr lang="it-IT"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 del modulo di candidatura</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611560" y="2780928"/>
            <a:ext cx="8352928" cy="3662541"/>
          </a:xfrm>
          <a:prstGeom prst="rect">
            <a:avLst/>
          </a:prstGeom>
          <a:ln>
            <a:noFill/>
          </a:ln>
        </p:spPr>
        <p:txBody>
          <a:bodyPr wrap="square" numCol="1">
            <a:spAutoFit/>
          </a:bodyPr>
          <a:lstStyle/>
          <a:p>
            <a:pPr algn="just"/>
            <a:r>
              <a:rPr lang="it-IT" sz="1600" b="1" dirty="0" smtClean="0">
                <a:solidFill>
                  <a:srgbClr val="00B050"/>
                </a:solidFill>
                <a:latin typeface="Arial" panose="020B0604020202020204" pitchFamily="34" charset="0"/>
                <a:cs typeface="Arial" panose="020B0604020202020204" pitchFamily="34" charset="0"/>
              </a:rPr>
              <a:t>PROCEDURA DI CANDIDATURA</a:t>
            </a:r>
            <a:endParaRPr lang="it-IT" sz="1600" b="1" dirty="0">
              <a:solidFill>
                <a:srgbClr val="00B050"/>
              </a:solidFill>
              <a:latin typeface="Arial" panose="020B0604020202020204" pitchFamily="34" charset="0"/>
              <a:cs typeface="Arial" panose="020B0604020202020204" pitchFamily="34" charset="0"/>
            </a:endParaRPr>
          </a:p>
          <a:p>
            <a:pPr>
              <a:spcBef>
                <a:spcPts val="1200"/>
              </a:spcBef>
            </a:pPr>
            <a:r>
              <a:rPr lang="it-IT" sz="1600" b="1" dirty="0" smtClean="0">
                <a:latin typeface="Arial" panose="020B0604020202020204" pitchFamily="34" charset="0"/>
                <a:cs typeface="Arial" panose="020B0604020202020204" pitchFamily="34" charset="0"/>
              </a:rPr>
              <a:t>Moduli on line</a:t>
            </a:r>
          </a:p>
          <a:p>
            <a:pPr algn="just">
              <a:spcBef>
                <a:spcPts val="1200"/>
              </a:spcBef>
            </a:pPr>
            <a:r>
              <a:rPr lang="it-IT" sz="1600" dirty="0" smtClean="0">
                <a:latin typeface="Arial" panose="020B0604020202020204" pitchFamily="34" charset="0"/>
                <a:cs typeface="Arial" panose="020B0604020202020204" pitchFamily="34" charset="0"/>
              </a:rPr>
              <a:t>Per </a:t>
            </a:r>
            <a:r>
              <a:rPr lang="it-IT" sz="1600" dirty="0">
                <a:latin typeface="Arial" panose="020B0604020202020204" pitchFamily="34" charset="0"/>
                <a:cs typeface="Arial" panose="020B0604020202020204" pitchFamily="34" charset="0"/>
              </a:rPr>
              <a:t>la maggior parte delle azioni del Programma, i richiedenti devono presentare la loro domanda online all'Agenzia nazionale appropriata o all'Agenzia esecutiva utilizzando il modulo elettronico corretto e includendo tutti gli allegati richiesti. Le domande spedite tramite posta, corriere, fax o email non saranno accettate</a:t>
            </a:r>
            <a:r>
              <a:rPr lang="it-IT" sz="1600" dirty="0" smtClean="0">
                <a:latin typeface="Arial" panose="020B0604020202020204" pitchFamily="34" charset="0"/>
                <a:cs typeface="Arial" panose="020B0604020202020204" pitchFamily="34" charset="0"/>
              </a:rPr>
              <a:t>.</a:t>
            </a:r>
          </a:p>
          <a:p>
            <a:pPr algn="just">
              <a:spcBef>
                <a:spcPts val="1200"/>
              </a:spcBef>
            </a:pPr>
            <a:r>
              <a:rPr lang="it-IT" sz="1600" dirty="0">
                <a:latin typeface="Arial" panose="020B0604020202020204" pitchFamily="34" charset="0"/>
                <a:cs typeface="Arial" panose="020B0604020202020204" pitchFamily="34" charset="0"/>
              </a:rPr>
              <a:t>Nel caso di presentazioni multiple della stessa domanda </a:t>
            </a:r>
            <a:r>
              <a:rPr lang="it-IT" sz="1600" u="sng" dirty="0">
                <a:latin typeface="Arial" panose="020B0604020202020204" pitchFamily="34" charset="0"/>
                <a:cs typeface="Arial" panose="020B0604020202020204" pitchFamily="34" charset="0"/>
              </a:rPr>
              <a:t>nella stessa fase </a:t>
            </a:r>
            <a:r>
              <a:rPr lang="it-IT" sz="1600" dirty="0">
                <a:latin typeface="Arial" panose="020B0604020202020204" pitchFamily="34" charset="0"/>
                <a:cs typeface="Arial" panose="020B0604020202020204" pitchFamily="34" charset="0"/>
              </a:rPr>
              <a:t>di selezione </a:t>
            </a:r>
            <a:r>
              <a:rPr lang="it-IT" sz="1600" dirty="0" smtClean="0">
                <a:latin typeface="Arial" panose="020B0604020202020204" pitchFamily="34" charset="0"/>
                <a:cs typeface="Arial" panose="020B0604020202020204" pitchFamily="34" charset="0"/>
              </a:rPr>
              <a:t>sarà ritenuta valida </a:t>
            </a:r>
            <a:r>
              <a:rPr lang="it-IT" sz="1600" dirty="0">
                <a:latin typeface="Arial" panose="020B0604020202020204" pitchFamily="34" charset="0"/>
                <a:cs typeface="Arial" panose="020B0604020202020204" pitchFamily="34" charset="0"/>
              </a:rPr>
              <a:t>sempre l'ultima versione presentata prima della scadenza. </a:t>
            </a:r>
            <a:endParaRPr lang="it-IT" sz="1600" dirty="0" smtClean="0">
              <a:latin typeface="Arial" panose="020B0604020202020204" pitchFamily="34" charset="0"/>
              <a:cs typeface="Arial" panose="020B0604020202020204" pitchFamily="34" charset="0"/>
            </a:endParaRPr>
          </a:p>
          <a:p>
            <a:pPr algn="just">
              <a:spcBef>
                <a:spcPts val="1200"/>
              </a:spcBef>
            </a:pPr>
            <a:r>
              <a:rPr lang="it-IT" sz="1600" dirty="0" smtClean="0">
                <a:latin typeface="Arial" panose="020B0604020202020204" pitchFamily="34" charset="0"/>
                <a:cs typeface="Arial" panose="020B0604020202020204" pitchFamily="34" charset="0"/>
              </a:rPr>
              <a:t>Nel </a:t>
            </a:r>
            <a:r>
              <a:rPr lang="it-IT" sz="1600" dirty="0">
                <a:latin typeface="Arial" panose="020B0604020202020204" pitchFamily="34" charset="0"/>
                <a:cs typeface="Arial" panose="020B0604020202020204" pitchFamily="34" charset="0"/>
              </a:rPr>
              <a:t>caso di presentazioni multiple della stessa domanda o di domande molto simili da parte </a:t>
            </a:r>
            <a:r>
              <a:rPr lang="it-IT" sz="1600" u="sng" dirty="0">
                <a:latin typeface="Arial" panose="020B0604020202020204" pitchFamily="34" charset="0"/>
                <a:cs typeface="Arial" panose="020B0604020202020204" pitchFamily="34" charset="0"/>
              </a:rPr>
              <a:t>della stessa organizzazione o consorzio richiedente </a:t>
            </a:r>
            <a:r>
              <a:rPr lang="it-IT" sz="1600" dirty="0">
                <a:latin typeface="Arial" panose="020B0604020202020204" pitchFamily="34" charset="0"/>
                <a:cs typeface="Arial" panose="020B0604020202020204" pitchFamily="34" charset="0"/>
              </a:rPr>
              <a:t>a diverse Agenzie, tutte le domande saranno automaticamente </a:t>
            </a:r>
            <a:r>
              <a:rPr lang="it-IT" sz="1600" dirty="0" smtClean="0">
                <a:latin typeface="Arial" panose="020B0604020202020204" pitchFamily="34" charset="0"/>
                <a:cs typeface="Arial" panose="020B0604020202020204" pitchFamily="34" charset="0"/>
              </a:rPr>
              <a:t>rifiutate</a:t>
            </a:r>
            <a:endParaRPr lang="it-IT"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it-IT" sz="1600" b="1" dirty="0" smtClean="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25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381365"/>
            <a:ext cx="3411627" cy="2405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67544" y="1772816"/>
            <a:ext cx="771717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FARE PER PRESENTARE LA DOMANDA</a:t>
            </a:r>
            <a:endParaRPr lang="it-IT"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467544" y="2296036"/>
            <a:ext cx="7752443"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Compilazione e invi</a:t>
            </a:r>
            <a:r>
              <a:rPr lang="it-IT"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 del modulo di candidatura</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p:cNvSpPr/>
          <p:nvPr/>
        </p:nvSpPr>
        <p:spPr>
          <a:xfrm>
            <a:off x="611560" y="2780928"/>
            <a:ext cx="8352928" cy="3447098"/>
          </a:xfrm>
          <a:prstGeom prst="rect">
            <a:avLst/>
          </a:prstGeom>
          <a:ln>
            <a:noFill/>
          </a:ln>
        </p:spPr>
        <p:txBody>
          <a:bodyPr wrap="square" numCol="1">
            <a:spAutoFit/>
          </a:bodyPr>
          <a:lstStyle/>
          <a:p>
            <a:pPr algn="just"/>
            <a:r>
              <a:rPr lang="it-IT" sz="1600" b="1" dirty="0" smtClean="0">
                <a:solidFill>
                  <a:srgbClr val="00B050"/>
                </a:solidFill>
                <a:latin typeface="Arial" panose="020B0604020202020204" pitchFamily="34" charset="0"/>
                <a:cs typeface="Arial" panose="020B0604020202020204" pitchFamily="34" charset="0"/>
              </a:rPr>
              <a:t>PROCEDURA DI CANDIDATURA</a:t>
            </a:r>
            <a:endParaRPr lang="it-IT" sz="1600" b="1" dirty="0">
              <a:solidFill>
                <a:srgbClr val="00B050"/>
              </a:solidFill>
              <a:latin typeface="Arial" panose="020B0604020202020204" pitchFamily="34" charset="0"/>
              <a:cs typeface="Arial" panose="020B0604020202020204" pitchFamily="34" charset="0"/>
            </a:endParaRPr>
          </a:p>
          <a:p>
            <a:pPr>
              <a:spcBef>
                <a:spcPts val="1200"/>
              </a:spcBef>
            </a:pPr>
            <a:r>
              <a:rPr lang="it-IT" sz="1600" b="1" dirty="0" smtClean="0">
                <a:latin typeface="Arial" panose="020B0604020202020204" pitchFamily="34" charset="0"/>
                <a:cs typeface="Arial" panose="020B0604020202020204" pitchFamily="34" charset="0"/>
              </a:rPr>
              <a:t>Moduli di domanda su carta</a:t>
            </a:r>
          </a:p>
          <a:p>
            <a:r>
              <a:rPr lang="it-IT" sz="1600" dirty="0" smtClean="0">
                <a:latin typeface="Arial" panose="020B0604020202020204" pitchFamily="34" charset="0"/>
                <a:cs typeface="Arial" panose="020B0604020202020204" pitchFamily="34" charset="0"/>
              </a:rPr>
              <a:t>Le </a:t>
            </a:r>
            <a:r>
              <a:rPr lang="it-IT" sz="1600" dirty="0">
                <a:latin typeface="Arial" panose="020B0604020202020204" pitchFamily="34" charset="0"/>
                <a:cs typeface="Arial" panose="020B0604020202020204" pitchFamily="34" charset="0"/>
              </a:rPr>
              <a:t>domande devono essere spedite tramite posta (data come da timbro postale) o corriere (data della ricezione da parte del corriere) all'Agenzia </a:t>
            </a:r>
            <a:r>
              <a:rPr lang="it-IT" sz="1600" dirty="0" smtClean="0">
                <a:latin typeface="Arial" panose="020B0604020202020204" pitchFamily="34" charset="0"/>
                <a:cs typeface="Arial" panose="020B0604020202020204" pitchFamily="34" charset="0"/>
              </a:rPr>
              <a:t>esecutiva.</a:t>
            </a:r>
          </a:p>
          <a:p>
            <a:r>
              <a:rPr lang="it-IT" sz="1600" dirty="0" smtClean="0">
                <a:latin typeface="Arial" panose="020B0604020202020204" pitchFamily="34" charset="0"/>
                <a:cs typeface="Arial" panose="020B0604020202020204" pitchFamily="34" charset="0"/>
              </a:rPr>
              <a:t>Le </a:t>
            </a:r>
            <a:r>
              <a:rPr lang="it-IT" sz="1600" dirty="0">
                <a:latin typeface="Arial" panose="020B0604020202020204" pitchFamily="34" charset="0"/>
                <a:cs typeface="Arial" panose="020B0604020202020204" pitchFamily="34" charset="0"/>
              </a:rPr>
              <a:t>domande spedite tramite fax o e-mail non saranno accettate.</a:t>
            </a:r>
          </a:p>
          <a:p>
            <a:r>
              <a:rPr lang="it-IT" sz="1600" dirty="0">
                <a:latin typeface="Arial" panose="020B0604020202020204" pitchFamily="34" charset="0"/>
                <a:cs typeface="Arial" panose="020B0604020202020204" pitchFamily="34" charset="0"/>
              </a:rPr>
              <a:t>I richiedenti non possono apportare cambiamenti alla loro domanda di sovvenzione dopo la data di scadenza della presentazione.</a:t>
            </a:r>
          </a:p>
          <a:p>
            <a:endParaRPr lang="it-IT" sz="1600" b="1" dirty="0" smtClean="0">
              <a:latin typeface="Arial" panose="020B0604020202020204" pitchFamily="34" charset="0"/>
              <a:cs typeface="Arial" panose="020B0604020202020204" pitchFamily="34" charset="0"/>
            </a:endParaRPr>
          </a:p>
          <a:p>
            <a:r>
              <a:rPr lang="it-IT" sz="1600" b="1" dirty="0" smtClean="0">
                <a:latin typeface="Arial" panose="020B0604020202020204" pitchFamily="34" charset="0"/>
                <a:cs typeface="Arial" panose="020B0604020202020204" pitchFamily="34" charset="0"/>
              </a:rPr>
              <a:t>Rispetto della scadenza</a:t>
            </a:r>
          </a:p>
          <a:p>
            <a:r>
              <a:rPr lang="it-IT" sz="1600" dirty="0" smtClean="0">
                <a:latin typeface="Arial" panose="020B0604020202020204" pitchFamily="34" charset="0"/>
                <a:cs typeface="Arial" panose="020B0604020202020204" pitchFamily="34" charset="0"/>
              </a:rPr>
              <a:t>La </a:t>
            </a:r>
            <a:r>
              <a:rPr lang="it-IT" sz="1600" dirty="0">
                <a:latin typeface="Arial" panose="020B0604020202020204" pitchFamily="34" charset="0"/>
                <a:cs typeface="Arial" panose="020B0604020202020204" pitchFamily="34" charset="0"/>
              </a:rPr>
              <a:t>domanda deve essere presentata entro la data </a:t>
            </a:r>
            <a:endParaRPr lang="it-IT" sz="1600" dirty="0" smtClean="0">
              <a:latin typeface="Arial" panose="020B0604020202020204" pitchFamily="34" charset="0"/>
              <a:cs typeface="Arial" panose="020B0604020202020204" pitchFamily="34" charset="0"/>
            </a:endParaRPr>
          </a:p>
          <a:p>
            <a:r>
              <a:rPr lang="it-IT" sz="1600" dirty="0" smtClean="0">
                <a:latin typeface="Arial" panose="020B0604020202020204" pitchFamily="34" charset="0"/>
                <a:cs typeface="Arial" panose="020B0604020202020204" pitchFamily="34" charset="0"/>
              </a:rPr>
              <a:t>di </a:t>
            </a:r>
            <a:r>
              <a:rPr lang="it-IT" sz="1600" dirty="0">
                <a:latin typeface="Arial" panose="020B0604020202020204" pitchFamily="34" charset="0"/>
                <a:cs typeface="Arial" panose="020B0604020202020204" pitchFamily="34" charset="0"/>
              </a:rPr>
              <a:t>scadenza </a:t>
            </a:r>
            <a:r>
              <a:rPr lang="it-IT" sz="1600" dirty="0" smtClean="0">
                <a:latin typeface="Arial" panose="020B0604020202020204" pitchFamily="34" charset="0"/>
                <a:cs typeface="Arial" panose="020B0604020202020204" pitchFamily="34" charset="0"/>
              </a:rPr>
              <a:t>(</a:t>
            </a:r>
            <a:r>
              <a:rPr lang="it-IT" sz="1600" b="1" dirty="0" smtClean="0">
                <a:solidFill>
                  <a:srgbClr val="FF0000"/>
                </a:solidFill>
                <a:latin typeface="Arial" panose="020B0604020202020204" pitchFamily="34" charset="0"/>
                <a:cs typeface="Arial" panose="020B0604020202020204" pitchFamily="34" charset="0"/>
              </a:rPr>
              <a:t>ed entro le ore 12,00 – ora di Bruxelles</a:t>
            </a:r>
            <a:r>
              <a:rPr lang="it-IT" sz="1600" dirty="0" smtClean="0">
                <a:latin typeface="Arial" panose="020B0604020202020204" pitchFamily="34" charset="0"/>
                <a:cs typeface="Arial" panose="020B0604020202020204" pitchFamily="34" charset="0"/>
              </a:rPr>
              <a:t>) </a:t>
            </a:r>
          </a:p>
          <a:p>
            <a:r>
              <a:rPr lang="it-IT" sz="1600" dirty="0" smtClean="0">
                <a:latin typeface="Arial" panose="020B0604020202020204" pitchFamily="34" charset="0"/>
                <a:cs typeface="Arial" panose="020B0604020202020204" pitchFamily="34" charset="0"/>
              </a:rPr>
              <a:t>stabilita </a:t>
            </a:r>
            <a:r>
              <a:rPr lang="it-IT" sz="1600" dirty="0">
                <a:latin typeface="Arial" panose="020B0604020202020204" pitchFamily="34" charset="0"/>
                <a:cs typeface="Arial" panose="020B0604020202020204" pitchFamily="34" charset="0"/>
              </a:rPr>
              <a:t>per ciascuna azione. </a:t>
            </a:r>
            <a:endParaRPr lang="it-IT" sz="1600" dirty="0" smtClean="0">
              <a:latin typeface="Arial" panose="020B0604020202020204" pitchFamily="34" charset="0"/>
              <a:cs typeface="Arial" panose="020B0604020202020204" pitchFamily="34" charset="0"/>
            </a:endParaRPr>
          </a:p>
          <a:p>
            <a:endParaRPr lang="it-IT" sz="1600" b="1" dirty="0" smtClean="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4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94756"/>
            <a:ext cx="25908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84536" y="1484784"/>
            <a:ext cx="8335936" cy="430887"/>
          </a:xfrm>
          <a:prstGeom prst="rect">
            <a:avLst/>
          </a:prstGeom>
          <a:noFill/>
        </p:spPr>
        <p:txBody>
          <a:bodyPr wrap="none" lIns="91440" tIns="45720" rIns="91440" bIns="45720">
            <a:spAutoFit/>
          </a:bodyPr>
          <a:lstStyle/>
          <a:p>
            <a:pPr algn="ctr"/>
            <a:r>
              <a:rPr lang="it-IT" sz="2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ACCADE DOPO LA PRESENTAZIONE DELLA DOMANDA</a:t>
            </a:r>
            <a:endParaRPr lang="it-IT" sz="2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605418" y="2103239"/>
            <a:ext cx="511871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PROCEDURA DI VALUTAZIONE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ttangolo 6"/>
          <p:cNvSpPr/>
          <p:nvPr/>
        </p:nvSpPr>
        <p:spPr>
          <a:xfrm>
            <a:off x="2286000" y="2492896"/>
            <a:ext cx="6246440" cy="3447098"/>
          </a:xfrm>
          <a:prstGeom prst="rect">
            <a:avLst/>
          </a:prstGeom>
        </p:spPr>
        <p:txBody>
          <a:bodyPr wrap="square">
            <a:spAutoFit/>
          </a:bodyPr>
          <a:lstStyle/>
          <a:p>
            <a:pPr marL="285750" indent="-285750" algn="just">
              <a:spcBef>
                <a:spcPts val="1200"/>
              </a:spcBef>
              <a:buFontTx/>
              <a:buChar char="-"/>
            </a:pPr>
            <a:r>
              <a:rPr lang="it-IT" dirty="0" smtClean="0">
                <a:latin typeface="Arial" panose="020B0604020202020204" pitchFamily="34" charset="0"/>
                <a:cs typeface="Arial" panose="020B0604020202020204" pitchFamily="34" charset="0"/>
              </a:rPr>
              <a:t>controllo </a:t>
            </a:r>
            <a:r>
              <a:rPr lang="it-IT" dirty="0">
                <a:latin typeface="Arial" panose="020B0604020202020204" pitchFamily="34" charset="0"/>
                <a:cs typeface="Arial" panose="020B0604020202020204" pitchFamily="34" charset="0"/>
              </a:rPr>
              <a:t>formale per verificare che i criteri di ammissibilità ed esclusione siano rispettati</a:t>
            </a:r>
            <a:r>
              <a:rPr lang="it-IT" dirty="0" smtClean="0">
                <a:latin typeface="Arial" panose="020B0604020202020204" pitchFamily="34" charset="0"/>
                <a:cs typeface="Arial" panose="020B0604020202020204" pitchFamily="34" charset="0"/>
              </a:rPr>
              <a:t>;</a:t>
            </a:r>
          </a:p>
          <a:p>
            <a:pPr marL="285750" indent="-285750" algn="just">
              <a:spcBef>
                <a:spcPts val="1200"/>
              </a:spcBef>
              <a:buFontTx/>
              <a:buChar char="-"/>
            </a:pPr>
            <a:r>
              <a:rPr lang="it-IT" dirty="0" smtClean="0">
                <a:latin typeface="Arial" panose="020B0604020202020204" pitchFamily="34" charset="0"/>
                <a:cs typeface="Arial" panose="020B0604020202020204" pitchFamily="34" charset="0"/>
              </a:rPr>
              <a:t>valutazione </a:t>
            </a:r>
            <a:r>
              <a:rPr lang="it-IT" dirty="0">
                <a:latin typeface="Arial" panose="020B0604020202020204" pitchFamily="34" charset="0"/>
                <a:cs typeface="Arial" panose="020B0604020202020204" pitchFamily="34" charset="0"/>
              </a:rPr>
              <a:t>della qualità per verificare la misura in cui le organizzazioni partecipanti soddisfanno i criteri di selezione (ovvero i requisiti di capacità operativa e finanziaria) e il progetto soddisfa i criteri di </a:t>
            </a:r>
            <a:r>
              <a:rPr lang="it-IT" dirty="0" smtClean="0">
                <a:latin typeface="Arial" panose="020B0604020202020204" pitchFamily="34" charset="0"/>
                <a:cs typeface="Arial" panose="020B0604020202020204" pitchFamily="34" charset="0"/>
              </a:rPr>
              <a:t>assegnazione</a:t>
            </a:r>
            <a:r>
              <a:rPr lang="it-IT" dirty="0">
                <a:latin typeface="Arial" panose="020B0604020202020204" pitchFamily="34" charset="0"/>
                <a:cs typeface="Arial" panose="020B0604020202020204" pitchFamily="34" charset="0"/>
              </a:rPr>
              <a:t>;</a:t>
            </a:r>
            <a:endParaRPr lang="it-IT" dirty="0" smtClean="0">
              <a:latin typeface="Arial" panose="020B0604020202020204" pitchFamily="34" charset="0"/>
              <a:cs typeface="Arial" panose="020B0604020202020204" pitchFamily="34" charset="0"/>
            </a:endParaRPr>
          </a:p>
          <a:p>
            <a:pPr marL="285750" indent="-285750" algn="just">
              <a:spcBef>
                <a:spcPts val="1200"/>
              </a:spcBef>
              <a:buFontTx/>
              <a:buChar char="-"/>
            </a:pPr>
            <a:r>
              <a:rPr lang="it-IT" dirty="0" smtClean="0">
                <a:latin typeface="Arial" panose="020B0604020202020204" pitchFamily="34" charset="0"/>
                <a:cs typeface="Arial" panose="020B0604020202020204" pitchFamily="34" charset="0"/>
              </a:rPr>
              <a:t>verifica </a:t>
            </a:r>
            <a:r>
              <a:rPr lang="it-IT" dirty="0">
                <a:latin typeface="Arial" panose="020B0604020202020204" pitchFamily="34" charset="0"/>
                <a:cs typeface="Arial" panose="020B0604020202020204" pitchFamily="34" charset="0"/>
              </a:rPr>
              <a:t>che appuri che la proposta non presenta </a:t>
            </a:r>
            <a:r>
              <a:rPr lang="it-IT" dirty="0" smtClean="0">
                <a:latin typeface="Arial" panose="020B0604020202020204" pitchFamily="34" charset="0"/>
                <a:cs typeface="Arial" panose="020B0604020202020204" pitchFamily="34" charset="0"/>
              </a:rPr>
              <a:t>rischi </a:t>
            </a:r>
            <a:r>
              <a:rPr lang="it-IT" dirty="0">
                <a:latin typeface="Arial" panose="020B0604020202020204" pitchFamily="34" charset="0"/>
                <a:cs typeface="Arial" panose="020B0604020202020204" pitchFamily="34" charset="0"/>
              </a:rPr>
              <a:t>di doppio finanziamento. Se necessario, tale verifica è svolta in cooperazione con altre agenzie o soggetti interessati.</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0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isultati immagini per OMINI VIT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334071"/>
            <a:ext cx="2984976" cy="4189441"/>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484536" y="1484784"/>
            <a:ext cx="8335936" cy="430887"/>
          </a:xfrm>
          <a:prstGeom prst="rect">
            <a:avLst/>
          </a:prstGeom>
          <a:noFill/>
        </p:spPr>
        <p:txBody>
          <a:bodyPr wrap="none" lIns="91440" tIns="45720" rIns="91440" bIns="45720">
            <a:spAutoFit/>
          </a:bodyPr>
          <a:lstStyle/>
          <a:p>
            <a:pPr algn="ctr"/>
            <a:r>
              <a:rPr lang="it-IT" sz="2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ACCADE DOPO LA PRESENTAZIONE DELLA DOMANDA</a:t>
            </a:r>
            <a:endParaRPr lang="it-IT" sz="2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683568" y="2103239"/>
            <a:ext cx="289374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DECISIONE FINALE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ttangolo 6"/>
          <p:cNvSpPr/>
          <p:nvPr/>
        </p:nvSpPr>
        <p:spPr>
          <a:xfrm>
            <a:off x="611560" y="2492896"/>
            <a:ext cx="6246440" cy="3139321"/>
          </a:xfrm>
          <a:prstGeom prst="rect">
            <a:avLst/>
          </a:prstGeom>
        </p:spPr>
        <p:txBody>
          <a:bodyPr wrap="square">
            <a:spAutoFit/>
          </a:bodyPr>
          <a:lstStyle/>
          <a:p>
            <a:r>
              <a:rPr lang="it-IT" dirty="0">
                <a:latin typeface="Arial" panose="020B0604020202020204" pitchFamily="34" charset="0"/>
                <a:cs typeface="Arial" panose="020B0604020202020204" pitchFamily="34" charset="0"/>
              </a:rPr>
              <a:t>Alla fine della procedura di valutazione, l'Agenzia nazionale o l'Agenzia esecutiva decidono a quali progetti concedere la sovvenzione in base:</a:t>
            </a:r>
          </a:p>
          <a:p>
            <a:r>
              <a:rPr lang="it-IT" dirty="0" smtClean="0">
                <a:latin typeface="Arial" panose="020B0604020202020204" pitchFamily="34" charset="0"/>
                <a:cs typeface="Arial" panose="020B0604020202020204" pitchFamily="34" charset="0"/>
              </a:rPr>
              <a:t>- alla </a:t>
            </a:r>
            <a:r>
              <a:rPr lang="it-IT" dirty="0">
                <a:latin typeface="Arial" panose="020B0604020202020204" pitchFamily="34" charset="0"/>
                <a:cs typeface="Arial" panose="020B0604020202020204" pitchFamily="34" charset="0"/>
              </a:rPr>
              <a:t>classifica proposta dal comitato di valutazione;</a:t>
            </a:r>
          </a:p>
          <a:p>
            <a:r>
              <a:rPr lang="it-IT" dirty="0" smtClean="0">
                <a:latin typeface="Arial" panose="020B0604020202020204" pitchFamily="34" charset="0"/>
                <a:cs typeface="Arial" panose="020B0604020202020204" pitchFamily="34" charset="0"/>
              </a:rPr>
              <a:t>- al </a:t>
            </a:r>
            <a:r>
              <a:rPr lang="it-IT" dirty="0">
                <a:latin typeface="Arial" panose="020B0604020202020204" pitchFamily="34" charset="0"/>
                <a:cs typeface="Arial" panose="020B0604020202020204" pitchFamily="34" charset="0"/>
              </a:rPr>
              <a:t>bilancio disponibile per ciascuna azione (ovvero a una data attività nell'ambito di un'azione);</a:t>
            </a:r>
          </a:p>
          <a:p>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Dopo </a:t>
            </a:r>
            <a:r>
              <a:rPr lang="it-IT" dirty="0">
                <a:latin typeface="Arial" panose="020B0604020202020204" pitchFamily="34" charset="0"/>
                <a:cs typeface="Arial" panose="020B0604020202020204" pitchFamily="34" charset="0"/>
              </a:rPr>
              <a:t>il completamento della procedura di selezione, i file delle domande e i documenti di accompagnamento </a:t>
            </a:r>
            <a:r>
              <a:rPr lang="it-IT" b="1" dirty="0">
                <a:solidFill>
                  <a:srgbClr val="FF0000"/>
                </a:solidFill>
                <a:latin typeface="Arial" panose="020B0604020202020204" pitchFamily="34" charset="0"/>
                <a:cs typeface="Arial" panose="020B0604020202020204" pitchFamily="34" charset="0"/>
              </a:rPr>
              <a:t>non vengono rimandati al richiedente</a:t>
            </a:r>
            <a:r>
              <a:rPr lang="it-IT" dirty="0">
                <a:latin typeface="Arial" panose="020B0604020202020204" pitchFamily="34" charset="0"/>
                <a:cs typeface="Arial" panose="020B0604020202020204" pitchFamily="34" charset="0"/>
              </a:rPr>
              <a:t>, indipendentemente dall'esito della procedura.</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96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626403" y="1484784"/>
            <a:ext cx="8052204" cy="430887"/>
          </a:xfrm>
          <a:prstGeom prst="rect">
            <a:avLst/>
          </a:prstGeom>
          <a:noFill/>
        </p:spPr>
        <p:txBody>
          <a:bodyPr wrap="none" lIns="91440" tIns="45720" rIns="91440" bIns="45720">
            <a:spAutoFit/>
          </a:bodyPr>
          <a:lstStyle/>
          <a:p>
            <a:pPr algn="ctr"/>
            <a:r>
              <a:rPr lang="it-IT" sz="2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ACCADE DOPO L’APPROVAZIONE DELLA DOMANDA</a:t>
            </a:r>
            <a:endParaRPr lang="it-IT" sz="2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629160" y="2103239"/>
            <a:ext cx="617508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ACCORDO/DECISIONE DI CONVENZIONE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ttangolo 6"/>
          <p:cNvSpPr/>
          <p:nvPr/>
        </p:nvSpPr>
        <p:spPr>
          <a:xfrm>
            <a:off x="611559" y="2492896"/>
            <a:ext cx="8067047" cy="3693319"/>
          </a:xfrm>
          <a:prstGeom prst="rect">
            <a:avLst/>
          </a:prstGeom>
        </p:spPr>
        <p:txBody>
          <a:bodyPr wrap="square">
            <a:spAutoFit/>
          </a:bodyPr>
          <a:lstStyle/>
          <a:p>
            <a:r>
              <a:rPr lang="it-IT" dirty="0">
                <a:latin typeface="Arial" panose="020B0604020202020204" pitchFamily="34" charset="0"/>
                <a:cs typeface="Arial" panose="020B0604020202020204" pitchFamily="34" charset="0"/>
              </a:rPr>
              <a:t>Se un progetto viene selezionato per una sovvenzione Erasmus+:</a:t>
            </a: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una </a:t>
            </a:r>
            <a:r>
              <a:rPr lang="it-IT" b="1" dirty="0">
                <a:solidFill>
                  <a:srgbClr val="00B0F0"/>
                </a:solidFill>
                <a:latin typeface="Arial" panose="020B0604020202020204" pitchFamily="34" charset="0"/>
                <a:cs typeface="Arial" panose="020B0604020202020204" pitchFamily="34" charset="0"/>
              </a:rPr>
              <a:t>decisione di sovvenzione</a:t>
            </a:r>
            <a:r>
              <a:rPr lang="it-IT" dirty="0">
                <a:latin typeface="Arial" panose="020B0604020202020204" pitchFamily="34" charset="0"/>
                <a:cs typeface="Arial" panose="020B0604020202020204" pitchFamily="34" charset="0"/>
              </a:rPr>
              <a:t>, presa dall'Agenzia esecutiva, viene notificata al richiedente del progetto </a:t>
            </a:r>
            <a:r>
              <a:rPr lang="it-IT" dirty="0" smtClean="0">
                <a:latin typeface="Arial" panose="020B0604020202020204" pitchFamily="34" charset="0"/>
                <a:cs typeface="Arial" panose="020B0604020202020204" pitchFamily="34" charset="0"/>
              </a:rPr>
              <a:t>selezionato. </a:t>
            </a:r>
            <a:r>
              <a:rPr lang="it-IT" i="1" dirty="0" smtClean="0">
                <a:latin typeface="Arial" panose="020B0604020202020204" pitchFamily="34" charset="0"/>
                <a:cs typeface="Arial" panose="020B0604020202020204" pitchFamily="34" charset="0"/>
              </a:rPr>
              <a:t>Quando </a:t>
            </a:r>
            <a:r>
              <a:rPr lang="it-IT" i="1" dirty="0">
                <a:latin typeface="Arial" panose="020B0604020202020204" pitchFamily="34" charset="0"/>
                <a:cs typeface="Arial" panose="020B0604020202020204" pitchFamily="34" charset="0"/>
              </a:rPr>
              <a:t>la sovvenzione è </a:t>
            </a:r>
            <a:r>
              <a:rPr lang="it-IT" i="1" dirty="0" smtClean="0">
                <a:latin typeface="Arial" panose="020B0604020202020204" pitchFamily="34" charset="0"/>
                <a:cs typeface="Arial" panose="020B0604020202020204" pitchFamily="34" charset="0"/>
              </a:rPr>
              <a:t>stata notificata, </a:t>
            </a:r>
            <a:r>
              <a:rPr lang="it-IT" i="1" dirty="0">
                <a:latin typeface="Arial" panose="020B0604020202020204" pitchFamily="34" charset="0"/>
                <a:cs typeface="Arial" panose="020B0604020202020204" pitchFamily="34" charset="0"/>
              </a:rPr>
              <a:t>il richiedente diventa il beneficiario della sovvenzione dell'UE e può dare avvio al progetto</a:t>
            </a:r>
          </a:p>
          <a:p>
            <a:pPr marL="285750" indent="-285750" algn="just">
              <a:buFont typeface="Arial" panose="020B0604020202020204" pitchFamily="34" charset="0"/>
              <a:buChar char="•"/>
            </a:pPr>
            <a:r>
              <a:rPr lang="it-IT" dirty="0" smtClean="0">
                <a:latin typeface="Arial" panose="020B0604020202020204" pitchFamily="34" charset="0"/>
                <a:cs typeface="Arial" panose="020B0604020202020204" pitchFamily="34" charset="0"/>
              </a:rPr>
              <a:t>una </a:t>
            </a:r>
            <a:r>
              <a:rPr lang="it-IT" b="1" dirty="0">
                <a:solidFill>
                  <a:srgbClr val="00B0F0"/>
                </a:solidFill>
                <a:latin typeface="Arial" panose="020B0604020202020204" pitchFamily="34" charset="0"/>
                <a:cs typeface="Arial" panose="020B0604020202020204" pitchFamily="34" charset="0"/>
              </a:rPr>
              <a:t>convenzione di sovvenzione </a:t>
            </a:r>
            <a:r>
              <a:rPr lang="it-IT" dirty="0">
                <a:latin typeface="Arial" panose="020B0604020202020204" pitchFamily="34" charset="0"/>
                <a:cs typeface="Arial" panose="020B0604020202020204" pitchFamily="34" charset="0"/>
              </a:rPr>
              <a:t>viene firmata tra l'Agenzia nazionale o quella esecutiva che ha selezionato il progetto e il richiedente. Il richiedente riceverà la convenzione di sovvenzione, che deve essere firmata dal suo legale rappresentante e trasmessa all'Agenzia nazionale o quella esecutiva; l'Agenzia nazionale o quella esecutiva sono le ultime parti che procedono alla firma. </a:t>
            </a:r>
            <a:r>
              <a:rPr lang="it-IT" i="1" dirty="0" smtClean="0">
                <a:latin typeface="Arial" panose="020B0604020202020204" pitchFamily="34" charset="0"/>
                <a:cs typeface="Arial" panose="020B0604020202020204" pitchFamily="34" charset="0"/>
              </a:rPr>
              <a:t>Quando </a:t>
            </a:r>
            <a:r>
              <a:rPr lang="it-IT" i="1" dirty="0">
                <a:latin typeface="Arial" panose="020B0604020202020204" pitchFamily="34" charset="0"/>
                <a:cs typeface="Arial" panose="020B0604020202020204" pitchFamily="34" charset="0"/>
              </a:rPr>
              <a:t>la sovvenzione è stata firmata da entrambe le parti, il richiedente diventa il beneficiario della sovvenzione dell'UE e può dare avvio al </a:t>
            </a:r>
            <a:r>
              <a:rPr lang="it-IT" i="1" dirty="0" smtClean="0">
                <a:latin typeface="Arial" panose="020B0604020202020204" pitchFamily="34" charset="0"/>
                <a:cs typeface="Arial" panose="020B0604020202020204" pitchFamily="34" charset="0"/>
              </a:rPr>
              <a:t>progetto</a:t>
            </a:r>
            <a:endParaRPr lang="it-IT" i="1"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96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pPr algn="l"/>
            <a:r>
              <a:rPr lang="it-IT" dirty="0">
                <a:solidFill>
                  <a:srgbClr val="0070C0"/>
                </a:solidFill>
              </a:rPr>
              <a:t>Erasmus+ sport</a:t>
            </a:r>
            <a:endParaRPr lang="it-IT" dirty="0"/>
          </a:p>
        </p:txBody>
      </p:sp>
      <p:sp>
        <p:nvSpPr>
          <p:cNvPr id="5" name="Sottotitolo 4"/>
          <p:cNvSpPr>
            <a:spLocks noGrp="1"/>
          </p:cNvSpPr>
          <p:nvPr>
            <p:ph type="subTitle" idx="1"/>
          </p:nvPr>
        </p:nvSpPr>
        <p:spPr>
          <a:xfrm>
            <a:off x="685800" y="3626971"/>
            <a:ext cx="7772400" cy="1199704"/>
          </a:xfrm>
        </p:spPr>
        <p:txBody>
          <a:bodyPr/>
          <a:lstStyle/>
          <a:p>
            <a:pPr algn="l"/>
            <a:r>
              <a:rPr lang="it-IT" dirty="0" smtClean="0"/>
              <a:t>PARTE A: INFORMAZIONI GENERALI SUL PROGRAMMA</a:t>
            </a:r>
            <a:endParaRPr lang="it-IT"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5" y="-10337"/>
            <a:ext cx="2476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686" y="58863"/>
            <a:ext cx="1675112" cy="164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42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446146"/>
            <a:ext cx="3384376" cy="2411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626403" y="1484784"/>
            <a:ext cx="8052204" cy="430887"/>
          </a:xfrm>
          <a:prstGeom prst="rect">
            <a:avLst/>
          </a:prstGeom>
          <a:noFill/>
        </p:spPr>
        <p:txBody>
          <a:bodyPr wrap="none" lIns="91440" tIns="45720" rIns="91440" bIns="45720">
            <a:spAutoFit/>
          </a:bodyPr>
          <a:lstStyle/>
          <a:p>
            <a:pPr algn="ctr"/>
            <a:r>
              <a:rPr lang="it-IT" sz="2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ACCADE DOPO L’APPROVAZIONE DELLA DOMANDA</a:t>
            </a:r>
            <a:endParaRPr lang="it-IT" sz="2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687554" y="2103239"/>
            <a:ext cx="482055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IMPORTO DELLA SOVVENZIONE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ttangolo 6"/>
          <p:cNvSpPr/>
          <p:nvPr/>
        </p:nvSpPr>
        <p:spPr>
          <a:xfrm>
            <a:off x="611559" y="2563157"/>
            <a:ext cx="8067047" cy="3170099"/>
          </a:xfrm>
          <a:prstGeom prst="rect">
            <a:avLst/>
          </a:prstGeom>
        </p:spPr>
        <p:txBody>
          <a:bodyPr wrap="square">
            <a:spAutoFit/>
          </a:bodyPr>
          <a:lstStyle/>
          <a:p>
            <a:pPr algn="just">
              <a:spcBef>
                <a:spcPts val="1200"/>
              </a:spcBef>
            </a:pPr>
            <a:r>
              <a:rPr lang="it-IT" sz="2000" dirty="0">
                <a:latin typeface="Arial" panose="020B0604020202020204" pitchFamily="34" charset="0"/>
                <a:cs typeface="Arial" panose="020B0604020202020204" pitchFamily="34" charset="0"/>
              </a:rPr>
              <a:t>L'accettazione di una candidatura non costituisce un impegno a concedere un finanziamento pari all'importo richiesto dal </a:t>
            </a:r>
            <a:r>
              <a:rPr lang="it-IT" sz="2000" dirty="0" smtClean="0">
                <a:latin typeface="Arial" panose="020B0604020202020204" pitchFamily="34" charset="0"/>
                <a:cs typeface="Arial" panose="020B0604020202020204" pitchFamily="34" charset="0"/>
              </a:rPr>
              <a:t>richiedente: il </a:t>
            </a:r>
            <a:r>
              <a:rPr lang="it-IT" sz="2000" dirty="0">
                <a:latin typeface="Arial" panose="020B0604020202020204" pitchFamily="34" charset="0"/>
                <a:cs typeface="Arial" panose="020B0604020202020204" pitchFamily="34" charset="0"/>
              </a:rPr>
              <a:t>finanziamento richiesto </a:t>
            </a:r>
            <a:r>
              <a:rPr lang="it-IT" sz="2000" b="1" dirty="0">
                <a:solidFill>
                  <a:srgbClr val="00B0F0"/>
                </a:solidFill>
                <a:latin typeface="Arial" panose="020B0604020202020204" pitchFamily="34" charset="0"/>
                <a:cs typeface="Arial" panose="020B0604020202020204" pitchFamily="34" charset="0"/>
              </a:rPr>
              <a:t>può essere ridotto </a:t>
            </a:r>
            <a:r>
              <a:rPr lang="it-IT" sz="2000" dirty="0">
                <a:latin typeface="Arial" panose="020B0604020202020204" pitchFamily="34" charset="0"/>
                <a:cs typeface="Arial" panose="020B0604020202020204" pitchFamily="34" charset="0"/>
              </a:rPr>
              <a:t>in base a specifiche norme di finanziamento che si applicano a determinate azioni.</a:t>
            </a:r>
          </a:p>
          <a:p>
            <a:pPr algn="just">
              <a:spcBef>
                <a:spcPts val="1200"/>
              </a:spcBef>
            </a:pPr>
            <a:r>
              <a:rPr lang="it-IT" sz="2000" dirty="0">
                <a:latin typeface="Arial" panose="020B0604020202020204" pitchFamily="34" charset="0"/>
                <a:cs typeface="Arial" panose="020B0604020202020204" pitchFamily="34" charset="0"/>
              </a:rPr>
              <a:t>La concessione di una sovvenzione </a:t>
            </a:r>
            <a:r>
              <a:rPr lang="it-IT" sz="2000" b="1" dirty="0">
                <a:solidFill>
                  <a:srgbClr val="00B0F0"/>
                </a:solidFill>
                <a:latin typeface="Arial" panose="020B0604020202020204" pitchFamily="34" charset="0"/>
                <a:cs typeface="Arial" panose="020B0604020202020204" pitchFamily="34" charset="0"/>
              </a:rPr>
              <a:t>in una determinata fase di selezione non conferisce</a:t>
            </a:r>
            <a:r>
              <a:rPr lang="it-IT" sz="2000" dirty="0">
                <a:latin typeface="Arial" panose="020B0604020202020204" pitchFamily="34" charset="0"/>
                <a:cs typeface="Arial" panose="020B0604020202020204" pitchFamily="34" charset="0"/>
              </a:rPr>
              <a:t> il diritto di utilizzarla per le fasi successive.</a:t>
            </a:r>
          </a:p>
          <a:p>
            <a:pPr algn="just">
              <a:spcBef>
                <a:spcPts val="1200"/>
              </a:spcBef>
            </a:pPr>
            <a:r>
              <a:rPr lang="it-IT" sz="2000" dirty="0">
                <a:latin typeface="Arial" panose="020B0604020202020204" pitchFamily="34" charset="0"/>
                <a:cs typeface="Arial" panose="020B0604020202020204" pitchFamily="34" charset="0"/>
              </a:rPr>
              <a:t>Occorre osservare che l'importo della sovvenzione previsto dall'accordo </a:t>
            </a:r>
            <a:r>
              <a:rPr lang="it-IT" sz="2000" b="1" dirty="0">
                <a:solidFill>
                  <a:srgbClr val="FF0000"/>
                </a:solidFill>
                <a:latin typeface="Arial" panose="020B0604020202020204" pitchFamily="34" charset="0"/>
                <a:cs typeface="Arial" panose="020B0604020202020204" pitchFamily="34" charset="0"/>
              </a:rPr>
              <a:t>non può essere aumentato</a:t>
            </a:r>
            <a:r>
              <a:rPr lang="it-IT" sz="2000" dirty="0">
                <a:latin typeface="Arial" panose="020B0604020202020204" pitchFamily="34" charset="0"/>
                <a:cs typeface="Arial" panose="020B0604020202020204" pitchFamily="34" charset="0"/>
              </a:rPr>
              <a:t>, anche se il beneficiario richiedesse un importo maggiore.</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3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626403" y="1484784"/>
            <a:ext cx="8052204" cy="430887"/>
          </a:xfrm>
          <a:prstGeom prst="rect">
            <a:avLst/>
          </a:prstGeom>
          <a:noFill/>
        </p:spPr>
        <p:txBody>
          <a:bodyPr wrap="none" lIns="91440" tIns="45720" rIns="91440" bIns="45720">
            <a:spAutoFit/>
          </a:bodyPr>
          <a:lstStyle/>
          <a:p>
            <a:pPr algn="ctr"/>
            <a:r>
              <a:rPr lang="it-IT" sz="2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ACCADE DOPO L’APPROVAZIONE DELLA DOMANDA</a:t>
            </a:r>
            <a:endParaRPr lang="it-IT" sz="2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611560" y="2103239"/>
            <a:ext cx="440216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PROCEDURE DI PAGAMENTO</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ttangolo 6"/>
          <p:cNvSpPr/>
          <p:nvPr/>
        </p:nvSpPr>
        <p:spPr>
          <a:xfrm>
            <a:off x="611559" y="2563157"/>
            <a:ext cx="8067047" cy="3093154"/>
          </a:xfrm>
          <a:prstGeom prst="rect">
            <a:avLst/>
          </a:prstGeom>
        </p:spPr>
        <p:txBody>
          <a:bodyPr wrap="square">
            <a:spAutoFit/>
          </a:bodyPr>
          <a:lstStyle/>
          <a:p>
            <a:pPr algn="just">
              <a:spcBef>
                <a:spcPts val="600"/>
              </a:spcBef>
            </a:pPr>
            <a:r>
              <a:rPr lang="it-IT" b="1" dirty="0">
                <a:latin typeface="Arial" panose="020B0604020202020204" pitchFamily="34" charset="0"/>
                <a:cs typeface="Arial" panose="020B0604020202020204" pitchFamily="34" charset="0"/>
              </a:rPr>
              <a:t>Prefinanziamento</a:t>
            </a:r>
          </a:p>
          <a:p>
            <a:pPr algn="just">
              <a:spcBef>
                <a:spcPts val="600"/>
              </a:spcBef>
            </a:pPr>
            <a:r>
              <a:rPr lang="it-IT" dirty="0">
                <a:latin typeface="Arial" panose="020B0604020202020204" pitchFamily="34" charset="0"/>
                <a:cs typeface="Arial" panose="020B0604020202020204" pitchFamily="34" charset="0"/>
              </a:rPr>
              <a:t>Un prefinanziamento sarà trasferito al beneficiario entro 30 giorni dalla data in cui l'ultima delle due parti firma la convenzione di sovvenzione, oppure quando la decisione di sovvenzione viene notificata al beneficiario e, se pertinente, viene ricevuta ogni appropriata </a:t>
            </a:r>
            <a:r>
              <a:rPr lang="it-IT" dirty="0" smtClean="0">
                <a:latin typeface="Arial" panose="020B0604020202020204" pitchFamily="34" charset="0"/>
                <a:cs typeface="Arial" panose="020B0604020202020204" pitchFamily="34" charset="0"/>
              </a:rPr>
              <a:t>garanzia.</a:t>
            </a:r>
          </a:p>
          <a:p>
            <a:pPr algn="just">
              <a:spcBef>
                <a:spcPts val="600"/>
              </a:spcBef>
            </a:pPr>
            <a:r>
              <a:rPr lang="it-IT" dirty="0" smtClean="0">
                <a:latin typeface="Arial" panose="020B0604020202020204" pitchFamily="34" charset="0"/>
                <a:cs typeface="Arial" panose="020B0604020202020204" pitchFamily="34" charset="0"/>
              </a:rPr>
              <a:t>Il </a:t>
            </a:r>
            <a:r>
              <a:rPr lang="it-IT" dirty="0">
                <a:latin typeface="Arial" panose="020B0604020202020204" pitchFamily="34" charset="0"/>
                <a:cs typeface="Arial" panose="020B0604020202020204" pitchFamily="34" charset="0"/>
              </a:rPr>
              <a:t>prefinanziamento ha lo scopo di fornire al beneficiario un fondo di tesoreria</a:t>
            </a:r>
            <a:r>
              <a:rPr lang="it-IT" dirty="0" smtClean="0">
                <a:latin typeface="Arial" panose="020B0604020202020204" pitchFamily="34" charset="0"/>
                <a:cs typeface="Arial" panose="020B0604020202020204" pitchFamily="34" charset="0"/>
              </a:rPr>
              <a:t>.</a:t>
            </a:r>
          </a:p>
          <a:p>
            <a:pPr algn="just">
              <a:spcBef>
                <a:spcPts val="600"/>
              </a:spcBef>
            </a:pPr>
            <a:r>
              <a:rPr lang="it-IT" dirty="0" smtClean="0">
                <a:latin typeface="Arial" panose="020B0604020202020204" pitchFamily="34" charset="0"/>
                <a:cs typeface="Arial" panose="020B0604020202020204" pitchFamily="34" charset="0"/>
              </a:rPr>
              <a:t>Le </a:t>
            </a:r>
            <a:r>
              <a:rPr lang="it-IT" dirty="0">
                <a:latin typeface="Arial" panose="020B0604020202020204" pitchFamily="34" charset="0"/>
                <a:cs typeface="Arial" panose="020B0604020202020204" pitchFamily="34" charset="0"/>
              </a:rPr>
              <a:t>Agenzie nazionali o l'Agenzia esecutiva possono decidere di dividere il primo prefinanziamento in più rate. Possono inoltre decidere di ridurre il prefinanziamento o di non concederlo affatto se la capacità finanziaria del beneficiario non è ritenuta soddisfacente.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539552" y="1484784"/>
            <a:ext cx="8052204" cy="430887"/>
          </a:xfrm>
          <a:prstGeom prst="rect">
            <a:avLst/>
          </a:prstGeom>
          <a:noFill/>
        </p:spPr>
        <p:txBody>
          <a:bodyPr wrap="none" lIns="91440" tIns="45720" rIns="91440" bIns="45720">
            <a:spAutoFit/>
          </a:bodyPr>
          <a:lstStyle/>
          <a:p>
            <a:pPr algn="ctr"/>
            <a:r>
              <a:rPr lang="it-IT" sz="2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ACCADE DOPO L’APPROVAZIONE DELLA DOMANDA</a:t>
            </a:r>
            <a:endParaRPr lang="it-IT" sz="2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611560" y="2060848"/>
            <a:ext cx="440216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PROCEDURE DI PAGAMENTO</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ttangolo 6"/>
          <p:cNvSpPr/>
          <p:nvPr/>
        </p:nvSpPr>
        <p:spPr>
          <a:xfrm>
            <a:off x="611559" y="2563157"/>
            <a:ext cx="8067047" cy="3016210"/>
          </a:xfrm>
          <a:prstGeom prst="rect">
            <a:avLst/>
          </a:prstGeom>
        </p:spPr>
        <p:txBody>
          <a:bodyPr wrap="square">
            <a:spAutoFit/>
          </a:bodyPr>
          <a:lstStyle/>
          <a:p>
            <a:pPr algn="just">
              <a:spcBef>
                <a:spcPts val="600"/>
              </a:spcBef>
            </a:pPr>
            <a:r>
              <a:rPr lang="it-IT" sz="2000" b="1" dirty="0">
                <a:latin typeface="Arial" panose="020B0604020202020204" pitchFamily="34" charset="0"/>
                <a:cs typeface="Arial" panose="020B0604020202020204" pitchFamily="34" charset="0"/>
              </a:rPr>
              <a:t>Ulteriore prefinanziamento</a:t>
            </a:r>
          </a:p>
          <a:p>
            <a:pPr algn="just">
              <a:spcBef>
                <a:spcPts val="600"/>
              </a:spcBef>
            </a:pPr>
            <a:r>
              <a:rPr lang="it-IT" sz="2000" dirty="0">
                <a:latin typeface="Arial" panose="020B0604020202020204" pitchFamily="34" charset="0"/>
                <a:cs typeface="Arial" panose="020B0604020202020204" pitchFamily="34" charset="0"/>
              </a:rPr>
              <a:t>Nell'ambito di alcune azioni, il beneficiario potrà ricevere un secondo e, in alcuni casi, un terzo prefinanziamento entro 60 giorni di calendario dalla ricezione, da parte dell'Agenzia nazionale o da quella esecutiva, delle richieste di ulteriore prefinanziamento avanzate dal beneficiario, oppure se la richiesta di ulteriore prefinanziamento è accompagnata da una relazione sullo stato di avanzamento. </a:t>
            </a:r>
            <a:endParaRPr lang="it-IT" sz="2000" dirty="0" smtClean="0">
              <a:latin typeface="Arial" panose="020B0604020202020204" pitchFamily="34" charset="0"/>
              <a:cs typeface="Arial" panose="020B0604020202020204" pitchFamily="34" charset="0"/>
            </a:endParaRPr>
          </a:p>
          <a:p>
            <a:pPr algn="just">
              <a:spcBef>
                <a:spcPts val="600"/>
              </a:spcBef>
            </a:pPr>
            <a:r>
              <a:rPr lang="it-IT" sz="2000" dirty="0" smtClean="0">
                <a:latin typeface="Arial" panose="020B0604020202020204" pitchFamily="34" charset="0"/>
                <a:cs typeface="Arial" panose="020B0604020202020204" pitchFamily="34" charset="0"/>
              </a:rPr>
              <a:t>Questi </a:t>
            </a:r>
            <a:r>
              <a:rPr lang="it-IT" sz="2000" dirty="0">
                <a:latin typeface="Arial" panose="020B0604020202020204" pitchFamily="34" charset="0"/>
                <a:cs typeface="Arial" panose="020B0604020202020204" pitchFamily="34" charset="0"/>
              </a:rPr>
              <a:t>ulteriori prefinanziamenti possono essere richiesti quando almeno il </a:t>
            </a:r>
            <a:r>
              <a:rPr lang="it-IT" sz="2000" u="sng" dirty="0">
                <a:latin typeface="Arial" panose="020B0604020202020204" pitchFamily="34" charset="0"/>
                <a:cs typeface="Arial" panose="020B0604020202020204" pitchFamily="34" charset="0"/>
              </a:rPr>
              <a:t>70% del precedente prefinanziamento è stato già utilizzato</a:t>
            </a:r>
            <a:r>
              <a:rPr lang="it-IT" sz="2000" dirty="0">
                <a:latin typeface="Arial" panose="020B0604020202020204" pitchFamily="34" charset="0"/>
                <a:cs typeface="Arial" panose="020B0604020202020204" pitchFamily="34" charset="0"/>
              </a:rPr>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36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539552" y="1484784"/>
            <a:ext cx="8052204" cy="430887"/>
          </a:xfrm>
          <a:prstGeom prst="rect">
            <a:avLst/>
          </a:prstGeom>
          <a:noFill/>
        </p:spPr>
        <p:txBody>
          <a:bodyPr wrap="none" lIns="91440" tIns="45720" rIns="91440" bIns="45720">
            <a:spAutoFit/>
          </a:bodyPr>
          <a:lstStyle/>
          <a:p>
            <a:pPr algn="ctr"/>
            <a:r>
              <a:rPr lang="it-IT" sz="2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ACCADE DOPO L’APPROVAZIONE DELLA DOMANDA</a:t>
            </a:r>
            <a:endParaRPr lang="it-IT" sz="2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655316" y="2060848"/>
            <a:ext cx="586090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PAGAMENTO O RECUPERO DEL SALDO</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ttangolo 6"/>
          <p:cNvSpPr/>
          <p:nvPr/>
        </p:nvSpPr>
        <p:spPr>
          <a:xfrm>
            <a:off x="611559" y="2563157"/>
            <a:ext cx="8067047" cy="3970318"/>
          </a:xfrm>
          <a:prstGeom prst="rect">
            <a:avLst/>
          </a:prstGeom>
        </p:spPr>
        <p:txBody>
          <a:bodyPr wrap="square">
            <a:spAutoFit/>
          </a:bodyPr>
          <a:lstStyle/>
          <a:p>
            <a:r>
              <a:rPr lang="it-IT" dirty="0">
                <a:latin typeface="Arial" panose="020B0604020202020204" pitchFamily="34" charset="0"/>
                <a:cs typeface="Arial" panose="020B0604020202020204" pitchFamily="34" charset="0"/>
              </a:rPr>
              <a:t>L'importo del pagamento finale da corrispondere al beneficiario sarà stabilito sulla base di una relazione finale da presentare entro la scadenza indicata nell'accordo o nella decisione di sovvenzione. </a:t>
            </a:r>
            <a:endParaRPr lang="it-IT" dirty="0" smtClean="0">
              <a:latin typeface="Arial" panose="020B0604020202020204" pitchFamily="34" charset="0"/>
              <a:cs typeface="Arial" panose="020B0604020202020204" pitchFamily="34" charset="0"/>
            </a:endParaRPr>
          </a:p>
          <a:p>
            <a:r>
              <a:rPr lang="it-IT" dirty="0" smtClean="0">
                <a:latin typeface="Arial" panose="020B0604020202020204" pitchFamily="34" charset="0"/>
                <a:cs typeface="Arial" panose="020B0604020202020204" pitchFamily="34" charset="0"/>
              </a:rPr>
              <a:t>Se:</a:t>
            </a:r>
          </a:p>
          <a:p>
            <a:pPr marL="457200" indent="-457200">
              <a:buAutoNum type="alphaLcParenR"/>
            </a:pPr>
            <a:r>
              <a:rPr lang="it-IT" dirty="0" smtClean="0">
                <a:latin typeface="Arial" panose="020B0604020202020204" pitchFamily="34" charset="0"/>
                <a:cs typeface="Arial" panose="020B0604020202020204" pitchFamily="34" charset="0"/>
              </a:rPr>
              <a:t>gli </a:t>
            </a:r>
            <a:r>
              <a:rPr lang="it-IT" dirty="0">
                <a:latin typeface="Arial" panose="020B0604020202020204" pitchFamily="34" charset="0"/>
                <a:cs typeface="Arial" panose="020B0604020202020204" pitchFamily="34" charset="0"/>
              </a:rPr>
              <a:t>eventi che generano la sovvenzione </a:t>
            </a:r>
            <a:r>
              <a:rPr lang="it-IT" u="sng" dirty="0">
                <a:latin typeface="Arial" panose="020B0604020202020204" pitchFamily="34" charset="0"/>
                <a:cs typeface="Arial" panose="020B0604020202020204" pitchFamily="34" charset="0"/>
              </a:rPr>
              <a:t>non sono attuati o sono attuati </a:t>
            </a:r>
            <a:r>
              <a:rPr lang="it-IT" dirty="0">
                <a:latin typeface="Arial" panose="020B0604020202020204" pitchFamily="34" charset="0"/>
                <a:cs typeface="Arial" panose="020B0604020202020204" pitchFamily="34" charset="0"/>
              </a:rPr>
              <a:t>in maniera diversa da quanto </a:t>
            </a:r>
            <a:r>
              <a:rPr lang="it-IT" dirty="0" smtClean="0">
                <a:latin typeface="Arial" panose="020B0604020202020204" pitchFamily="34" charset="0"/>
                <a:cs typeface="Arial" panose="020B0604020202020204" pitchFamily="34" charset="0"/>
              </a:rPr>
              <a:t>pianificato</a:t>
            </a:r>
            <a:r>
              <a:rPr lang="it-IT" dirty="0">
                <a:latin typeface="Arial" panose="020B0604020202020204" pitchFamily="34" charset="0"/>
                <a:cs typeface="Arial" panose="020B0604020202020204" pitchFamily="34" charset="0"/>
              </a:rPr>
              <a:t> </a:t>
            </a:r>
            <a:r>
              <a:rPr lang="it-IT" i="1" dirty="0" smtClean="0">
                <a:latin typeface="Arial" panose="020B0604020202020204" pitchFamily="34" charset="0"/>
                <a:cs typeface="Arial" panose="020B0604020202020204" pitchFamily="34" charset="0"/>
              </a:rPr>
              <a:t>oppure</a:t>
            </a:r>
            <a:endParaRPr lang="it-IT" dirty="0" smtClean="0">
              <a:latin typeface="Arial" panose="020B0604020202020204" pitchFamily="34" charset="0"/>
              <a:cs typeface="Arial" panose="020B0604020202020204" pitchFamily="34" charset="0"/>
            </a:endParaRPr>
          </a:p>
          <a:p>
            <a:pPr marL="457200" indent="-457200">
              <a:buAutoNum type="alphaLcParenR"/>
            </a:pPr>
            <a:r>
              <a:rPr lang="it-IT" dirty="0" smtClean="0">
                <a:latin typeface="Arial" panose="020B0604020202020204" pitchFamily="34" charset="0"/>
                <a:cs typeface="Arial" panose="020B0604020202020204" pitchFamily="34" charset="0"/>
              </a:rPr>
              <a:t>i </a:t>
            </a:r>
            <a:r>
              <a:rPr lang="it-IT" dirty="0">
                <a:latin typeface="Arial" panose="020B0604020202020204" pitchFamily="34" charset="0"/>
                <a:cs typeface="Arial" panose="020B0604020202020204" pitchFamily="34" charset="0"/>
              </a:rPr>
              <a:t>costi ammissibili effettivamente sostenuti dal beneficiario sono </a:t>
            </a:r>
            <a:r>
              <a:rPr lang="it-IT" u="sng" dirty="0">
                <a:latin typeface="Arial" panose="020B0604020202020204" pitchFamily="34" charset="0"/>
                <a:cs typeface="Arial" panose="020B0604020202020204" pitchFamily="34" charset="0"/>
              </a:rPr>
              <a:t>inferiori</a:t>
            </a:r>
            <a:r>
              <a:rPr lang="it-IT" dirty="0">
                <a:latin typeface="Arial" panose="020B0604020202020204" pitchFamily="34" charset="0"/>
                <a:cs typeface="Arial" panose="020B0604020202020204" pitchFamily="34" charset="0"/>
              </a:rPr>
              <a:t> a quelli pianificati nella fase di presentazione delle </a:t>
            </a:r>
            <a:r>
              <a:rPr lang="it-IT" dirty="0" smtClean="0">
                <a:latin typeface="Arial" panose="020B0604020202020204" pitchFamily="34" charset="0"/>
                <a:cs typeface="Arial" panose="020B0604020202020204" pitchFamily="34" charset="0"/>
              </a:rPr>
              <a:t>candidature </a:t>
            </a:r>
            <a:r>
              <a:rPr lang="it-IT" i="1" dirty="0" smtClean="0">
                <a:latin typeface="Arial" panose="020B0604020202020204" pitchFamily="34" charset="0"/>
                <a:cs typeface="Arial" panose="020B0604020202020204" pitchFamily="34" charset="0"/>
              </a:rPr>
              <a:t>oppure</a:t>
            </a:r>
          </a:p>
          <a:p>
            <a:pPr marL="457200" indent="-457200">
              <a:buAutoNum type="alphaLcParenR"/>
            </a:pPr>
            <a:r>
              <a:rPr lang="it-IT" dirty="0" smtClean="0">
                <a:latin typeface="Arial" panose="020B0604020202020204" pitchFamily="34" charset="0"/>
                <a:cs typeface="Arial" panose="020B0604020202020204" pitchFamily="34" charset="0"/>
              </a:rPr>
              <a:t>la </a:t>
            </a:r>
            <a:r>
              <a:rPr lang="it-IT" dirty="0">
                <a:latin typeface="Arial" panose="020B0604020202020204" pitchFamily="34" charset="0"/>
                <a:cs typeface="Arial" panose="020B0604020202020204" pitchFamily="34" charset="0"/>
              </a:rPr>
              <a:t>qualità delle attività/realizzazioni compiute è </a:t>
            </a:r>
            <a:r>
              <a:rPr lang="it-IT" u="sng" dirty="0">
                <a:latin typeface="Arial" panose="020B0604020202020204" pitchFamily="34" charset="0"/>
                <a:cs typeface="Arial" panose="020B0604020202020204" pitchFamily="34" charset="0"/>
              </a:rPr>
              <a:t>insufficiente</a:t>
            </a:r>
            <a:r>
              <a:rPr lang="it-IT" dirty="0">
                <a:latin typeface="Arial" panose="020B0604020202020204" pitchFamily="34" charset="0"/>
                <a:cs typeface="Arial" panose="020B0604020202020204" pitchFamily="34" charset="0"/>
              </a:rPr>
              <a:t>, </a:t>
            </a:r>
            <a:endParaRPr lang="it-IT" dirty="0" smtClean="0">
              <a:latin typeface="Arial" panose="020B0604020202020204" pitchFamily="34" charset="0"/>
              <a:cs typeface="Arial" panose="020B0604020202020204" pitchFamily="34" charset="0"/>
            </a:endParaRPr>
          </a:p>
          <a:p>
            <a:pPr algn="just"/>
            <a:r>
              <a:rPr lang="it-IT" b="1" dirty="0" smtClean="0">
                <a:solidFill>
                  <a:srgbClr val="FF0000"/>
                </a:solidFill>
                <a:latin typeface="Arial" panose="020B0604020202020204" pitchFamily="34" charset="0"/>
                <a:cs typeface="Arial" panose="020B0604020202020204" pitchFamily="34" charset="0"/>
              </a:rPr>
              <a:t>il </a:t>
            </a:r>
            <a:r>
              <a:rPr lang="it-IT" b="1" dirty="0">
                <a:solidFill>
                  <a:srgbClr val="FF0000"/>
                </a:solidFill>
                <a:latin typeface="Arial" panose="020B0604020202020204" pitchFamily="34" charset="0"/>
                <a:cs typeface="Arial" panose="020B0604020202020204" pitchFamily="34" charset="0"/>
              </a:rPr>
              <a:t>finanziamento può essere ridotto in maniera proporzionale o, ove applicabile, al beneficiario verrà chiesto di ripagare ogni importo in eccesso già ricevuto come prefinanziamento.</a:t>
            </a:r>
          </a:p>
          <a:p>
            <a:r>
              <a:rPr lang="it-IT" dirty="0">
                <a:latin typeface="Arial" panose="020B0604020202020204" pitchFamily="34" charset="0"/>
                <a:cs typeface="Arial" panose="020B0604020202020204" pitchFamily="34" charset="0"/>
              </a:rPr>
              <a:t/>
            </a:r>
            <a:br>
              <a:rPr lang="it-IT" dirty="0">
                <a:latin typeface="Arial" panose="020B0604020202020204" pitchFamily="34" charset="0"/>
                <a:cs typeface="Arial" panose="020B0604020202020204" pitchFamily="34" charset="0"/>
              </a:rPr>
            </a:br>
            <a:endParaRPr lang="it-IT"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90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721174"/>
            <a:ext cx="5473228" cy="316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539552" y="1484784"/>
            <a:ext cx="8052204" cy="430887"/>
          </a:xfrm>
          <a:prstGeom prst="rect">
            <a:avLst/>
          </a:prstGeom>
          <a:noFill/>
        </p:spPr>
        <p:txBody>
          <a:bodyPr wrap="none" lIns="91440" tIns="45720" rIns="91440" bIns="45720">
            <a:spAutoFit/>
          </a:bodyPr>
          <a:lstStyle/>
          <a:p>
            <a:pPr algn="ctr"/>
            <a:r>
              <a:rPr lang="it-IT" sz="2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ACCADE DOPO L’APPROVAZIONE DELLA DOMANDA</a:t>
            </a:r>
            <a:endParaRPr lang="it-IT" sz="2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678748" y="2060848"/>
            <a:ext cx="346120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SANZIONI PECUNIARIE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ttangolo 6"/>
          <p:cNvSpPr/>
          <p:nvPr/>
        </p:nvSpPr>
        <p:spPr>
          <a:xfrm>
            <a:off x="611559" y="2563157"/>
            <a:ext cx="8067047" cy="1754326"/>
          </a:xfrm>
          <a:prstGeom prst="rect">
            <a:avLst/>
          </a:prstGeom>
        </p:spPr>
        <p:txBody>
          <a:bodyPr wrap="square">
            <a:spAutoFit/>
          </a:bodyPr>
          <a:lstStyle/>
          <a:p>
            <a:pPr algn="just"/>
            <a:r>
              <a:rPr lang="it-IT" dirty="0">
                <a:latin typeface="Arial" panose="020B0604020202020204" pitchFamily="34" charset="0"/>
                <a:cs typeface="Arial" panose="020B0604020202020204" pitchFamily="34" charset="0"/>
              </a:rPr>
              <a:t>I beneficiari che hanno commesso una </a:t>
            </a:r>
            <a:r>
              <a:rPr lang="it-IT" b="1" dirty="0">
                <a:solidFill>
                  <a:srgbClr val="FF0000"/>
                </a:solidFill>
                <a:latin typeface="Arial" panose="020B0604020202020204" pitchFamily="34" charset="0"/>
                <a:cs typeface="Arial" panose="020B0604020202020204" pitchFamily="34" charset="0"/>
              </a:rPr>
              <a:t>grave violazione </a:t>
            </a:r>
            <a:r>
              <a:rPr lang="it-IT" dirty="0">
                <a:latin typeface="Arial" panose="020B0604020202020204" pitchFamily="34" charset="0"/>
                <a:cs typeface="Arial" panose="020B0604020202020204" pitchFamily="34" charset="0"/>
              </a:rPr>
              <a:t>degli obblighi contrattuali possono essere soggetti a sanzioni pecuniarie conformemente ai termini indicati nell'accordo di sovvenzione.</a:t>
            </a:r>
          </a:p>
          <a:p>
            <a:r>
              <a:rPr lang="it-IT" dirty="0">
                <a:latin typeface="Arial" panose="020B0604020202020204" pitchFamily="34" charset="0"/>
                <a:cs typeface="Arial" panose="020B0604020202020204" pitchFamily="34" charset="0"/>
              </a:rPr>
              <a:t/>
            </a:r>
            <a:br>
              <a:rPr lang="it-IT" dirty="0">
                <a:latin typeface="Arial" panose="020B0604020202020204" pitchFamily="34" charset="0"/>
                <a:cs typeface="Arial" panose="020B0604020202020204" pitchFamily="34" charset="0"/>
              </a:rPr>
            </a:br>
            <a:r>
              <a:rPr lang="it-IT" dirty="0">
                <a:latin typeface="Arial" panose="020B0604020202020204" pitchFamily="34" charset="0"/>
                <a:cs typeface="Arial" panose="020B0604020202020204" pitchFamily="34" charset="0"/>
              </a:rPr>
              <a:t/>
            </a:r>
            <a:br>
              <a:rPr lang="it-IT" dirty="0">
                <a:latin typeface="Arial" panose="020B0604020202020204" pitchFamily="34" charset="0"/>
                <a:cs typeface="Arial" panose="020B0604020202020204" pitchFamily="34" charset="0"/>
              </a:rPr>
            </a:br>
            <a:endParaRPr lang="it-IT"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01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539552" y="1484784"/>
            <a:ext cx="8052204" cy="430887"/>
          </a:xfrm>
          <a:prstGeom prst="rect">
            <a:avLst/>
          </a:prstGeom>
          <a:noFill/>
        </p:spPr>
        <p:txBody>
          <a:bodyPr wrap="none" lIns="91440" tIns="45720" rIns="91440" bIns="45720">
            <a:spAutoFit/>
          </a:bodyPr>
          <a:lstStyle/>
          <a:p>
            <a:pPr algn="ctr"/>
            <a:r>
              <a:rPr lang="it-IT" sz="2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ACCADE DOPO L’APPROVAZIONE DELLA DOMANDA</a:t>
            </a:r>
            <a:endParaRPr lang="it-IT" sz="2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737042" y="2060848"/>
            <a:ext cx="397897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Ciclo di vita del progetto </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5" name="Tabella 4"/>
          <p:cNvGraphicFramePr>
            <a:graphicFrameLocks noGrp="1"/>
          </p:cNvGraphicFramePr>
          <p:nvPr>
            <p:extLst>
              <p:ext uri="{D42A27DB-BD31-4B8C-83A1-F6EECF244321}">
                <p14:modId xmlns:p14="http://schemas.microsoft.com/office/powerpoint/2010/main" val="161071901"/>
              </p:ext>
            </p:extLst>
          </p:nvPr>
        </p:nvGraphicFramePr>
        <p:xfrm>
          <a:off x="971600" y="2522513"/>
          <a:ext cx="6096000" cy="37490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fontAlgn="b"/>
                      <a:r>
                        <a:rPr lang="it-IT" b="1" dirty="0">
                          <a:solidFill>
                            <a:schemeClr val="bg1"/>
                          </a:solidFill>
                          <a:effectLst/>
                          <a:latin typeface="Arial" panose="020B0604020202020204" pitchFamily="34" charset="0"/>
                          <a:cs typeface="Arial" panose="020B0604020202020204" pitchFamily="34" charset="0"/>
                        </a:rPr>
                        <a:t>Data indicativa di notifica della decisione di assegnazione</a:t>
                      </a:r>
                    </a:p>
                  </a:txBody>
                  <a:tcPr marL="76200" marR="76200" marT="76200" marB="76200" anchor="ctr"/>
                </a:tc>
                <a:tc>
                  <a:txBody>
                    <a:bodyPr/>
                    <a:lstStyle/>
                    <a:p>
                      <a:pPr algn="ctr" fontAlgn="t"/>
                      <a:r>
                        <a:rPr lang="it-IT" b="1" dirty="0">
                          <a:effectLst/>
                          <a:latin typeface="Arial" panose="020B0604020202020204" pitchFamily="34" charset="0"/>
                          <a:cs typeface="Arial" panose="020B0604020202020204" pitchFamily="34" charset="0"/>
                        </a:rPr>
                        <a:t>5 mesi dal termine previsto per la presentazione delle domande</a:t>
                      </a:r>
                    </a:p>
                  </a:txBody>
                  <a:tcPr marL="76200" marR="76200" marT="76200" marB="76200" anchor="ctr"/>
                </a:tc>
              </a:tr>
              <a:tr h="370840">
                <a:tc>
                  <a:txBody>
                    <a:bodyPr/>
                    <a:lstStyle/>
                    <a:p>
                      <a:pPr algn="ctr" fontAlgn="b"/>
                      <a:r>
                        <a:rPr lang="it-IT" b="1" dirty="0">
                          <a:solidFill>
                            <a:srgbClr val="00B050"/>
                          </a:solidFill>
                          <a:effectLst/>
                          <a:latin typeface="Arial" panose="020B0604020202020204" pitchFamily="34" charset="0"/>
                          <a:cs typeface="Arial" panose="020B0604020202020204" pitchFamily="34" charset="0"/>
                        </a:rPr>
                        <a:t>Data indicativa per la firma della convenzione di sovvenzione</a:t>
                      </a:r>
                    </a:p>
                  </a:txBody>
                  <a:tcPr marL="76200" marR="76200" marT="76200" marB="76200" anchor="ctr"/>
                </a:tc>
                <a:tc>
                  <a:txBody>
                    <a:bodyPr/>
                    <a:lstStyle/>
                    <a:p>
                      <a:pPr algn="ctr" fontAlgn="t"/>
                      <a:r>
                        <a:rPr lang="it-IT" b="1" dirty="0">
                          <a:solidFill>
                            <a:srgbClr val="00B050"/>
                          </a:solidFill>
                          <a:effectLst/>
                          <a:latin typeface="Arial" panose="020B0604020202020204" pitchFamily="34" charset="0"/>
                          <a:cs typeface="Arial" panose="020B0604020202020204" pitchFamily="34" charset="0"/>
                        </a:rPr>
                        <a:t>6 mesi dal termine previsto per la presentazione delle domande</a:t>
                      </a:r>
                    </a:p>
                  </a:txBody>
                  <a:tcPr marL="76200" marR="76200" marT="76200" marB="76200" anchor="ctr"/>
                </a:tc>
              </a:tr>
              <a:tr h="370840">
                <a:tc>
                  <a:txBody>
                    <a:bodyPr/>
                    <a:lstStyle/>
                    <a:p>
                      <a:pPr algn="ctr" fontAlgn="b"/>
                      <a:r>
                        <a:rPr lang="it-IT" b="1" dirty="0">
                          <a:solidFill>
                            <a:srgbClr val="00B0F0"/>
                          </a:solidFill>
                          <a:effectLst/>
                          <a:latin typeface="Arial" panose="020B0604020202020204" pitchFamily="34" charset="0"/>
                          <a:cs typeface="Arial" panose="020B0604020202020204" pitchFamily="34" charset="0"/>
                        </a:rPr>
                        <a:t>Data del pagamento finale/della richiesta di rimborso del saldo</a:t>
                      </a:r>
                    </a:p>
                  </a:txBody>
                  <a:tcPr marL="76200" marR="76200" marT="76200" marB="76200" anchor="ctr"/>
                </a:tc>
                <a:tc>
                  <a:txBody>
                    <a:bodyPr/>
                    <a:lstStyle/>
                    <a:p>
                      <a:pPr algn="ctr" fontAlgn="t"/>
                      <a:r>
                        <a:rPr lang="it-IT" b="1" dirty="0">
                          <a:solidFill>
                            <a:srgbClr val="00B0F0"/>
                          </a:solidFill>
                          <a:effectLst/>
                          <a:latin typeface="Arial" panose="020B0604020202020204" pitchFamily="34" charset="0"/>
                          <a:cs typeface="Arial" panose="020B0604020202020204" pitchFamily="34" charset="0"/>
                        </a:rPr>
                        <a:t>Entro 60 giorni di calendario dalla ricezione della relazione da parte dell'EACEA</a:t>
                      </a:r>
                    </a:p>
                  </a:txBody>
                  <a:tcPr marL="76200" marR="76200" marT="76200" marB="76200" anchor="ct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19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200" dirty="0" smtClean="0">
                <a:solidFill>
                  <a:srgbClr val="0070C0"/>
                </a:solidFill>
              </a:rPr>
              <a:t>Erasmus+ sport: parte C – INFORMAZIONI PER I RICHIEDENTI</a:t>
            </a:r>
            <a:endParaRPr lang="it-IT" sz="3200" dirty="0"/>
          </a:p>
        </p:txBody>
      </p:sp>
      <p:sp>
        <p:nvSpPr>
          <p:cNvPr id="2" name="Rettangolo 1"/>
          <p:cNvSpPr/>
          <p:nvPr/>
        </p:nvSpPr>
        <p:spPr>
          <a:xfrm>
            <a:off x="539552" y="1484784"/>
            <a:ext cx="8052204" cy="430887"/>
          </a:xfrm>
          <a:prstGeom prst="rect">
            <a:avLst/>
          </a:prstGeom>
          <a:noFill/>
        </p:spPr>
        <p:txBody>
          <a:bodyPr wrap="none" lIns="91440" tIns="45720" rIns="91440" bIns="45720">
            <a:spAutoFit/>
          </a:bodyPr>
          <a:lstStyle/>
          <a:p>
            <a:pPr algn="ctr"/>
            <a:r>
              <a:rPr lang="it-IT" sz="2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COSA ACCADE DOPO L’APPROVAZIONE DELLA DOMANDA</a:t>
            </a:r>
            <a:endParaRPr lang="it-IT" sz="2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ttangolo 3"/>
          <p:cNvSpPr/>
          <p:nvPr/>
        </p:nvSpPr>
        <p:spPr>
          <a:xfrm>
            <a:off x="913377" y="2060848"/>
            <a:ext cx="362631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Modalità di pagamento</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5" name="Tabella 4"/>
          <p:cNvGraphicFramePr>
            <a:graphicFrameLocks noGrp="1"/>
          </p:cNvGraphicFramePr>
          <p:nvPr>
            <p:extLst>
              <p:ext uri="{D42A27DB-BD31-4B8C-83A1-F6EECF244321}">
                <p14:modId xmlns:p14="http://schemas.microsoft.com/office/powerpoint/2010/main" val="3812880103"/>
              </p:ext>
            </p:extLst>
          </p:nvPr>
        </p:nvGraphicFramePr>
        <p:xfrm>
          <a:off x="971600" y="2522513"/>
          <a:ext cx="6096000" cy="3064613"/>
        </p:xfrm>
        <a:graphic>
          <a:graphicData uri="http://schemas.openxmlformats.org/drawingml/2006/table">
            <a:tbl>
              <a:tblPr firstRow="1" bandRow="1">
                <a:tableStyleId>{5C22544A-7EE6-4342-B048-85BDC9FD1C3A}</a:tableStyleId>
              </a:tblPr>
              <a:tblGrid>
                <a:gridCol w="3048000"/>
                <a:gridCol w="3048000"/>
              </a:tblGrid>
              <a:tr h="978495">
                <a:tc>
                  <a:txBody>
                    <a:bodyPr/>
                    <a:lstStyle/>
                    <a:p>
                      <a:pPr algn="ctr" fontAlgn="b"/>
                      <a:r>
                        <a:rPr lang="it-IT" b="1" dirty="0">
                          <a:solidFill>
                            <a:schemeClr val="bg1"/>
                          </a:solidFill>
                          <a:effectLst/>
                        </a:rPr>
                        <a:t>Numero di prefinanziamenti</a:t>
                      </a:r>
                    </a:p>
                  </a:txBody>
                  <a:tcPr marL="76200" marR="76200" marT="76200" marB="76200" anchor="ctr"/>
                </a:tc>
                <a:tc>
                  <a:txBody>
                    <a:bodyPr/>
                    <a:lstStyle/>
                    <a:p>
                      <a:pPr algn="ctr" fontAlgn="t"/>
                      <a:r>
                        <a:rPr lang="it-IT" b="1" dirty="0" smtClean="0">
                          <a:solidFill>
                            <a:schemeClr val="bg1"/>
                          </a:solidFill>
                          <a:effectLst/>
                          <a:latin typeface="Arial" panose="020B0604020202020204" pitchFamily="34" charset="0"/>
                          <a:cs typeface="Arial" panose="020B0604020202020204" pitchFamily="34" charset="0"/>
                        </a:rPr>
                        <a:t>1</a:t>
                      </a:r>
                      <a:endParaRPr lang="it-IT" b="1" dirty="0">
                        <a:solidFill>
                          <a:schemeClr val="bg1"/>
                        </a:solidFill>
                        <a:effectLst/>
                        <a:latin typeface="Arial" panose="020B0604020202020204" pitchFamily="34" charset="0"/>
                        <a:cs typeface="Arial" panose="020B0604020202020204" pitchFamily="34" charset="0"/>
                      </a:endParaRPr>
                    </a:p>
                  </a:txBody>
                  <a:tcPr marL="76200" marR="76200" marT="76200" marB="76200" anchor="ctr"/>
                </a:tc>
              </a:tr>
              <a:tr h="925527">
                <a:tc>
                  <a:txBody>
                    <a:bodyPr/>
                    <a:lstStyle/>
                    <a:p>
                      <a:pPr algn="ctr" fontAlgn="b"/>
                      <a:r>
                        <a:rPr lang="it-IT" b="1" dirty="0">
                          <a:solidFill>
                            <a:srgbClr val="00B050"/>
                          </a:solidFill>
                          <a:effectLst/>
                        </a:rPr>
                        <a:t>Relazione (tecnica) intermedia</a:t>
                      </a:r>
                    </a:p>
                  </a:txBody>
                  <a:tcPr marL="76200" marR="76200" marT="76200" marB="76200" anchor="ctr"/>
                </a:tc>
                <a:tc>
                  <a:txBody>
                    <a:bodyPr/>
                    <a:lstStyle/>
                    <a:p>
                      <a:pPr algn="ctr" fontAlgn="t"/>
                      <a:r>
                        <a:rPr lang="it-IT" b="1" dirty="0" smtClean="0">
                          <a:solidFill>
                            <a:srgbClr val="00B050"/>
                          </a:solidFill>
                          <a:effectLst/>
                          <a:latin typeface="Arial" panose="020B0604020202020204" pitchFamily="34" charset="0"/>
                          <a:cs typeface="Arial" panose="020B0604020202020204" pitchFamily="34" charset="0"/>
                        </a:rPr>
                        <a:t>No </a:t>
                      </a:r>
                      <a:endParaRPr lang="it-IT" b="1" dirty="0">
                        <a:solidFill>
                          <a:srgbClr val="00B050"/>
                        </a:solidFill>
                        <a:effectLst/>
                        <a:latin typeface="Arial" panose="020B0604020202020204" pitchFamily="34" charset="0"/>
                        <a:cs typeface="Arial" panose="020B0604020202020204" pitchFamily="34" charset="0"/>
                      </a:endParaRPr>
                    </a:p>
                  </a:txBody>
                  <a:tcPr marL="76200" marR="76200" marT="76200" marB="76200" anchor="ctr"/>
                </a:tc>
              </a:tr>
              <a:tr h="1160591">
                <a:tc>
                  <a:txBody>
                    <a:bodyPr/>
                    <a:lstStyle/>
                    <a:p>
                      <a:pPr algn="ctr" fontAlgn="b"/>
                      <a:r>
                        <a:rPr lang="it-IT" b="1" dirty="0">
                          <a:solidFill>
                            <a:srgbClr val="00B0F0"/>
                          </a:solidFill>
                          <a:effectLst/>
                        </a:rPr>
                        <a:t>% di sovvenzione erogata in fasi differenti</a:t>
                      </a:r>
                    </a:p>
                  </a:txBody>
                  <a:tcPr marL="76200" marR="76200" marT="76200" marB="76200" anchor="ctr"/>
                </a:tc>
                <a:tc>
                  <a:txBody>
                    <a:bodyPr/>
                    <a:lstStyle/>
                    <a:p>
                      <a:pPr algn="ctr" fontAlgn="t"/>
                      <a:r>
                        <a:rPr lang="it-IT" b="1" dirty="0" err="1">
                          <a:solidFill>
                            <a:srgbClr val="00B0F0"/>
                          </a:solidFill>
                          <a:effectLst/>
                        </a:rPr>
                        <a:t>Prefin</a:t>
                      </a:r>
                      <a:r>
                        <a:rPr lang="it-IT" b="1" dirty="0" smtClean="0">
                          <a:solidFill>
                            <a:srgbClr val="00B0F0"/>
                          </a:solidFill>
                          <a:effectLst/>
                        </a:rPr>
                        <a:t>.:</a:t>
                      </a:r>
                      <a:r>
                        <a:rPr lang="it-IT" b="1" baseline="0" dirty="0" smtClean="0">
                          <a:solidFill>
                            <a:srgbClr val="00B0F0"/>
                          </a:solidFill>
                          <a:effectLst/>
                        </a:rPr>
                        <a:t> 70%</a:t>
                      </a:r>
                      <a:endParaRPr lang="it-IT" b="1" dirty="0" smtClean="0">
                        <a:solidFill>
                          <a:srgbClr val="00B0F0"/>
                        </a:solidFill>
                        <a:effectLst/>
                      </a:endParaRPr>
                    </a:p>
                    <a:p>
                      <a:pPr algn="ctr" fontAlgn="t"/>
                      <a:r>
                        <a:rPr lang="it-IT" b="1" dirty="0" smtClean="0">
                          <a:solidFill>
                            <a:srgbClr val="00B0F0"/>
                          </a:solidFill>
                          <a:effectLst/>
                        </a:rPr>
                        <a:t>Saldo:</a:t>
                      </a:r>
                      <a:r>
                        <a:rPr lang="it-IT" b="1" baseline="0" dirty="0" smtClean="0">
                          <a:solidFill>
                            <a:srgbClr val="00B0F0"/>
                          </a:solidFill>
                          <a:effectLst/>
                        </a:rPr>
                        <a:t> </a:t>
                      </a:r>
                      <a:r>
                        <a:rPr lang="it-IT" b="1" dirty="0" smtClean="0">
                          <a:solidFill>
                            <a:srgbClr val="00B0F0"/>
                          </a:solidFill>
                          <a:effectLst/>
                        </a:rPr>
                        <a:t>30</a:t>
                      </a:r>
                      <a:r>
                        <a:rPr lang="it-IT" b="1" dirty="0">
                          <a:solidFill>
                            <a:srgbClr val="00B0F0"/>
                          </a:solidFill>
                          <a:effectLst/>
                        </a:rPr>
                        <a:t>%</a:t>
                      </a:r>
                    </a:p>
                  </a:txBody>
                  <a:tcPr marL="76200" marR="76200" marT="76200" marB="76200" anchor="ct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51"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65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987470511"/>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2"/>
          <p:cNvSpPr>
            <a:spLocks noGrp="1"/>
          </p:cNvSpPr>
          <p:nvPr>
            <p:ph type="title"/>
          </p:nvPr>
        </p:nvSpPr>
        <p:spPr/>
        <p:txBody>
          <a:bodyPr>
            <a:normAutofit fontScale="90000"/>
          </a:bodyPr>
          <a:lstStyle/>
          <a:p>
            <a:r>
              <a:rPr lang="it-IT" dirty="0">
                <a:solidFill>
                  <a:srgbClr val="0070C0"/>
                </a:solidFill>
              </a:rPr>
              <a:t>Erasmus+ </a:t>
            </a:r>
            <a:r>
              <a:rPr lang="it-IT" dirty="0" smtClean="0">
                <a:solidFill>
                  <a:srgbClr val="0070C0"/>
                </a:solidFill>
              </a:rPr>
              <a:t>sport: parte A – informazioni generali</a:t>
            </a:r>
            <a:endParaRPr lang="it-IT" dirty="0"/>
          </a:p>
        </p:txBody>
      </p:sp>
      <p:sp>
        <p:nvSpPr>
          <p:cNvPr id="2" name="Segnaposto piè di pagina 1"/>
          <p:cNvSpPr>
            <a:spLocks noGrp="1"/>
          </p:cNvSpPr>
          <p:nvPr>
            <p:ph type="ftr" sz="quarter" idx="11"/>
          </p:nvPr>
        </p:nvSpPr>
        <p:spPr/>
        <p:txBody>
          <a:bodyPr/>
          <a:lstStyle/>
          <a:p>
            <a:endParaRPr lang="it-IT"/>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352" y="58864"/>
            <a:ext cx="1378445" cy="13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20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467</TotalTime>
  <Words>7710</Words>
  <Application>Microsoft Office PowerPoint</Application>
  <PresentationFormat>Presentazione su schermo (4:3)</PresentationFormat>
  <Paragraphs>602</Paragraphs>
  <Slides>86</Slides>
  <Notes>0</Notes>
  <HiddenSlides>0</HiddenSlides>
  <MMClips>0</MMClips>
  <ScaleCrop>false</ScaleCrop>
  <HeadingPairs>
    <vt:vector size="4" baseType="variant">
      <vt:variant>
        <vt:lpstr>Tema</vt:lpstr>
      </vt:variant>
      <vt:variant>
        <vt:i4>1</vt:i4>
      </vt:variant>
      <vt:variant>
        <vt:lpstr>Titoli diapositive</vt:lpstr>
      </vt:variant>
      <vt:variant>
        <vt:i4>86</vt:i4>
      </vt:variant>
    </vt:vector>
  </HeadingPairs>
  <TitlesOfParts>
    <vt:vector size="87" baseType="lpstr">
      <vt:lpstr>Viale</vt:lpstr>
      <vt:lpstr>Presentazione standard di PowerPoint</vt:lpstr>
      <vt:lpstr>Erasmus+ sport</vt:lpstr>
      <vt:lpstr>Erasmus+ sport</vt:lpstr>
      <vt:lpstr>Erasmus+ sport</vt:lpstr>
      <vt:lpstr>Erasmus+ sport</vt:lpstr>
      <vt:lpstr>Erasmus+ sport</vt:lpstr>
      <vt:lpstr>Erasmus+ sport</vt:lpstr>
      <vt:lpstr>Erasmus+ sport</vt:lpstr>
      <vt:lpstr>Erasmus+ sport: parte A – informazioni generali</vt:lpstr>
      <vt:lpstr>Erasmus+ sport: parte A – informazioni generali</vt:lpstr>
      <vt:lpstr>Erasmus+ sport: parte A – informazioni generali</vt:lpstr>
      <vt:lpstr>Erasmus+ sport: parte A – informazioni generali</vt:lpstr>
      <vt:lpstr>Erasmus+ sport: parte A – informazioni generali – caratteristiche importanti del programma</vt:lpstr>
      <vt:lpstr>Erasmus+ sport: parte A – informazioni generali – caratteristiche importanti del programma</vt:lpstr>
      <vt:lpstr>Erasmus+ sport: parte A – informazioni generali – caratteristiche importanti del programma</vt:lpstr>
      <vt:lpstr>Erasmus+ sport: parte A – informazioni generali – caratteristiche importanti del programma</vt:lpstr>
      <vt:lpstr>Erasmus+ sport: parte A – informazioni generali – caratteristiche importanti del programma</vt:lpstr>
      <vt:lpstr>Erasmus+ sport: parte A – informazioni generali – caratteristiche importanti del programma</vt:lpstr>
      <vt:lpstr>Erasmus+ sport: parte A – informazioni generali – caratteristiche importanti del programma</vt:lpstr>
      <vt:lpstr>Erasmus+ sport: parte A – informazioni generali – caratteristiche importanti del programma</vt:lpstr>
      <vt:lpstr>Erasmus+ sport: parte A – informazioni generali – caratteristiche importanti del programma</vt:lpstr>
      <vt:lpstr>Erasmus+ sport: parte A – informazioni generali – caratteristiche importanti del programma</vt:lpstr>
      <vt:lpstr>Erasmus+ sport: parte A – informazioni generali – chi attua il Programma</vt:lpstr>
      <vt:lpstr>Erasmus+ sport: parte A – informazioni generali – chi attua il Programma</vt:lpstr>
      <vt:lpstr>Erasmus+ sport: parte A – informazioni generali – chi può partecipare</vt:lpstr>
      <vt:lpstr>Erasmus+ sport: parte A – informazioni generali – chi può partecipare</vt:lpstr>
      <vt:lpstr>Erasmus+ sport: parte A –  informazioni generali – chi può partecipare</vt:lpstr>
      <vt:lpstr>Erasmus+ sport</vt:lpstr>
      <vt:lpstr>Erasmus+ sport: parte B –  informazioni sulle AZIONI del Programma</vt:lpstr>
      <vt:lpstr>Erasmus+ sport: parte B –  informazioni sulle AZIONI del Programma</vt:lpstr>
      <vt:lpstr>Erasmus+ sport: parte B – informazioni sulle AZIONI del Programma</vt:lpstr>
      <vt:lpstr>Erasmus+ sport: parte B –  informazioni sulle AZIONI del Programma</vt:lpstr>
      <vt:lpstr>Erasmus+ sport: parte B –  informazioni sulle AZIONI del Programma</vt:lpstr>
      <vt:lpstr>Erasmus+ sport: parte B –  I PARTENARIATI DI COLLABORAZIONE</vt:lpstr>
      <vt:lpstr>Erasmus+ sport: parte B –  I PARTENARIATI DI  COLLABORAZIONE</vt:lpstr>
      <vt:lpstr>Erasmus+ sport: parte B –  I PARTENARIATI DI  COLLABORAZIONE</vt:lpstr>
      <vt:lpstr>Erasmus+ sport: parte B –  I PARTENARIATI DI  COLLABORAZIONE</vt:lpstr>
      <vt:lpstr>Erasmus+ sport: parte B –  I PARTENARIATI DI  COLLABORAZIONE</vt:lpstr>
      <vt:lpstr>Erasmus+ sport: parte B –  informazioni sulle AZIONI del Programma</vt:lpstr>
      <vt:lpstr>Erasmus+ sport: parte B –  I PARTENARIATI DI COLLABORAZIONE DI PICCOLA SCALA</vt:lpstr>
      <vt:lpstr>Erasmus+ sport: parte B –  I PARTENARIATI DI COLLABORAZIONE DI PICCOLA SCALA</vt:lpstr>
      <vt:lpstr>Erasmus+ sport: parte B –  I PARTENARIATI DI COLLABORAZIONE DI PICCOLA SCALA</vt:lpstr>
      <vt:lpstr>Erasmus+ sport: parte B –  I PARTENARIATI DI COLLABORAZIONE DI PICCOLA SCALA</vt:lpstr>
      <vt:lpstr>Erasmus+ sport: parte B –  I PARTENARIATI DI COLLABORAZIONE DI PICCOLA SCALA</vt:lpstr>
      <vt:lpstr>Erasmus+ sport: parte B – informazioni sulle AZIONI del Programma</vt:lpstr>
      <vt:lpstr>Erasmus+ sport: parte B – informazioni sulle AZIONI del Programma</vt:lpstr>
      <vt:lpstr>Erasmus+ sport: parte B – informazioni sulle AZIONI del Programma</vt:lpstr>
      <vt:lpstr>Erasmus+ sport: parte B –  EVENTI SPORTIVI EUROPEI SENZA SCOPO DI LUCRO</vt:lpstr>
      <vt:lpstr>Erasmus+ sport: parte B –  EVENTI SPORTIVI EUROPEI SENZA SCOPO DI LUCRO</vt:lpstr>
      <vt:lpstr>Erasmus+ sport: parte B –  I PARTENARIATI DI COLLABORAZIONE DI PICCOLA SCALA</vt:lpstr>
      <vt:lpstr>Erasmus+ sport: parte B –  EVENTI SPORTIVI EUROPEI SENZA SCOPO DI LUCRO</vt:lpstr>
      <vt:lpstr>Erasmus+ sport</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lpstr>Erasmus+ sport: parte C – INFORMAZIONI PER I RICHIEDENTI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sport</dc:title>
  <dc:creator>Fabio</dc:creator>
  <cp:lastModifiedBy>Fabio</cp:lastModifiedBy>
  <cp:revision>62</cp:revision>
  <dcterms:created xsi:type="dcterms:W3CDTF">2019-03-19T16:43:34Z</dcterms:created>
  <dcterms:modified xsi:type="dcterms:W3CDTF">2019-03-22T10:15:27Z</dcterms:modified>
</cp:coreProperties>
</file>