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3" r:id="rId6"/>
    <p:sldMasterId id="2147483685" r:id="rId7"/>
    <p:sldMasterId id="2147483697" r:id="rId8"/>
  </p:sldMasterIdLst>
  <p:notesMasterIdLst>
    <p:notesMasterId r:id="rId26"/>
  </p:notesMasterIdLst>
  <p:sldIdLst>
    <p:sldId id="257" r:id="rId9"/>
    <p:sldId id="270" r:id="rId10"/>
    <p:sldId id="275" r:id="rId11"/>
    <p:sldId id="273" r:id="rId12"/>
    <p:sldId id="277" r:id="rId13"/>
    <p:sldId id="278" r:id="rId14"/>
    <p:sldId id="290" r:id="rId15"/>
    <p:sldId id="280" r:id="rId16"/>
    <p:sldId id="281" r:id="rId17"/>
    <p:sldId id="284" r:id="rId18"/>
    <p:sldId id="287" r:id="rId19"/>
    <p:sldId id="285" r:id="rId20"/>
    <p:sldId id="282" r:id="rId21"/>
    <p:sldId id="288" r:id="rId22"/>
    <p:sldId id="291" r:id="rId23"/>
    <p:sldId id="292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7BF9C3-8DB1-4FF7-8C62-921AE0922921}">
          <p14:sldIdLst>
            <p14:sldId id="257"/>
            <p14:sldId id="270"/>
            <p14:sldId id="275"/>
            <p14:sldId id="273"/>
            <p14:sldId id="277"/>
            <p14:sldId id="278"/>
            <p14:sldId id="290"/>
            <p14:sldId id="280"/>
            <p14:sldId id="281"/>
            <p14:sldId id="284"/>
            <p14:sldId id="287"/>
            <p14:sldId id="285"/>
            <p14:sldId id="282"/>
            <p14:sldId id="288"/>
            <p14:sldId id="291"/>
            <p14:sldId id="292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4651" autoAdjust="0"/>
  </p:normalViewPr>
  <p:slideViewPr>
    <p:cSldViewPr snapToGrid="0">
      <p:cViewPr varScale="1">
        <p:scale>
          <a:sx n="63" d="100"/>
          <a:sy n="63" d="100"/>
        </p:scale>
        <p:origin x="23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CD113-47D2-441B-A57B-F5FE964727F8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41310-0B2A-4D99-B4C5-6E36D3E3E3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90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342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8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946C4-AE79-45B8-8308-61614E139A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231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941310-0B2A-4D99-B4C5-6E36D3E3E37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63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1310-0B2A-4D99-B4C5-6E36D3E3E3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1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1310-0B2A-4D99-B4C5-6E36D3E3E37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2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1310-0B2A-4D99-B4C5-6E36D3E3E3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64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41310-0B2A-4D99-B4C5-6E36D3E3E37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478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9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B96B-909C-406E-B108-FC82CCC289F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52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C Square Sans Pro Light" panose="020B050600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24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6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512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989013"/>
          </a:xfrm>
          <a:prstGeom prst="rect">
            <a:avLst/>
          </a:prstGeom>
          <a:solidFill>
            <a:srgbClr val="9AC00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9" descr="C:\DOCUME~1\lenain\LOCALS~1\Temp\7zE90C.tmp\Footer Box Mare Maritime Affairs 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67" y="6457950"/>
            <a:ext cx="81491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DOCUME~1\lenain\LOCALS~1\Temp\7zE90D.tmp\LOGO-CE for Word Mare Maritime Affairs EN Negati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18" y="306388"/>
            <a:ext cx="2161116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556272"/>
            <a:ext cx="109728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636912"/>
            <a:ext cx="109728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092825"/>
            <a:ext cx="284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092825"/>
            <a:ext cx="3860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092825"/>
            <a:ext cx="284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09A0B6-D87E-4D90-AEAA-8ED3DDBA0FE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03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086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"/>
            <a:ext cx="10515600" cy="1325563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EC Square Sans Pro Light" panose="020B050600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EC Square Sans Pro Light" panose="020B0506000000020004" pitchFamily="34" charset="0"/>
              </a:defRPr>
            </a:lvl1pPr>
            <a:lvl2pPr>
              <a:defRPr lang="en-US" sz="2400" kern="1200" dirty="0" smtClean="0">
                <a:solidFill>
                  <a:schemeClr val="accent1"/>
                </a:solidFill>
                <a:latin typeface="EC Square Sans Pro Light" panose="020B0506000000020004" pitchFamily="34" charset="0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EC Square Sans Pro Light" panose="020B0506000000020004" pitchFamily="34" charset="0"/>
              </a:defRPr>
            </a:lvl3pPr>
            <a:lvl4pPr>
              <a:defRPr>
                <a:solidFill>
                  <a:schemeClr val="accent1"/>
                </a:solidFill>
                <a:latin typeface="EC Square Sans Pro Light" panose="020B0506000000020004" pitchFamily="34" charset="0"/>
              </a:defRPr>
            </a:lvl4pPr>
            <a:lvl5pPr>
              <a:defRPr>
                <a:solidFill>
                  <a:schemeClr val="accent1"/>
                </a:solidFill>
                <a:latin typeface="EC Square Sans Pro Light" panose="020B05060000000200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89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0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Cyr W04 Light" panose="020B04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venir Next Cyr W04 Light" panose="020B0403020202020204" pitchFamily="34" charset="0"/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  <a:latin typeface="Avenir Next Cyr W04 Light" panose="020B0403020202020204" pitchFamily="34" charset="0"/>
              </a:defRPr>
            </a:lvl2pPr>
            <a:lvl3pPr>
              <a:defRPr>
                <a:latin typeface="Avenir Next Cyr W04 Light" panose="020B0403020202020204" pitchFamily="34" charset="0"/>
              </a:defRPr>
            </a:lvl3pPr>
            <a:lvl4pPr>
              <a:defRPr>
                <a:latin typeface="Avenir Next Cyr W04 Light" panose="020B0403020202020204" pitchFamily="34" charset="0"/>
              </a:defRPr>
            </a:lvl4pPr>
            <a:lvl5pPr>
              <a:defRPr>
                <a:latin typeface="Avenir Next Cyr W04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venir Next Cyr W04 Light" panose="020B0403020202020204" pitchFamily="34" charset="0"/>
              </a:defRPr>
            </a:lvl1pPr>
            <a:lvl2pPr marL="685800" indent="-228600">
              <a:defRPr lang="en-US" sz="2400" kern="1200" dirty="0" smtClean="0">
                <a:solidFill>
                  <a:schemeClr val="accent1">
                    <a:lumMod val="75000"/>
                  </a:schemeClr>
                </a:solidFill>
                <a:latin typeface="Avenir Next Cyr W04 Light" panose="020B0403020202020204" pitchFamily="34" charset="0"/>
                <a:ea typeface="+mn-ea"/>
                <a:cs typeface="+mn-cs"/>
              </a:defRPr>
            </a:lvl2pPr>
            <a:lvl3pPr>
              <a:defRPr>
                <a:latin typeface="Avenir Next Cyr W04 Light" panose="020B0403020202020204" pitchFamily="34" charset="0"/>
              </a:defRPr>
            </a:lvl3pPr>
            <a:lvl4pPr>
              <a:defRPr>
                <a:latin typeface="Avenir Next Cyr W04 Light" panose="020B0403020202020204" pitchFamily="34" charset="0"/>
              </a:defRPr>
            </a:lvl4pPr>
            <a:lvl5pPr>
              <a:defRPr>
                <a:latin typeface="Avenir Next Cyr W04 Light" panose="020B0403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7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02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0" y="1"/>
            <a:ext cx="10515600" cy="132556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898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1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824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47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46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208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53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86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EC Square Sans Pro Light" panose="020B0506000000020004" pitchFamily="34" charset="0"/>
              </a:defRPr>
            </a:lvl1pPr>
            <a:lvl2pPr>
              <a:defRPr>
                <a:latin typeface="EC Square Sans Pro Light" panose="020B0506000000020004" pitchFamily="34" charset="0"/>
              </a:defRPr>
            </a:lvl2pPr>
            <a:lvl3pPr>
              <a:defRPr>
                <a:latin typeface="EC Square Sans Pro Light" panose="020B0506000000020004" pitchFamily="34" charset="0"/>
              </a:defRPr>
            </a:lvl3pPr>
            <a:lvl4pPr>
              <a:defRPr>
                <a:latin typeface="EC Square Sans Pro Light" panose="020B0506000000020004" pitchFamily="34" charset="0"/>
              </a:defRPr>
            </a:lvl4pPr>
            <a:lvl5pPr>
              <a:defRPr>
                <a:latin typeface="EC Square Sans Pro Light" panose="020B05060000000200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988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2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36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750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4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3589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06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99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356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47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663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062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92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18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045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3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966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53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308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865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10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96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24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" y="1"/>
            <a:ext cx="12190911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21288"/>
            <a:ext cx="12191456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7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01" y="309600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1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700808"/>
            <a:ext cx="6048672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2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9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680" y="8664"/>
            <a:ext cx="10972800" cy="936625"/>
          </a:xfrm>
        </p:spPr>
        <p:txBody>
          <a:bodyPr/>
          <a:lstStyle>
            <a:lvl1pPr algn="r">
              <a:defRPr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sz="3200" b="0" i="0">
                <a:latin typeface="EC Square Sans Pro Light" panose="020B0506000000020004" pitchFamily="34" charset="0"/>
              </a:defRPr>
            </a:lvl1pPr>
            <a:lvl2pPr>
              <a:buClr>
                <a:srgbClr val="0F5494"/>
              </a:buClr>
              <a:defRPr sz="2400" b="0" i="0">
                <a:latin typeface="EC Square Sans Pro Light" panose="020B0506000000020004" pitchFamily="34" charset="0"/>
              </a:defRPr>
            </a:lvl2pPr>
            <a:lvl3pPr>
              <a:defRPr sz="1600" b="0" i="0">
                <a:latin typeface="EC Square Sans Pro Light" panose="020B0506000000020004" pitchFamily="34" charset="0"/>
              </a:defRPr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7650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16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244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542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181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"/>
            <a:ext cx="10972800" cy="936625"/>
          </a:xfrm>
        </p:spPr>
        <p:txBody>
          <a:bodyPr/>
          <a:lstStyle>
            <a:lvl1pPr algn="r">
              <a:defRPr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736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4844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084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83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844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123950"/>
            <a:ext cx="8039100" cy="48974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C Square Sans Pro Light" panose="020B05060000000200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7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20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08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55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6D38-67BE-4111-90E0-949659FA1B8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BD2B4-4EF9-49CE-9172-7C6F2F76D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8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25DFE-A497-4376-B380-1D068B6F7057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CEFE6-6A9C-42C0-8343-6CD5276FB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2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5C43-3A9A-4955-8F92-98102727ECF6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19F39-D61D-4941-9EF2-C9688C9EE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1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C1FE8-C5B0-409A-9CE0-999806750140}" type="datetimeFigureOut">
              <a:rPr lang="en-GB" smtClean="0"/>
              <a:t>26/02/2019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EF8C0-A4C8-4685-9F2D-6E6E9D136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8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51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0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87719" y="0"/>
            <a:ext cx="9144000" cy="1178560"/>
          </a:xfrm>
        </p:spPr>
        <p:txBody>
          <a:bodyPr/>
          <a:lstStyle/>
          <a:p>
            <a:r>
              <a:rPr lang="en-GB" b="1" dirty="0" smtClean="0"/>
              <a:t>The Changing Blue Economy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en-GB" altLang="en-US" dirty="0">
                <a:solidFill>
                  <a:schemeClr val="bg1"/>
                </a:solidFill>
                <a:latin typeface="Avenir Next Cyr W04 Light" panose="020B0403020202020204" pitchFamily="34" charset="0"/>
              </a:rPr>
              <a:t>Andreea </a:t>
            </a:r>
            <a:r>
              <a:rPr lang="en-GB" altLang="en-US" dirty="0" err="1">
                <a:solidFill>
                  <a:schemeClr val="bg1"/>
                </a:solidFill>
                <a:latin typeface="Avenir Next Cyr W04 Light" panose="020B0403020202020204" pitchFamily="34" charset="0"/>
              </a:rPr>
              <a:t>Strachinescu</a:t>
            </a:r>
            <a:endParaRPr lang="en-GB" altLang="en-US" dirty="0">
              <a:solidFill>
                <a:schemeClr val="bg1"/>
              </a:solidFill>
              <a:latin typeface="Avenir Next Cyr W04 Light" panose="020B0403020202020204" pitchFamily="34" charset="0"/>
            </a:endParaRPr>
          </a:p>
          <a:p>
            <a:pPr algn="r">
              <a:spcBef>
                <a:spcPct val="0"/>
              </a:spcBef>
            </a:pPr>
            <a:r>
              <a:rPr lang="en-GB" altLang="en-US" dirty="0" smtClean="0">
                <a:solidFill>
                  <a:schemeClr val="bg1"/>
                </a:solidFill>
                <a:latin typeface="Avenir Next Cyr W04 Light" panose="020B0403020202020204" pitchFamily="34" charset="0"/>
              </a:rPr>
              <a:t>Head of Unit – DG MARE</a:t>
            </a:r>
            <a:r>
              <a:rPr lang="en-GB" altLang="en-US" dirty="0">
                <a:solidFill>
                  <a:schemeClr val="bg1"/>
                </a:solidFill>
                <a:latin typeface="Avenir Next Cyr W04 Light" panose="020B0403020202020204" pitchFamily="34" charset="0"/>
              </a:rPr>
              <a:t/>
            </a:r>
            <a:br>
              <a:rPr lang="en-GB" altLang="en-US" dirty="0">
                <a:solidFill>
                  <a:schemeClr val="bg1"/>
                </a:solidFill>
                <a:latin typeface="Avenir Next Cyr W04 Light" panose="020B0403020202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Avenir Next Cyr W04 Light" panose="020B0403020202020204" pitchFamily="34" charset="0"/>
              </a:rPr>
              <a:t>European Commission</a:t>
            </a:r>
            <a:br>
              <a:rPr lang="en-GB" altLang="en-US" dirty="0">
                <a:solidFill>
                  <a:schemeClr val="bg1"/>
                </a:solidFill>
                <a:latin typeface="Avenir Next Cyr W04 Light" panose="020B0403020202020204" pitchFamily="34" charset="0"/>
              </a:rPr>
            </a:br>
            <a:r>
              <a:rPr lang="en-GB" altLang="en-US" dirty="0">
                <a:solidFill>
                  <a:schemeClr val="bg1"/>
                </a:solidFill>
                <a:latin typeface="Avenir Next Cyr W04 Light" panose="020B0403020202020204" pitchFamily="34" charset="0"/>
              </a:rPr>
              <a:t>Directorate General of Maritime Affairs and Fisheries</a:t>
            </a:r>
          </a:p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30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19" y="0"/>
            <a:ext cx="8013290" cy="685800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471" y="1769806"/>
            <a:ext cx="4375355" cy="5088194"/>
          </a:xfrm>
          <a:prstGeom prst="rect">
            <a:avLst/>
          </a:prstGeom>
        </p:spPr>
      </p:pic>
      <p:sp>
        <p:nvSpPr>
          <p:cNvPr id="4" name="AutoShape 2" descr="Image result for chinese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485" y="2151369"/>
            <a:ext cx="2428875" cy="1619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57535" y="205260"/>
            <a:ext cx="4031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Chinese </a:t>
            </a:r>
            <a:r>
              <a:rPr lang="en-IE" sz="2800" dirty="0"/>
              <a:t>production orders of magnitude greater than EU with smaller EEZ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570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xperimental microalgae production system in the wastewater treatment of Chiclana. In the foreground a raceway pond of 32 m2 and in the background a settler for biomass separation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08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280" y="98613"/>
            <a:ext cx="6416040" cy="1325563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lso onshore - Microalgae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4845" y="1268729"/>
            <a:ext cx="5999480" cy="3630295"/>
          </a:xfrm>
        </p:spPr>
        <p:txBody>
          <a:bodyPr/>
          <a:lstStyle/>
          <a:p>
            <a:r>
              <a:rPr lang="en-GB" dirty="0" smtClean="0"/>
              <a:t>can treat waste streams</a:t>
            </a:r>
          </a:p>
          <a:p>
            <a:pPr lvl="1"/>
            <a:r>
              <a:rPr lang="en-GB" dirty="0" smtClean="0"/>
              <a:t>wastewater</a:t>
            </a:r>
          </a:p>
          <a:p>
            <a:pPr lvl="1"/>
            <a:r>
              <a:rPr lang="en-GB" dirty="0" smtClean="0"/>
              <a:t>CO</a:t>
            </a:r>
            <a:r>
              <a:rPr lang="en-GB" baseline="-25000" dirty="0" smtClean="0"/>
              <a:t>2</a:t>
            </a:r>
          </a:p>
          <a:p>
            <a:r>
              <a:rPr lang="en-GB" dirty="0"/>
              <a:t>c</a:t>
            </a:r>
            <a:r>
              <a:rPr lang="en-GB" dirty="0" smtClean="0"/>
              <a:t>an produce </a:t>
            </a:r>
          </a:p>
          <a:p>
            <a:pPr lvl="1"/>
            <a:r>
              <a:rPr lang="en-GB" dirty="0" smtClean="0"/>
              <a:t>feed for livestock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iofuel</a:t>
            </a:r>
          </a:p>
          <a:p>
            <a:r>
              <a:rPr lang="en-GB" dirty="0"/>
              <a:t>s</a:t>
            </a:r>
            <a:r>
              <a:rPr lang="en-GB" dirty="0" smtClean="0"/>
              <a:t>everal research and innovation projects supported by EU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4" y="5406358"/>
            <a:ext cx="7621116" cy="145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offshore wind 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0" y="107611"/>
            <a:ext cx="5040000" cy="31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7426960" cy="1325563"/>
          </a:xfrm>
        </p:spPr>
        <p:txBody>
          <a:bodyPr/>
          <a:lstStyle/>
          <a:p>
            <a:pPr algn="l"/>
            <a:r>
              <a:rPr lang="en-GB" dirty="0" smtClean="0"/>
              <a:t>Port as renewable energy hub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18822"/>
            <a:ext cx="6573841" cy="22808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Study shows</a:t>
            </a:r>
          </a:p>
          <a:p>
            <a:pPr lvl="1"/>
            <a:r>
              <a:rPr lang="en-GB" sz="2800" dirty="0" smtClean="0"/>
              <a:t>Investment in ports reduces costs of electricity 5.3%</a:t>
            </a:r>
          </a:p>
          <a:p>
            <a:pPr lvl="1"/>
            <a:r>
              <a:rPr lang="en-GB" sz="2800" dirty="0" smtClean="0"/>
              <a:t>€500 million investment saves €5 billion</a:t>
            </a:r>
            <a:endParaRPr lang="en-GB" sz="2800" dirty="0"/>
          </a:p>
        </p:txBody>
      </p:sp>
      <p:pic>
        <p:nvPicPr>
          <p:cNvPr id="5124" name="Picture 4" descr="WindEurope ports platform bann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6" r="11135"/>
          <a:stretch/>
        </p:blipFill>
        <p:spPr bwMode="auto">
          <a:xfrm>
            <a:off x="7223760" y="3308769"/>
            <a:ext cx="5040000" cy="35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475"/>
            <a:ext cx="7223760" cy="29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9480" y="80645"/>
            <a:ext cx="11272520" cy="1325563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reating an </a:t>
            </a:r>
            <a:r>
              <a:rPr lang="en-GB" dirty="0" err="1" smtClean="0"/>
              <a:t>ecoport</a:t>
            </a:r>
            <a:r>
              <a:rPr lang="en-GB" dirty="0" smtClean="0"/>
              <a:t> - Civitavecchia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8374" y="1964054"/>
            <a:ext cx="4965066" cy="4395789"/>
          </a:xfrm>
        </p:spPr>
        <p:txBody>
          <a:bodyPr>
            <a:noAutofit/>
          </a:bodyPr>
          <a:lstStyle/>
          <a:p>
            <a:pPr lvl="0"/>
            <a:r>
              <a:rPr lang="en-GB" sz="1800" dirty="0"/>
              <a:t>Encouraging use of LNG fuel for ships. </a:t>
            </a:r>
            <a:endParaRPr lang="en-GB" sz="1800" dirty="0" smtClean="0"/>
          </a:p>
          <a:p>
            <a:pPr lvl="1"/>
            <a:r>
              <a:rPr lang="en-GB" sz="1400" dirty="0" smtClean="0"/>
              <a:t>originally </a:t>
            </a:r>
            <a:r>
              <a:rPr lang="en-GB" sz="1400" dirty="0"/>
              <a:t>looked at </a:t>
            </a:r>
            <a:r>
              <a:rPr lang="en-GB" sz="1400" dirty="0" smtClean="0"/>
              <a:t>shore-side </a:t>
            </a:r>
            <a:r>
              <a:rPr lang="en-GB" sz="1400" dirty="0"/>
              <a:t>electricity for berthed </a:t>
            </a:r>
            <a:r>
              <a:rPr lang="en-GB" sz="1400" dirty="0" smtClean="0"/>
              <a:t>ships but half emissions </a:t>
            </a:r>
            <a:r>
              <a:rPr lang="en-GB" sz="1400" dirty="0"/>
              <a:t>were generated during manoeuvring when </a:t>
            </a:r>
            <a:r>
              <a:rPr lang="en-GB" sz="1400" dirty="0" smtClean="0"/>
              <a:t>not </a:t>
            </a:r>
            <a:r>
              <a:rPr lang="en-GB" sz="1400" dirty="0"/>
              <a:t>connected to the electricity supply </a:t>
            </a:r>
            <a:endParaRPr lang="en-GB" sz="1400" dirty="0" smtClean="0"/>
          </a:p>
          <a:p>
            <a:pPr lvl="0"/>
            <a:r>
              <a:rPr lang="en-GB" sz="1800" dirty="0" smtClean="0"/>
              <a:t>Project </a:t>
            </a:r>
            <a:r>
              <a:rPr lang="en-GB" sz="1800" smtClean="0"/>
              <a:t>of oscillating </a:t>
            </a:r>
            <a:r>
              <a:rPr lang="en-GB" sz="1800" dirty="0"/>
              <a:t>water column technology in the breakwaters of the port to generate electricity from the waves</a:t>
            </a:r>
          </a:p>
          <a:p>
            <a:pPr lvl="0"/>
            <a:r>
              <a:rPr lang="en-GB" sz="1800" dirty="0" smtClean="0"/>
              <a:t>Making </a:t>
            </a:r>
            <a:r>
              <a:rPr lang="en-GB" sz="1800" dirty="0"/>
              <a:t>clothes from plastic generated on board cruise ships and selling them to the passengers</a:t>
            </a:r>
            <a:r>
              <a:rPr lang="en-GB" sz="1800" dirty="0" smtClean="0"/>
              <a:t>.</a:t>
            </a:r>
          </a:p>
          <a:p>
            <a:pPr lvl="1"/>
            <a:r>
              <a:rPr lang="en-GB" sz="1400" dirty="0" smtClean="0"/>
              <a:t>Polyethylene </a:t>
            </a:r>
            <a:r>
              <a:rPr lang="en-GB" sz="1400" dirty="0"/>
              <a:t>terephthalate (PET) </a:t>
            </a:r>
            <a:r>
              <a:rPr lang="en-GB" sz="1400" dirty="0" smtClean="0"/>
              <a:t>from </a:t>
            </a:r>
            <a:r>
              <a:rPr lang="en-GB" sz="1400" dirty="0"/>
              <a:t>plastic bottles. </a:t>
            </a:r>
            <a:endParaRPr lang="en-GB" sz="1400" dirty="0" smtClean="0"/>
          </a:p>
          <a:p>
            <a:pPr lvl="1"/>
            <a:r>
              <a:rPr lang="en-GB" sz="1400" dirty="0" smtClean="0"/>
              <a:t>The </a:t>
            </a:r>
            <a:r>
              <a:rPr lang="en-GB" sz="1400" dirty="0"/>
              <a:t>small company developing this process are already at an advanced stage and have many demonstration </a:t>
            </a:r>
            <a:r>
              <a:rPr lang="en-GB" sz="1400" dirty="0" smtClean="0"/>
              <a:t>products</a:t>
            </a:r>
            <a:endParaRPr lang="en-GB" sz="1400" dirty="0"/>
          </a:p>
        </p:txBody>
      </p:sp>
      <p:pic>
        <p:nvPicPr>
          <p:cNvPr id="4098" name="Picture 2" descr="Image result for civitavecchia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065" y="1781174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07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35016" y="394811"/>
            <a:ext cx="268224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Investments - Projects Pipeline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35016" y="2115185"/>
            <a:ext cx="2773680" cy="4351338"/>
          </a:xfrm>
        </p:spPr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ver 500 projects</a:t>
            </a:r>
          </a:p>
          <a:p>
            <a:r>
              <a:rPr lang="en-GB" dirty="0"/>
              <a:t>r</a:t>
            </a:r>
            <a:r>
              <a:rPr lang="en-GB" dirty="0" smtClean="0"/>
              <a:t>eady to take up challenge</a:t>
            </a:r>
          </a:p>
          <a:p>
            <a:r>
              <a:rPr lang="en-GB" dirty="0"/>
              <a:t>i</a:t>
            </a:r>
            <a:r>
              <a:rPr lang="en-GB" dirty="0" smtClean="0"/>
              <a:t>nvestors increasingly interested</a:t>
            </a:r>
            <a:endParaRPr lang="en-GB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0"/>
            <a:ext cx="89408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c 8"/>
          <p:cNvSpPr/>
          <p:nvPr/>
        </p:nvSpPr>
        <p:spPr bwMode="auto">
          <a:xfrm>
            <a:off x="595226" y="5469143"/>
            <a:ext cx="1977520" cy="434920"/>
          </a:xfrm>
          <a:custGeom>
            <a:avLst/>
            <a:gdLst>
              <a:gd name="connsiteX0" fmla="*/ 864096 w 1728192"/>
              <a:gd name="connsiteY0" fmla="*/ 0 h 3096344"/>
              <a:gd name="connsiteX1" fmla="*/ 1728192 w 1728192"/>
              <a:gd name="connsiteY1" fmla="*/ 1548172 h 3096344"/>
              <a:gd name="connsiteX2" fmla="*/ 864096 w 1728192"/>
              <a:gd name="connsiteY2" fmla="*/ 1548172 h 3096344"/>
              <a:gd name="connsiteX3" fmla="*/ 864096 w 1728192"/>
              <a:gd name="connsiteY3" fmla="*/ 0 h 3096344"/>
              <a:gd name="connsiteX0" fmla="*/ 864096 w 1728192"/>
              <a:gd name="connsiteY0" fmla="*/ 0 h 3096344"/>
              <a:gd name="connsiteX1" fmla="*/ 1728192 w 1728192"/>
              <a:gd name="connsiteY1" fmla="*/ 1548172 h 3096344"/>
              <a:gd name="connsiteX0" fmla="*/ 0 w 864096"/>
              <a:gd name="connsiteY0" fmla="*/ 0 h 2620227"/>
              <a:gd name="connsiteX1" fmla="*/ 864096 w 864096"/>
              <a:gd name="connsiteY1" fmla="*/ 1548172 h 2620227"/>
              <a:gd name="connsiteX2" fmla="*/ 0 w 864096"/>
              <a:gd name="connsiteY2" fmla="*/ 1548172 h 2620227"/>
              <a:gd name="connsiteX3" fmla="*/ 0 w 864096"/>
              <a:gd name="connsiteY3" fmla="*/ 0 h 2620227"/>
              <a:gd name="connsiteX0" fmla="*/ 0 w 864096"/>
              <a:gd name="connsiteY0" fmla="*/ 0 h 2620227"/>
              <a:gd name="connsiteX1" fmla="*/ 533020 w 864096"/>
              <a:gd name="connsiteY1" fmla="*/ 2620227 h 2620227"/>
              <a:gd name="connsiteX0" fmla="*/ 0 w 864096"/>
              <a:gd name="connsiteY0" fmla="*/ 0 h 2620227"/>
              <a:gd name="connsiteX1" fmla="*/ 864096 w 864096"/>
              <a:gd name="connsiteY1" fmla="*/ 1548172 h 2620227"/>
              <a:gd name="connsiteX2" fmla="*/ 0 w 864096"/>
              <a:gd name="connsiteY2" fmla="*/ 1548172 h 2620227"/>
              <a:gd name="connsiteX3" fmla="*/ 0 w 864096"/>
              <a:gd name="connsiteY3" fmla="*/ 0 h 2620227"/>
              <a:gd name="connsiteX0" fmla="*/ 0 w 864096"/>
              <a:gd name="connsiteY0" fmla="*/ 0 h 2620227"/>
              <a:gd name="connsiteX1" fmla="*/ 533020 w 864096"/>
              <a:gd name="connsiteY1" fmla="*/ 2620227 h 2620227"/>
              <a:gd name="connsiteX0" fmla="*/ 346842 w 1210938"/>
              <a:gd name="connsiteY0" fmla="*/ 0 h 3172020"/>
              <a:gd name="connsiteX1" fmla="*/ 1210938 w 1210938"/>
              <a:gd name="connsiteY1" fmla="*/ 1548172 h 3172020"/>
              <a:gd name="connsiteX2" fmla="*/ 0 w 1210938"/>
              <a:gd name="connsiteY2" fmla="*/ 3172020 h 3172020"/>
              <a:gd name="connsiteX3" fmla="*/ 346842 w 1210938"/>
              <a:gd name="connsiteY3" fmla="*/ 0 h 3172020"/>
              <a:gd name="connsiteX0" fmla="*/ 346842 w 1210938"/>
              <a:gd name="connsiteY0" fmla="*/ 0 h 3172020"/>
              <a:gd name="connsiteX1" fmla="*/ 879862 w 1210938"/>
              <a:gd name="connsiteY1" fmla="*/ 2620227 h 3172020"/>
              <a:gd name="connsiteX0" fmla="*/ 506261 w 1370357"/>
              <a:gd name="connsiteY0" fmla="*/ 0 h 3172020"/>
              <a:gd name="connsiteX1" fmla="*/ 1370357 w 1370357"/>
              <a:gd name="connsiteY1" fmla="*/ 1548172 h 3172020"/>
              <a:gd name="connsiteX2" fmla="*/ 159419 w 1370357"/>
              <a:gd name="connsiteY2" fmla="*/ 3172020 h 3172020"/>
              <a:gd name="connsiteX3" fmla="*/ 506261 w 1370357"/>
              <a:gd name="connsiteY3" fmla="*/ 0 h 3172020"/>
              <a:gd name="connsiteX0" fmla="*/ 506261 w 1370357"/>
              <a:gd name="connsiteY0" fmla="*/ 0 h 3172020"/>
              <a:gd name="connsiteX1" fmla="*/ 1039281 w 1370357"/>
              <a:gd name="connsiteY1" fmla="*/ 2620227 h 3172020"/>
              <a:gd name="connsiteX0" fmla="*/ 546245 w 1410341"/>
              <a:gd name="connsiteY0" fmla="*/ 0 h 3172020"/>
              <a:gd name="connsiteX1" fmla="*/ 1410341 w 1410341"/>
              <a:gd name="connsiteY1" fmla="*/ 1548172 h 3172020"/>
              <a:gd name="connsiteX2" fmla="*/ 199403 w 1410341"/>
              <a:gd name="connsiteY2" fmla="*/ 3172020 h 3172020"/>
              <a:gd name="connsiteX3" fmla="*/ 546245 w 1410341"/>
              <a:gd name="connsiteY3" fmla="*/ 0 h 3172020"/>
              <a:gd name="connsiteX0" fmla="*/ 546245 w 1410341"/>
              <a:gd name="connsiteY0" fmla="*/ 0 h 3172020"/>
              <a:gd name="connsiteX1" fmla="*/ 1079265 w 1410341"/>
              <a:gd name="connsiteY1" fmla="*/ 2620227 h 3172020"/>
              <a:gd name="connsiteX0" fmla="*/ 546245 w 1410341"/>
              <a:gd name="connsiteY0" fmla="*/ 0 h 3172020"/>
              <a:gd name="connsiteX1" fmla="*/ 1410341 w 1410341"/>
              <a:gd name="connsiteY1" fmla="*/ 1548172 h 3172020"/>
              <a:gd name="connsiteX2" fmla="*/ 199403 w 1410341"/>
              <a:gd name="connsiteY2" fmla="*/ 3172020 h 3172020"/>
              <a:gd name="connsiteX3" fmla="*/ 546245 w 1410341"/>
              <a:gd name="connsiteY3" fmla="*/ 0 h 3172020"/>
              <a:gd name="connsiteX0" fmla="*/ 73280 w 1410341"/>
              <a:gd name="connsiteY0" fmla="*/ 0 h 3172020"/>
              <a:gd name="connsiteX1" fmla="*/ 1079265 w 1410341"/>
              <a:gd name="connsiteY1" fmla="*/ 2620227 h 3172020"/>
              <a:gd name="connsiteX0" fmla="*/ 546245 w 1410341"/>
              <a:gd name="connsiteY0" fmla="*/ 0 h 3172020"/>
              <a:gd name="connsiteX1" fmla="*/ 1410341 w 1410341"/>
              <a:gd name="connsiteY1" fmla="*/ 1548172 h 3172020"/>
              <a:gd name="connsiteX2" fmla="*/ 199403 w 1410341"/>
              <a:gd name="connsiteY2" fmla="*/ 3172020 h 3172020"/>
              <a:gd name="connsiteX3" fmla="*/ 546245 w 1410341"/>
              <a:gd name="connsiteY3" fmla="*/ 0 h 3172020"/>
              <a:gd name="connsiteX0" fmla="*/ 10218 w 1410341"/>
              <a:gd name="connsiteY0" fmla="*/ 15765 h 3172020"/>
              <a:gd name="connsiteX1" fmla="*/ 1079265 w 1410341"/>
              <a:gd name="connsiteY1" fmla="*/ 2620227 h 3172020"/>
              <a:gd name="connsiteX0" fmla="*/ 322460 w 1470335"/>
              <a:gd name="connsiteY0" fmla="*/ 0 h 3376972"/>
              <a:gd name="connsiteX1" fmla="*/ 1470335 w 1470335"/>
              <a:gd name="connsiteY1" fmla="*/ 1753124 h 3376972"/>
              <a:gd name="connsiteX2" fmla="*/ 259397 w 1470335"/>
              <a:gd name="connsiteY2" fmla="*/ 3376972 h 3376972"/>
              <a:gd name="connsiteX3" fmla="*/ 322460 w 1470335"/>
              <a:gd name="connsiteY3" fmla="*/ 0 h 3376972"/>
              <a:gd name="connsiteX0" fmla="*/ 70212 w 1470335"/>
              <a:gd name="connsiteY0" fmla="*/ 220717 h 3376972"/>
              <a:gd name="connsiteX1" fmla="*/ 1139259 w 1470335"/>
              <a:gd name="connsiteY1" fmla="*/ 2825179 h 337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0335" h="3376972" stroke="0" extrusionOk="0">
                <a:moveTo>
                  <a:pt x="322460" y="0"/>
                </a:moveTo>
                <a:cubicBezTo>
                  <a:pt x="799687" y="0"/>
                  <a:pt x="1470335" y="898092"/>
                  <a:pt x="1470335" y="1753124"/>
                </a:cubicBezTo>
                <a:cubicBezTo>
                  <a:pt x="945820" y="2919772"/>
                  <a:pt x="547429" y="3376972"/>
                  <a:pt x="259397" y="3376972"/>
                </a:cubicBezTo>
                <a:cubicBezTo>
                  <a:pt x="-302906" y="869204"/>
                  <a:pt x="206846" y="1057340"/>
                  <a:pt x="322460" y="0"/>
                </a:cubicBezTo>
                <a:close/>
              </a:path>
              <a:path w="1470335" h="3376972" fill="none">
                <a:moveTo>
                  <a:pt x="70212" y="220717"/>
                </a:moveTo>
                <a:cubicBezTo>
                  <a:pt x="547439" y="220717"/>
                  <a:pt x="1139259" y="1970147"/>
                  <a:pt x="1139259" y="2825179"/>
                </a:cubicBezTo>
              </a:path>
            </a:pathLst>
          </a:custGeom>
          <a:solidFill>
            <a:srgbClr val="FFFF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</a:pPr>
            <a:r>
              <a:rPr lang="fr-BE" sz="675" b="1" dirty="0" err="1">
                <a:solidFill>
                  <a:srgbClr val="0070C0"/>
                </a:solidFill>
                <a:latin typeface="Verdana" pitchFamily="34" charset="0"/>
              </a:rPr>
              <a:t>WestMED</a:t>
            </a:r>
            <a:r>
              <a:rPr lang="fr-BE" sz="675" b="1" dirty="0">
                <a:solidFill>
                  <a:srgbClr val="0070C0"/>
                </a:solidFill>
                <a:latin typeface="Verdana" pitchFamily="34" charset="0"/>
              </a:rPr>
              <a:t> Framework for Action</a:t>
            </a:r>
            <a:endParaRPr lang="en-GB" sz="675" b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294940" y="34820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800" b="1" i="0" noProof="1">
                <a:latin typeface="Arial" panose="020B0604020202020204" pitchFamily="34" charset="0"/>
                <a:cs typeface="Arial" panose="020B0604020202020204" pitchFamily="34" charset="0"/>
              </a:rPr>
              <a:t>Maritime Regional Cooperation (MRS/SBS)</a:t>
            </a:r>
            <a:endParaRPr lang="en-GB" altLang="en-US" sz="2800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"/>
            <a:ext cx="12192000" cy="6159260"/>
            <a:chOff x="0" y="1"/>
            <a:chExt cx="12192000" cy="615926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12192000" cy="615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Arc 8"/>
            <p:cNvSpPr/>
            <p:nvPr/>
          </p:nvSpPr>
          <p:spPr bwMode="auto">
            <a:xfrm rot="854365">
              <a:off x="3248474" y="3794111"/>
              <a:ext cx="4950055" cy="2126918"/>
            </a:xfrm>
            <a:custGeom>
              <a:avLst/>
              <a:gdLst>
                <a:gd name="connsiteX0" fmla="*/ 864096 w 1728192"/>
                <a:gd name="connsiteY0" fmla="*/ 0 h 3096344"/>
                <a:gd name="connsiteX1" fmla="*/ 1728192 w 1728192"/>
                <a:gd name="connsiteY1" fmla="*/ 1548172 h 3096344"/>
                <a:gd name="connsiteX2" fmla="*/ 864096 w 1728192"/>
                <a:gd name="connsiteY2" fmla="*/ 1548172 h 3096344"/>
                <a:gd name="connsiteX3" fmla="*/ 864096 w 1728192"/>
                <a:gd name="connsiteY3" fmla="*/ 0 h 3096344"/>
                <a:gd name="connsiteX0" fmla="*/ 864096 w 1728192"/>
                <a:gd name="connsiteY0" fmla="*/ 0 h 3096344"/>
                <a:gd name="connsiteX1" fmla="*/ 1728192 w 1728192"/>
                <a:gd name="connsiteY1" fmla="*/ 1548172 h 3096344"/>
                <a:gd name="connsiteX0" fmla="*/ 0 w 864096"/>
                <a:gd name="connsiteY0" fmla="*/ 0 h 2620227"/>
                <a:gd name="connsiteX1" fmla="*/ 864096 w 864096"/>
                <a:gd name="connsiteY1" fmla="*/ 1548172 h 2620227"/>
                <a:gd name="connsiteX2" fmla="*/ 0 w 864096"/>
                <a:gd name="connsiteY2" fmla="*/ 1548172 h 2620227"/>
                <a:gd name="connsiteX3" fmla="*/ 0 w 864096"/>
                <a:gd name="connsiteY3" fmla="*/ 0 h 2620227"/>
                <a:gd name="connsiteX0" fmla="*/ 0 w 864096"/>
                <a:gd name="connsiteY0" fmla="*/ 0 h 2620227"/>
                <a:gd name="connsiteX1" fmla="*/ 533020 w 864096"/>
                <a:gd name="connsiteY1" fmla="*/ 2620227 h 2620227"/>
                <a:gd name="connsiteX0" fmla="*/ 0 w 864096"/>
                <a:gd name="connsiteY0" fmla="*/ 0 h 2620227"/>
                <a:gd name="connsiteX1" fmla="*/ 864096 w 864096"/>
                <a:gd name="connsiteY1" fmla="*/ 1548172 h 2620227"/>
                <a:gd name="connsiteX2" fmla="*/ 0 w 864096"/>
                <a:gd name="connsiteY2" fmla="*/ 1548172 h 2620227"/>
                <a:gd name="connsiteX3" fmla="*/ 0 w 864096"/>
                <a:gd name="connsiteY3" fmla="*/ 0 h 2620227"/>
                <a:gd name="connsiteX0" fmla="*/ 0 w 864096"/>
                <a:gd name="connsiteY0" fmla="*/ 0 h 2620227"/>
                <a:gd name="connsiteX1" fmla="*/ 533020 w 864096"/>
                <a:gd name="connsiteY1" fmla="*/ 2620227 h 2620227"/>
                <a:gd name="connsiteX0" fmla="*/ 346842 w 1210938"/>
                <a:gd name="connsiteY0" fmla="*/ 0 h 3172020"/>
                <a:gd name="connsiteX1" fmla="*/ 1210938 w 1210938"/>
                <a:gd name="connsiteY1" fmla="*/ 1548172 h 3172020"/>
                <a:gd name="connsiteX2" fmla="*/ 0 w 1210938"/>
                <a:gd name="connsiteY2" fmla="*/ 3172020 h 3172020"/>
                <a:gd name="connsiteX3" fmla="*/ 346842 w 1210938"/>
                <a:gd name="connsiteY3" fmla="*/ 0 h 3172020"/>
                <a:gd name="connsiteX0" fmla="*/ 346842 w 1210938"/>
                <a:gd name="connsiteY0" fmla="*/ 0 h 3172020"/>
                <a:gd name="connsiteX1" fmla="*/ 879862 w 1210938"/>
                <a:gd name="connsiteY1" fmla="*/ 2620227 h 3172020"/>
                <a:gd name="connsiteX0" fmla="*/ 506261 w 1370357"/>
                <a:gd name="connsiteY0" fmla="*/ 0 h 3172020"/>
                <a:gd name="connsiteX1" fmla="*/ 1370357 w 1370357"/>
                <a:gd name="connsiteY1" fmla="*/ 1548172 h 3172020"/>
                <a:gd name="connsiteX2" fmla="*/ 159419 w 1370357"/>
                <a:gd name="connsiteY2" fmla="*/ 3172020 h 3172020"/>
                <a:gd name="connsiteX3" fmla="*/ 506261 w 1370357"/>
                <a:gd name="connsiteY3" fmla="*/ 0 h 3172020"/>
                <a:gd name="connsiteX0" fmla="*/ 506261 w 1370357"/>
                <a:gd name="connsiteY0" fmla="*/ 0 h 3172020"/>
                <a:gd name="connsiteX1" fmla="*/ 1039281 w 1370357"/>
                <a:gd name="connsiteY1" fmla="*/ 2620227 h 3172020"/>
                <a:gd name="connsiteX0" fmla="*/ 546245 w 1410341"/>
                <a:gd name="connsiteY0" fmla="*/ 0 h 3172020"/>
                <a:gd name="connsiteX1" fmla="*/ 1410341 w 1410341"/>
                <a:gd name="connsiteY1" fmla="*/ 1548172 h 3172020"/>
                <a:gd name="connsiteX2" fmla="*/ 199403 w 1410341"/>
                <a:gd name="connsiteY2" fmla="*/ 3172020 h 3172020"/>
                <a:gd name="connsiteX3" fmla="*/ 546245 w 1410341"/>
                <a:gd name="connsiteY3" fmla="*/ 0 h 3172020"/>
                <a:gd name="connsiteX0" fmla="*/ 546245 w 1410341"/>
                <a:gd name="connsiteY0" fmla="*/ 0 h 3172020"/>
                <a:gd name="connsiteX1" fmla="*/ 1079265 w 1410341"/>
                <a:gd name="connsiteY1" fmla="*/ 2620227 h 3172020"/>
                <a:gd name="connsiteX0" fmla="*/ 546245 w 1410341"/>
                <a:gd name="connsiteY0" fmla="*/ 0 h 3172020"/>
                <a:gd name="connsiteX1" fmla="*/ 1410341 w 1410341"/>
                <a:gd name="connsiteY1" fmla="*/ 1548172 h 3172020"/>
                <a:gd name="connsiteX2" fmla="*/ 199403 w 1410341"/>
                <a:gd name="connsiteY2" fmla="*/ 3172020 h 3172020"/>
                <a:gd name="connsiteX3" fmla="*/ 546245 w 1410341"/>
                <a:gd name="connsiteY3" fmla="*/ 0 h 3172020"/>
                <a:gd name="connsiteX0" fmla="*/ 73280 w 1410341"/>
                <a:gd name="connsiteY0" fmla="*/ 0 h 3172020"/>
                <a:gd name="connsiteX1" fmla="*/ 1079265 w 1410341"/>
                <a:gd name="connsiteY1" fmla="*/ 2620227 h 3172020"/>
                <a:gd name="connsiteX0" fmla="*/ 546245 w 1410341"/>
                <a:gd name="connsiteY0" fmla="*/ 0 h 3172020"/>
                <a:gd name="connsiteX1" fmla="*/ 1410341 w 1410341"/>
                <a:gd name="connsiteY1" fmla="*/ 1548172 h 3172020"/>
                <a:gd name="connsiteX2" fmla="*/ 199403 w 1410341"/>
                <a:gd name="connsiteY2" fmla="*/ 3172020 h 3172020"/>
                <a:gd name="connsiteX3" fmla="*/ 546245 w 1410341"/>
                <a:gd name="connsiteY3" fmla="*/ 0 h 3172020"/>
                <a:gd name="connsiteX0" fmla="*/ 10218 w 1410341"/>
                <a:gd name="connsiteY0" fmla="*/ 15765 h 3172020"/>
                <a:gd name="connsiteX1" fmla="*/ 1079265 w 1410341"/>
                <a:gd name="connsiteY1" fmla="*/ 2620227 h 3172020"/>
                <a:gd name="connsiteX0" fmla="*/ 322460 w 1470335"/>
                <a:gd name="connsiteY0" fmla="*/ 0 h 3376972"/>
                <a:gd name="connsiteX1" fmla="*/ 1470335 w 1470335"/>
                <a:gd name="connsiteY1" fmla="*/ 1753124 h 3376972"/>
                <a:gd name="connsiteX2" fmla="*/ 259397 w 1470335"/>
                <a:gd name="connsiteY2" fmla="*/ 3376972 h 3376972"/>
                <a:gd name="connsiteX3" fmla="*/ 322460 w 1470335"/>
                <a:gd name="connsiteY3" fmla="*/ 0 h 3376972"/>
                <a:gd name="connsiteX0" fmla="*/ 70212 w 1470335"/>
                <a:gd name="connsiteY0" fmla="*/ 220717 h 3376972"/>
                <a:gd name="connsiteX1" fmla="*/ 1139259 w 1470335"/>
                <a:gd name="connsiteY1" fmla="*/ 2825179 h 337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0335" h="3376972" stroke="0" extrusionOk="0">
                  <a:moveTo>
                    <a:pt x="322460" y="0"/>
                  </a:moveTo>
                  <a:cubicBezTo>
                    <a:pt x="799687" y="0"/>
                    <a:pt x="1470335" y="898092"/>
                    <a:pt x="1470335" y="1753124"/>
                  </a:cubicBezTo>
                  <a:cubicBezTo>
                    <a:pt x="945820" y="2919772"/>
                    <a:pt x="547429" y="3376972"/>
                    <a:pt x="259397" y="3376972"/>
                  </a:cubicBezTo>
                  <a:cubicBezTo>
                    <a:pt x="-302906" y="869204"/>
                    <a:pt x="206846" y="1057340"/>
                    <a:pt x="322460" y="0"/>
                  </a:cubicBezTo>
                  <a:close/>
                </a:path>
                <a:path w="1470335" h="3376972" fill="none">
                  <a:moveTo>
                    <a:pt x="70212" y="220717"/>
                  </a:moveTo>
                  <a:cubicBezTo>
                    <a:pt x="547439" y="220717"/>
                    <a:pt x="1139259" y="1970147"/>
                    <a:pt x="1139259" y="2825179"/>
                  </a:cubicBezTo>
                </a:path>
              </a:pathLst>
            </a:custGeom>
            <a:solidFill>
              <a:srgbClr val="FFFF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2381" fontAlgn="base">
                <a:spcBef>
                  <a:spcPct val="0"/>
                </a:spcBef>
                <a:spcAft>
                  <a:spcPct val="0"/>
                </a:spcAft>
              </a:pPr>
              <a:endParaRPr lang="en-GB" sz="675" b="1" dirty="0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 rot="20085815">
              <a:off x="6690869" y="4224705"/>
              <a:ext cx="1646841" cy="15505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 b="0"/>
            </a:p>
          </p:txBody>
        </p:sp>
      </p:grpSp>
    </p:spTree>
    <p:extLst>
      <p:ext uri="{BB962C8B-B14F-4D97-AF65-F5344CB8AC3E}">
        <p14:creationId xmlns:p14="http://schemas.microsoft.com/office/powerpoint/2010/main" val="154419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12EBA-78C8-4ED6-90F5-5A8E883D1437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alt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3863752" y="2636912"/>
            <a:ext cx="576064" cy="864096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999656" y="4725144"/>
            <a:ext cx="1368152" cy="936104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76777" y="3648974"/>
            <a:ext cx="1362974" cy="13025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537494" y="3501008"/>
            <a:ext cx="1345721" cy="79926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4" descr="MediterraneanSea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8"/>
            <a:ext cx="12192000" cy="68523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xtLst/>
        </p:spPr>
      </p:pic>
      <p:sp>
        <p:nvSpPr>
          <p:cNvPr id="17" name="Oval 16"/>
          <p:cNvSpPr/>
          <p:nvPr/>
        </p:nvSpPr>
        <p:spPr bwMode="auto">
          <a:xfrm>
            <a:off x="2655926" y="2181696"/>
            <a:ext cx="2616162" cy="11534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2091005" y="3319184"/>
            <a:ext cx="2265838" cy="140595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522865" y="4452446"/>
            <a:ext cx="2401685" cy="203998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fontAlgn="base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rgbClr val="0F5494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88955" y="2524263"/>
            <a:ext cx="117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Safety &amp; Security</a:t>
            </a:r>
            <a:endParaRPr lang="en-GB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96860" y="5204872"/>
            <a:ext cx="120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Maritime Governance</a:t>
            </a:r>
            <a:endParaRPr lang="en-GB" sz="1200" b="1" dirty="0"/>
          </a:p>
        </p:txBody>
      </p:sp>
      <p:sp>
        <p:nvSpPr>
          <p:cNvPr id="24" name="Oval 23"/>
          <p:cNvSpPr/>
          <p:nvPr/>
        </p:nvSpPr>
        <p:spPr bwMode="auto">
          <a:xfrm>
            <a:off x="5906535" y="2807594"/>
            <a:ext cx="2329623" cy="2180302"/>
          </a:xfrm>
          <a:prstGeom prst="ellipse">
            <a:avLst/>
          </a:prstGeom>
          <a:solidFill>
            <a:srgbClr val="FFCCFF">
              <a:alpha val="43000"/>
            </a:srgbClr>
          </a:solidFill>
          <a:ln w="158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09254" y="3132583"/>
            <a:ext cx="2063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FF00"/>
                </a:solidFill>
              </a:rPr>
              <a:t>Maritime Surveillance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Anti-pollution planning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MSP – MPA - ICZM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Maritime transport dev.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Alternative fuels (LNG)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BLUEMED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Maritime Clusters</a:t>
            </a:r>
          </a:p>
          <a:p>
            <a:r>
              <a:rPr lang="en-GB" sz="1200" dirty="0" smtClean="0">
                <a:solidFill>
                  <a:srgbClr val="FFFF00"/>
                </a:solidFill>
              </a:rPr>
              <a:t>Education and Training </a:t>
            </a:r>
            <a:endParaRPr lang="en-GB" sz="1200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7152352" y="1770517"/>
            <a:ext cx="133103" cy="1091138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946988" y="2176327"/>
            <a:ext cx="330240" cy="936578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7499719" y="2316457"/>
            <a:ext cx="815666" cy="573706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7985543" y="3215152"/>
            <a:ext cx="708392" cy="110424"/>
          </a:xfrm>
          <a:prstGeom prst="straightConnector1">
            <a:avLst/>
          </a:prstGeom>
          <a:noFill/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4969084" y="3068961"/>
            <a:ext cx="1027296" cy="40045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22" idx="3"/>
          </p:cNvCxnSpPr>
          <p:nvPr/>
        </p:nvCxnSpPr>
        <p:spPr bwMode="auto">
          <a:xfrm flipV="1">
            <a:off x="4333381" y="3776980"/>
            <a:ext cx="1505486" cy="150879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5482732" y="4300268"/>
            <a:ext cx="547492" cy="395190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Oval 45"/>
          <p:cNvSpPr/>
          <p:nvPr/>
        </p:nvSpPr>
        <p:spPr bwMode="auto">
          <a:xfrm>
            <a:off x="1109597" y="1467028"/>
            <a:ext cx="1453731" cy="6191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8860506" y="400050"/>
            <a:ext cx="1400175" cy="68520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8338" y="1508907"/>
            <a:ext cx="117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WestMED Goals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8775908" y="389808"/>
            <a:ext cx="156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Adriatic Ionian </a:t>
            </a:r>
          </a:p>
          <a:p>
            <a:pPr algn="ctr"/>
            <a:r>
              <a:rPr lang="en-GB" sz="1400" dirty="0" smtClean="0"/>
              <a:t>Pillars</a:t>
            </a:r>
            <a:endParaRPr lang="en-GB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362" y="1260224"/>
            <a:ext cx="1755800" cy="853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32091" y="1590850"/>
            <a:ext cx="1547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92D050"/>
                </a:solidFill>
              </a:rPr>
              <a:t>Blue Growth</a:t>
            </a:r>
            <a:endParaRPr lang="en-GB" sz="1400" b="1" dirty="0">
              <a:solidFill>
                <a:srgbClr val="92D05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407" y="752421"/>
            <a:ext cx="1908213" cy="9327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14610" y="968657"/>
            <a:ext cx="1588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Connecting the Region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490" y="1498736"/>
            <a:ext cx="1737511" cy="9327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160579" y="1778063"/>
            <a:ext cx="1548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/>
              <a:t>Enviromental</a:t>
            </a:r>
            <a:r>
              <a:rPr lang="en-GB" sz="1400" b="1" dirty="0" smtClean="0"/>
              <a:t> quality</a:t>
            </a:r>
            <a:endParaRPr lang="en-GB" sz="14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935" y="2636912"/>
            <a:ext cx="1725318" cy="9327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60507" y="2844987"/>
            <a:ext cx="1400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Sustainable</a:t>
            </a:r>
          </a:p>
          <a:p>
            <a:pPr algn="ctr"/>
            <a:r>
              <a:rPr lang="en-GB" sz="1400" b="1" dirty="0" smtClean="0"/>
              <a:t>Tourism</a:t>
            </a:r>
            <a:endParaRPr lang="en-GB" sz="14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241" y="2411681"/>
            <a:ext cx="1187104" cy="72354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147586" y="3468483"/>
            <a:ext cx="1262405" cy="10577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56498" y="3604693"/>
            <a:ext cx="137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Sustainable consumption &amp; production</a:t>
            </a:r>
            <a:endParaRPr lang="en-GB" sz="1200" b="1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418" y="4972579"/>
            <a:ext cx="1016487" cy="105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2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548681"/>
            <a:ext cx="8229600" cy="936625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Thank you for your attention 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-1104800" y="5373217"/>
            <a:ext cx="10585176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r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EC Square Sans Pro Light" panose="020B0506000000020004" pitchFamily="34" charset="0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IE" sz="2400" kern="0" dirty="0">
                <a:solidFill>
                  <a:srgbClr val="FFFFFF"/>
                </a:solidFill>
              </a:rPr>
              <a:t>Magdalena-Andreea.Strachinescu-Olteanu@ec.europa.eu</a:t>
            </a:r>
            <a:endParaRPr lang="en-GB" sz="2400" kern="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6936" y="1970168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kern="0" dirty="0">
                <a:solidFill>
                  <a:srgbClr val="FFFFFF"/>
                </a:solidFill>
                <a:latin typeface="Calibri" panose="020F0502020204030204"/>
              </a:rPr>
              <a:t> </a:t>
            </a:r>
            <a:r>
              <a:rPr lang="en-GB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b="1" kern="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stracma</a:t>
            </a:r>
            <a:endParaRPr lang="en-GB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altLang="en-US" b="1" kern="0" dirty="0">
                <a:solidFill>
                  <a:srgbClr val="FFFFFF"/>
                </a:solidFill>
                <a:latin typeface="Calibri" panose="020F0502020204030204"/>
              </a:rPr>
              <a:t>		                                       Andreea </a:t>
            </a:r>
            <a:r>
              <a:rPr lang="en-GB" altLang="en-US" b="1" kern="0" dirty="0" err="1">
                <a:solidFill>
                  <a:srgbClr val="FFFFFF"/>
                </a:solidFill>
                <a:latin typeface="Calibri" panose="020F0502020204030204"/>
              </a:rPr>
              <a:t>Strachinescu</a:t>
            </a:r>
            <a:endParaRPr lang="en-GB" b="1" kern="0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884" y="1916832"/>
            <a:ext cx="432048" cy="432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654" y="2524187"/>
            <a:ext cx="1010229" cy="50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4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Emerging sectors</a:t>
            </a:r>
          </a:p>
        </p:txBody>
      </p:sp>
      <p:sp>
        <p:nvSpPr>
          <p:cNvPr id="5" name="Hexagon 4"/>
          <p:cNvSpPr/>
          <p:nvPr/>
        </p:nvSpPr>
        <p:spPr>
          <a:xfrm>
            <a:off x="2944770" y="3153283"/>
            <a:ext cx="1832727" cy="1376955"/>
          </a:xfrm>
          <a:prstGeom prst="hexagon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20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blue economy</a:t>
            </a:r>
          </a:p>
        </p:txBody>
      </p:sp>
      <p:sp>
        <p:nvSpPr>
          <p:cNvPr id="7" name="Hexagon 6"/>
          <p:cNvSpPr/>
          <p:nvPr/>
        </p:nvSpPr>
        <p:spPr>
          <a:xfrm>
            <a:off x="3059314" y="1196752"/>
            <a:ext cx="1603636" cy="1204836"/>
          </a:xfrm>
          <a:prstGeom prst="hexagon">
            <a:avLst/>
          </a:prstGeom>
          <a:solidFill>
            <a:srgbClr val="0070C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shipbuilding</a:t>
            </a:r>
          </a:p>
        </p:txBody>
      </p:sp>
      <p:sp>
        <p:nvSpPr>
          <p:cNvPr id="8" name="Hexagon 7"/>
          <p:cNvSpPr/>
          <p:nvPr/>
        </p:nvSpPr>
        <p:spPr>
          <a:xfrm>
            <a:off x="1559496" y="2283840"/>
            <a:ext cx="1603636" cy="1204836"/>
          </a:xfrm>
          <a:prstGeom prst="hexagon">
            <a:avLst/>
          </a:prstGeom>
          <a:solidFill>
            <a:srgbClr val="0070C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fishing aquaculture</a:t>
            </a:r>
          </a:p>
        </p:txBody>
      </p:sp>
      <p:sp>
        <p:nvSpPr>
          <p:cNvPr id="9" name="Hexagon 8"/>
          <p:cNvSpPr/>
          <p:nvPr/>
        </p:nvSpPr>
        <p:spPr>
          <a:xfrm>
            <a:off x="1559496" y="4294827"/>
            <a:ext cx="1603636" cy="1204836"/>
          </a:xfrm>
          <a:prstGeom prst="hexagon">
            <a:avLst/>
          </a:prstGeom>
          <a:solidFill>
            <a:srgbClr val="0070C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shipping</a:t>
            </a:r>
          </a:p>
        </p:txBody>
      </p:sp>
      <p:sp>
        <p:nvSpPr>
          <p:cNvPr id="10" name="Hexagon 9"/>
          <p:cNvSpPr/>
          <p:nvPr/>
        </p:nvSpPr>
        <p:spPr>
          <a:xfrm>
            <a:off x="3059314" y="5221797"/>
            <a:ext cx="1603636" cy="1204836"/>
          </a:xfrm>
          <a:prstGeom prst="hexagon">
            <a:avLst/>
          </a:prstGeom>
          <a:solidFill>
            <a:srgbClr val="0070C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tourism</a:t>
            </a:r>
          </a:p>
        </p:txBody>
      </p:sp>
      <p:sp>
        <p:nvSpPr>
          <p:cNvPr id="11" name="Hexagon 10"/>
          <p:cNvSpPr/>
          <p:nvPr/>
        </p:nvSpPr>
        <p:spPr>
          <a:xfrm>
            <a:off x="4592757" y="4255239"/>
            <a:ext cx="1603636" cy="1204836"/>
          </a:xfrm>
          <a:prstGeom prst="hexagon">
            <a:avLst/>
          </a:prstGeom>
          <a:solidFill>
            <a:srgbClr val="0070C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oil and gas</a:t>
            </a:r>
          </a:p>
        </p:txBody>
      </p:sp>
      <p:sp>
        <p:nvSpPr>
          <p:cNvPr id="12" name="Hexagon 11"/>
          <p:cNvSpPr/>
          <p:nvPr/>
        </p:nvSpPr>
        <p:spPr>
          <a:xfrm>
            <a:off x="4592757" y="2225797"/>
            <a:ext cx="1603636" cy="1204836"/>
          </a:xfrm>
          <a:prstGeom prst="hexagon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bio-technology</a:t>
            </a:r>
          </a:p>
        </p:txBody>
      </p:sp>
      <p:sp>
        <p:nvSpPr>
          <p:cNvPr id="13" name="Hexagon 12"/>
          <p:cNvSpPr/>
          <p:nvPr/>
        </p:nvSpPr>
        <p:spPr>
          <a:xfrm>
            <a:off x="5979202" y="3239341"/>
            <a:ext cx="1603636" cy="1204836"/>
          </a:xfrm>
          <a:prstGeom prst="hexagon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coastal protection</a:t>
            </a:r>
          </a:p>
        </p:txBody>
      </p:sp>
      <p:sp>
        <p:nvSpPr>
          <p:cNvPr id="14" name="Hexagon 13"/>
          <p:cNvSpPr/>
          <p:nvPr/>
        </p:nvSpPr>
        <p:spPr>
          <a:xfrm>
            <a:off x="5979202" y="1311925"/>
            <a:ext cx="1603636" cy="1204836"/>
          </a:xfrm>
          <a:prstGeom prst="hexagon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renewable energy</a:t>
            </a:r>
          </a:p>
        </p:txBody>
      </p:sp>
      <p:sp>
        <p:nvSpPr>
          <p:cNvPr id="15" name="Hexagon 14"/>
          <p:cNvSpPr/>
          <p:nvPr/>
        </p:nvSpPr>
        <p:spPr>
          <a:xfrm>
            <a:off x="7427534" y="4247341"/>
            <a:ext cx="1603636" cy="1204836"/>
          </a:xfrm>
          <a:prstGeom prst="hexagon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marine technology</a:t>
            </a:r>
          </a:p>
        </p:txBody>
      </p:sp>
      <p:sp>
        <p:nvSpPr>
          <p:cNvPr id="16" name="Hexagon 15"/>
          <p:cNvSpPr/>
          <p:nvPr/>
        </p:nvSpPr>
        <p:spPr>
          <a:xfrm>
            <a:off x="7427534" y="2303497"/>
            <a:ext cx="1603636" cy="1204836"/>
          </a:xfrm>
          <a:prstGeom prst="hexagon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desalination</a:t>
            </a:r>
          </a:p>
        </p:txBody>
      </p:sp>
      <p:sp>
        <p:nvSpPr>
          <p:cNvPr id="17" name="Hexagon 16"/>
          <p:cNvSpPr/>
          <p:nvPr/>
        </p:nvSpPr>
        <p:spPr>
          <a:xfrm>
            <a:off x="5979202" y="5244651"/>
            <a:ext cx="1603636" cy="1204836"/>
          </a:xfrm>
          <a:prstGeom prst="hexagon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circular economy</a:t>
            </a:r>
          </a:p>
        </p:txBody>
      </p:sp>
      <p:sp>
        <p:nvSpPr>
          <p:cNvPr id="18" name="Hexagon 17"/>
          <p:cNvSpPr/>
          <p:nvPr/>
        </p:nvSpPr>
        <p:spPr>
          <a:xfrm>
            <a:off x="8841229" y="3239341"/>
            <a:ext cx="1603636" cy="1204836"/>
          </a:xfrm>
          <a:prstGeom prst="hexagon">
            <a:avLst/>
          </a:prstGeom>
          <a:solidFill>
            <a:srgbClr val="00B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457200">
              <a:defRPr/>
            </a:pPr>
            <a:r>
              <a:rPr lang="en-GB" sz="1600" dirty="0">
                <a:solidFill>
                  <a:srgbClr val="FFFFFF"/>
                </a:solidFill>
                <a:latin typeface="Avenir Next Cyr W04 Light" panose="020B0403020202020204" pitchFamily="34" charset="0"/>
              </a:rPr>
              <a:t>innovative aquaculture</a:t>
            </a:r>
          </a:p>
        </p:txBody>
      </p:sp>
    </p:spTree>
    <p:extLst>
      <p:ext uri="{BB962C8B-B14F-4D97-AF65-F5344CB8AC3E}">
        <p14:creationId xmlns:p14="http://schemas.microsoft.com/office/powerpoint/2010/main" val="9419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Offshore Wind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34841" y="3778179"/>
            <a:ext cx="5657159" cy="3079821"/>
          </a:xfrm>
          <a:solidFill>
            <a:schemeClr val="bg1"/>
          </a:solidFill>
        </p:spPr>
        <p:txBody>
          <a:bodyPr/>
          <a:lstStyle/>
          <a:p>
            <a:r>
              <a:rPr lang="fr-BE" dirty="0"/>
              <a:t>85% of </a:t>
            </a:r>
            <a:r>
              <a:rPr lang="fr-BE" dirty="0" err="1"/>
              <a:t>installed</a:t>
            </a:r>
            <a:r>
              <a:rPr lang="fr-BE" dirty="0"/>
              <a:t> offshore </a:t>
            </a:r>
            <a:r>
              <a:rPr lang="fr-BE" dirty="0" err="1"/>
              <a:t>wind</a:t>
            </a:r>
            <a:r>
              <a:rPr lang="fr-BE" dirty="0"/>
              <a:t> </a:t>
            </a:r>
            <a:r>
              <a:rPr lang="fr-BE" dirty="0" err="1" smtClean="0"/>
              <a:t>capacity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in </a:t>
            </a:r>
            <a:r>
              <a:rPr lang="fr-BE" dirty="0"/>
              <a:t>Europe; </a:t>
            </a:r>
            <a:endParaRPr lang="fr-BE" dirty="0" smtClean="0"/>
          </a:p>
          <a:p>
            <a:r>
              <a:rPr lang="fr-BE" dirty="0" smtClean="0"/>
              <a:t>14</a:t>
            </a:r>
            <a:r>
              <a:rPr lang="fr-BE" dirty="0"/>
              <a:t>% in China; </a:t>
            </a:r>
            <a:endParaRPr lang="fr-BE" dirty="0" smtClean="0"/>
          </a:p>
          <a:p>
            <a:r>
              <a:rPr lang="fr-BE" dirty="0" smtClean="0"/>
              <a:t>large </a:t>
            </a:r>
            <a:r>
              <a:rPr lang="fr-BE" dirty="0" err="1"/>
              <a:t>potential</a:t>
            </a:r>
            <a:r>
              <a:rPr lang="fr-BE" dirty="0"/>
              <a:t> for </a:t>
            </a:r>
            <a:r>
              <a:rPr lang="fr-BE" dirty="0" err="1"/>
              <a:t>further</a:t>
            </a:r>
            <a:r>
              <a:rPr lang="fr-BE" dirty="0"/>
              <a:t> </a:t>
            </a:r>
            <a:r>
              <a:rPr lang="fr-BE" dirty="0" err="1" smtClean="0"/>
              <a:t>growth</a:t>
            </a:r>
            <a:endParaRPr lang="fr-BE" dirty="0" smtClean="0"/>
          </a:p>
          <a:p>
            <a:r>
              <a:rPr lang="fr-BE" dirty="0" smtClean="0"/>
              <a:t>36% more </a:t>
            </a:r>
            <a:r>
              <a:rPr lang="fr-BE" dirty="0" err="1" smtClean="0"/>
              <a:t>electricity</a:t>
            </a:r>
            <a:r>
              <a:rPr lang="fr-BE" dirty="0" smtClean="0"/>
              <a:t> </a:t>
            </a:r>
            <a:r>
              <a:rPr lang="fr-BE" dirty="0" err="1" smtClean="0"/>
              <a:t>generated</a:t>
            </a:r>
            <a:r>
              <a:rPr lang="fr-BE" dirty="0" smtClean="0"/>
              <a:t> </a:t>
            </a:r>
            <a:r>
              <a:rPr lang="fr-BE" dirty="0" err="1" smtClean="0"/>
              <a:t>than</a:t>
            </a:r>
            <a:r>
              <a:rPr lang="fr-BE" dirty="0" smtClean="0"/>
              <a:t> </a:t>
            </a:r>
            <a:r>
              <a:rPr lang="fr-BE" dirty="0" err="1" smtClean="0"/>
              <a:t>similar</a:t>
            </a:r>
            <a:r>
              <a:rPr lang="fr-BE" dirty="0" smtClean="0"/>
              <a:t> turbines </a:t>
            </a:r>
            <a:r>
              <a:rPr lang="fr-BE" dirty="0" err="1" smtClean="0"/>
              <a:t>onshore</a:t>
            </a:r>
            <a:r>
              <a:rPr lang="fr-BE" dirty="0" smtClean="0"/>
              <a:t> </a:t>
            </a:r>
            <a:endParaRPr lang="fr-BE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375" t="7919" r="375" b="3175"/>
          <a:stretch/>
        </p:blipFill>
        <p:spPr>
          <a:xfrm>
            <a:off x="0" y="3778179"/>
            <a:ext cx="6534841" cy="307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0"/>
            <a:ext cx="11252200" cy="1325563"/>
          </a:xfrm>
        </p:spPr>
        <p:txBody>
          <a:bodyPr/>
          <a:lstStyle/>
          <a:p>
            <a:r>
              <a:rPr lang="en-GB" dirty="0" smtClean="0"/>
              <a:t>Clean Planet Scenarios – zero carbon by 2050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37680" y="3870960"/>
            <a:ext cx="5354320" cy="298704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ym typeface="Symbol" panose="05050102010706020507" pitchFamily="18" charset="2"/>
              </a:rPr>
              <a:t>100% </a:t>
            </a:r>
            <a:r>
              <a:rPr lang="en-US" sz="3200" dirty="0" smtClean="0"/>
              <a:t>increase in electricity consumption</a:t>
            </a:r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lectric cars</a:t>
            </a:r>
          </a:p>
          <a:p>
            <a:pPr lvl="1"/>
            <a:r>
              <a:rPr lang="en-US" sz="2800" dirty="0" smtClean="0"/>
              <a:t>heat pumps</a:t>
            </a:r>
          </a:p>
          <a:p>
            <a:pPr lvl="1"/>
            <a:r>
              <a:rPr lang="en-US" sz="2800" dirty="0" err="1" smtClean="0"/>
              <a:t>digitalisation</a:t>
            </a:r>
            <a:r>
              <a:rPr lang="en-US" sz="2800" dirty="0" smtClean="0"/>
              <a:t> </a:t>
            </a:r>
          </a:p>
          <a:p>
            <a:r>
              <a:rPr lang="en-US" sz="3200" dirty="0" smtClean="0"/>
              <a:t>at least a quarter generated offshore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740"/>
            <a:ext cx="6837680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7680" y="0"/>
            <a:ext cx="10515600" cy="1325563"/>
          </a:xfrm>
        </p:spPr>
        <p:txBody>
          <a:bodyPr/>
          <a:lstStyle/>
          <a:p>
            <a:r>
              <a:rPr lang="en-GB" dirty="0" smtClean="0"/>
              <a:t>The challenge of deeper waters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2982"/>
            <a:ext cx="3068320" cy="289845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n</a:t>
            </a:r>
            <a:r>
              <a:rPr lang="en-GB" dirty="0" smtClean="0"/>
              <a:t>arrow continental shelf in Iberian coast and Mediterranean</a:t>
            </a:r>
          </a:p>
          <a:p>
            <a:r>
              <a:rPr lang="en-GB" dirty="0"/>
              <a:t>n</a:t>
            </a:r>
            <a:r>
              <a:rPr lang="en-GB" dirty="0" smtClean="0"/>
              <a:t>ot feasible for fixed wind turbines</a:t>
            </a:r>
            <a:endParaRPr lang="en-GB" dirty="0"/>
          </a:p>
        </p:txBody>
      </p:sp>
      <p:pic>
        <p:nvPicPr>
          <p:cNvPr id="2050" name="Picture 2" descr="Image result for emodnet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880" y="5643880"/>
            <a:ext cx="1214120" cy="1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6319520" cy="1325563"/>
          </a:xfrm>
        </p:spPr>
        <p:txBody>
          <a:bodyPr/>
          <a:lstStyle/>
          <a:p>
            <a:pPr algn="ctr"/>
            <a:r>
              <a:rPr lang="en-GB" dirty="0" smtClean="0"/>
              <a:t>The future is already here</a:t>
            </a:r>
            <a:br>
              <a:rPr lang="en-GB" dirty="0" smtClean="0"/>
            </a:br>
            <a:r>
              <a:rPr lang="en-GB" dirty="0" smtClean="0"/>
              <a:t>floating wind turbines</a:t>
            </a:r>
            <a:endParaRPr lang="en-GB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2040686"/>
            <a:ext cx="6468745" cy="481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75898"/>
              </p:ext>
            </p:extLst>
          </p:nvPr>
        </p:nvGraphicFramePr>
        <p:xfrm>
          <a:off x="6319520" y="56045"/>
          <a:ext cx="5930265" cy="6598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97760">
                  <a:extLst>
                    <a:ext uri="{9D8B030D-6E8A-4147-A177-3AD203B41FA5}">
                      <a16:colId xmlns:a16="http://schemas.microsoft.com/office/drawing/2014/main" val="2692391038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411830718"/>
                    </a:ext>
                  </a:extLst>
                </a:gridCol>
                <a:gridCol w="924560">
                  <a:extLst>
                    <a:ext uri="{9D8B030D-6E8A-4147-A177-3AD203B41FA5}">
                      <a16:colId xmlns:a16="http://schemas.microsoft.com/office/drawing/2014/main" val="2587461741"/>
                    </a:ext>
                  </a:extLst>
                </a:gridCol>
                <a:gridCol w="1602105">
                  <a:extLst>
                    <a:ext uri="{9D8B030D-6E8A-4147-A177-3AD203B41FA5}">
                      <a16:colId xmlns:a16="http://schemas.microsoft.com/office/drawing/2014/main" val="115058579"/>
                    </a:ext>
                  </a:extLst>
                </a:gridCol>
              </a:tblGrid>
              <a:tr h="438276">
                <a:tc>
                  <a:txBody>
                    <a:bodyPr/>
                    <a:lstStyle/>
                    <a:p>
                      <a:pPr marL="67945" algn="l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Wind</a:t>
                      </a:r>
                      <a:r>
                        <a:rPr lang="en-US" sz="1800" b="1" spc="-10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Farm</a:t>
                      </a:r>
                      <a:r>
                        <a:rPr lang="en-US" sz="1800" b="1" spc="-15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Name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Country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415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GB" sz="1600" b="1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Commissioned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762774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Hywind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Scotland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UK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30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4150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2017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5858452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Windfloat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 Atlantic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Portugal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2019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959312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Flocan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 5 Canary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Spain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101583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Nautilus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Spain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338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663502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SeaTwirl S2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Sweden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1338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01268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Kincardine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UK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49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519135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Forthwind Project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UK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12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2020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85315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EFGL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France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518914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Groix-Belle-Ile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France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620391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PGL Wind Farm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France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24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919361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EolMed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France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25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672644"/>
                  </a:ext>
                </a:extLst>
              </a:tr>
              <a:tr h="58436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Katanes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 Floating Energy Park -Array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UK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32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4687423"/>
                  </a:ext>
                </a:extLst>
              </a:tr>
              <a:tr h="438276">
                <a:tc>
                  <a:txBody>
                    <a:bodyPr/>
                    <a:lstStyle/>
                    <a:p>
                      <a:pPr marL="67945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Hywind Tampen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Norway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88</a:t>
                      </a:r>
                      <a:endParaRPr lang="en-GB" sz="1800" b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7325" marR="183515" algn="ctr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EC Square Sans Pro Light" panose="020B0506000000020004" pitchFamily="34" charset="0"/>
                        </a:rPr>
                        <a:t>2022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EC Square Sans Pro Light" panose="020B0506000000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8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5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72200" cy="1325563"/>
          </a:xfrm>
        </p:spPr>
        <p:txBody>
          <a:bodyPr/>
          <a:lstStyle/>
          <a:p>
            <a:r>
              <a:rPr lang="en-GB" dirty="0" smtClean="0"/>
              <a:t>Wave and Tide Power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31" y="2191385"/>
            <a:ext cx="6776720" cy="3173095"/>
          </a:xfrm>
        </p:spPr>
        <p:txBody>
          <a:bodyPr/>
          <a:lstStyle/>
          <a:p>
            <a:r>
              <a:rPr lang="fr-BE" dirty="0" smtClean="0"/>
              <a:t>prototypes </a:t>
            </a:r>
            <a:r>
              <a:rPr lang="fr-BE" dirty="0"/>
              <a:t>in the water and </a:t>
            </a:r>
            <a:r>
              <a:rPr lang="fr-BE" dirty="0" err="1"/>
              <a:t>connected</a:t>
            </a:r>
            <a:r>
              <a:rPr lang="fr-BE" dirty="0"/>
              <a:t> to the </a:t>
            </a:r>
            <a:r>
              <a:rPr lang="fr-BE" dirty="0" err="1"/>
              <a:t>grid</a:t>
            </a:r>
            <a:endParaRPr lang="fr-BE" dirty="0"/>
          </a:p>
          <a:p>
            <a:r>
              <a:rPr lang="fr-BE" dirty="0" err="1"/>
              <a:t>regular</a:t>
            </a:r>
            <a:r>
              <a:rPr lang="fr-BE" dirty="0"/>
              <a:t> </a:t>
            </a:r>
            <a:r>
              <a:rPr lang="fr-BE" dirty="0" err="1"/>
              <a:t>delivery</a:t>
            </a:r>
            <a:r>
              <a:rPr lang="fr-BE" dirty="0"/>
              <a:t> of power </a:t>
            </a:r>
            <a:r>
              <a:rPr lang="fr-BE" dirty="0" err="1"/>
              <a:t>complements</a:t>
            </a:r>
            <a:r>
              <a:rPr lang="fr-BE" dirty="0"/>
              <a:t> </a:t>
            </a:r>
            <a:r>
              <a:rPr lang="fr-BE" dirty="0" err="1"/>
              <a:t>wind</a:t>
            </a:r>
            <a:r>
              <a:rPr lang="fr-BE" dirty="0"/>
              <a:t> and </a:t>
            </a:r>
            <a:r>
              <a:rPr lang="fr-BE" dirty="0" err="1"/>
              <a:t>solar</a:t>
            </a:r>
            <a:r>
              <a:rPr lang="fr-BE" dirty="0"/>
              <a:t> power</a:t>
            </a:r>
          </a:p>
          <a:p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/>
              <a:t>decarbonise</a:t>
            </a:r>
            <a:r>
              <a:rPr lang="fr-BE" dirty="0"/>
              <a:t> </a:t>
            </a:r>
            <a:r>
              <a:rPr lang="fr-BE" dirty="0" err="1"/>
              <a:t>islands</a:t>
            </a:r>
            <a:endParaRPr lang="fr-BE" dirty="0"/>
          </a:p>
          <a:p>
            <a:r>
              <a:rPr lang="fr-BE" dirty="0" err="1"/>
              <a:t>Ocean</a:t>
            </a:r>
            <a:r>
              <a:rPr lang="fr-BE" dirty="0"/>
              <a:t> </a:t>
            </a:r>
            <a:r>
              <a:rPr lang="fr-BE" dirty="0" err="1"/>
              <a:t>Energy</a:t>
            </a:r>
            <a:r>
              <a:rPr lang="fr-BE" dirty="0"/>
              <a:t> Europe </a:t>
            </a:r>
            <a:r>
              <a:rPr lang="fr-BE" dirty="0" err="1"/>
              <a:t>reckon</a:t>
            </a:r>
            <a:r>
              <a:rPr lang="fr-BE" dirty="0"/>
              <a:t> 100 GW in Europe by 2050  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2" b="6409"/>
          <a:stretch/>
        </p:blipFill>
        <p:spPr>
          <a:xfrm>
            <a:off x="7872000" y="0"/>
            <a:ext cx="4320000" cy="2641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r="28497"/>
          <a:stretch/>
        </p:blipFill>
        <p:spPr>
          <a:xfrm>
            <a:off x="7872000" y="2534106"/>
            <a:ext cx="4320000" cy="43238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86797" y="267663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</a:rPr>
              <a:t>© </a:t>
            </a:r>
            <a:r>
              <a:rPr lang="en-GB" sz="1200" b="0" dirty="0" smtClean="0">
                <a:solidFill>
                  <a:schemeClr val="bg1"/>
                </a:solidFill>
              </a:rPr>
              <a:t>Sabella</a:t>
            </a:r>
            <a:endParaRPr lang="en-GB" sz="12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86797" y="65027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b="0" dirty="0">
                <a:solidFill>
                  <a:schemeClr val="bg1"/>
                </a:solidFill>
              </a:rPr>
              <a:t>© SIMEC Atlantis Energy </a:t>
            </a:r>
            <a:endParaRPr lang="en-GB" sz="12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2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Clean </a:t>
            </a:r>
            <a:r>
              <a:rPr lang="en-IE" dirty="0"/>
              <a:t>P</a:t>
            </a:r>
            <a:r>
              <a:rPr lang="en-IE" dirty="0" smtClean="0"/>
              <a:t>lanet scenarios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690688"/>
            <a:ext cx="7924800" cy="51673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74000" y="1892757"/>
            <a:ext cx="371524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Light" panose="020B050600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“In </a:t>
            </a:r>
            <a:r>
              <a:rPr kumimoji="0" lang="en-GB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Light" panose="020B050600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to alleviate the multiple demands on the EU's land resources, improving the productivity of aquatic and marine resources will play an eminent 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C Square Sans Pro Light" panose="020B050600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role” </a:t>
            </a:r>
            <a:endParaRPr kumimoji="0" lang="en-GB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rotein from offshore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04480" y="1825625"/>
            <a:ext cx="3449320" cy="4351338"/>
          </a:xfrm>
        </p:spPr>
        <p:txBody>
          <a:bodyPr/>
          <a:lstStyle/>
          <a:p>
            <a:r>
              <a:rPr lang="en-GB" dirty="0" smtClean="0"/>
              <a:t>reduces pressure on land</a:t>
            </a:r>
          </a:p>
          <a:p>
            <a:r>
              <a:rPr lang="en-GB" dirty="0"/>
              <a:t>l</a:t>
            </a:r>
            <a:r>
              <a:rPr lang="en-GB" dirty="0" smtClean="0"/>
              <a:t>ower greenhouse gas emissions</a:t>
            </a:r>
          </a:p>
          <a:p>
            <a:r>
              <a:rPr lang="en-GB" dirty="0" smtClean="0"/>
              <a:t>particular promise of low-trophic level species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hellfish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lgae</a:t>
            </a:r>
          </a:p>
          <a:p>
            <a:pPr lvl="1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220"/>
            <a:ext cx="7305040" cy="54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FFC2C9A643A74BBB74D8953B6B40E4" ma:contentTypeVersion="0" ma:contentTypeDescription="Create a new document." ma:contentTypeScope="" ma:versionID="0ddd3741c0901b680d19dbe54dee89c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C4DA1C-5124-482D-9626-1EC3193A1C26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3FAA85B-7074-4E62-BFDB-29A11F7519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3FAC36-64AA-4991-9C02-FCEE33FC3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528</Words>
  <Application>Microsoft Office PowerPoint</Application>
  <PresentationFormat>Widescreen</PresentationFormat>
  <Paragraphs>163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Avenir Next Cyr W04 Light</vt:lpstr>
      <vt:lpstr>Calibri</vt:lpstr>
      <vt:lpstr>Calibri Light</vt:lpstr>
      <vt:lpstr>EC Square Sans Pro Light</vt:lpstr>
      <vt:lpstr>Symbol</vt:lpstr>
      <vt:lpstr>Times New Roman</vt:lpstr>
      <vt:lpstr>Verdana</vt:lpstr>
      <vt:lpstr>Office Theme</vt:lpstr>
      <vt:lpstr>1_Office Theme</vt:lpstr>
      <vt:lpstr>2_Office Theme</vt:lpstr>
      <vt:lpstr>3_Office Theme</vt:lpstr>
      <vt:lpstr>Default Design</vt:lpstr>
      <vt:lpstr>The Changing Blue Economy</vt:lpstr>
      <vt:lpstr>Emerging sectors</vt:lpstr>
      <vt:lpstr>Offshore Wind</vt:lpstr>
      <vt:lpstr>Clean Planet Scenarios – zero carbon by 2050</vt:lpstr>
      <vt:lpstr>The challenge of deeper waters</vt:lpstr>
      <vt:lpstr>The future is already here floating wind turbines</vt:lpstr>
      <vt:lpstr>Wave and Tide Power</vt:lpstr>
      <vt:lpstr>Clean Planet scenarios</vt:lpstr>
      <vt:lpstr>Protein from offshore</vt:lpstr>
      <vt:lpstr>PowerPoint Presentation</vt:lpstr>
      <vt:lpstr>also onshore - Microalgae</vt:lpstr>
      <vt:lpstr>Port as renewable energy hub</vt:lpstr>
      <vt:lpstr>Creating an ecoport - Civitavecchia</vt:lpstr>
      <vt:lpstr>Investments - Projects Pipeline</vt:lpstr>
      <vt:lpstr>PowerPoint Presentation</vt:lpstr>
      <vt:lpstr>PowerPoint Presentation</vt:lpstr>
      <vt:lpstr>Thank you for your attention 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SHEPHERD Iain (MARE)</dc:creator>
  <cp:lastModifiedBy>MARANGONI Luca (MARE)</cp:lastModifiedBy>
  <cp:revision>55</cp:revision>
  <dcterms:created xsi:type="dcterms:W3CDTF">2019-02-21T07:07:50Z</dcterms:created>
  <dcterms:modified xsi:type="dcterms:W3CDTF">2019-02-26T12:42:05Z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0x010100E9FFC2C9A643A74BBB74D8953B6B40E4</vt:lpwstr>
  </property>
</Properties>
</file>